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74" r:id="rId2"/>
    <p:sldId id="329" r:id="rId3"/>
    <p:sldId id="317" r:id="rId4"/>
    <p:sldId id="280" r:id="rId5"/>
    <p:sldId id="277" r:id="rId6"/>
    <p:sldId id="279" r:id="rId7"/>
    <p:sldId id="290" r:id="rId8"/>
    <p:sldId id="283" r:id="rId9"/>
    <p:sldId id="281" r:id="rId10"/>
    <p:sldId id="286" r:id="rId11"/>
    <p:sldId id="287" r:id="rId12"/>
    <p:sldId id="288" r:id="rId13"/>
    <p:sldId id="318" r:id="rId14"/>
    <p:sldId id="276" r:id="rId15"/>
    <p:sldId id="291" r:id="rId16"/>
    <p:sldId id="300" r:id="rId17"/>
    <p:sldId id="292" r:id="rId18"/>
    <p:sldId id="328" r:id="rId19"/>
    <p:sldId id="265" r:id="rId20"/>
    <p:sldId id="295" r:id="rId21"/>
    <p:sldId id="296" r:id="rId22"/>
    <p:sldId id="297" r:id="rId23"/>
    <p:sldId id="298" r:id="rId24"/>
    <p:sldId id="319" r:id="rId25"/>
    <p:sldId id="307" r:id="rId26"/>
    <p:sldId id="302" r:id="rId27"/>
    <p:sldId id="304" r:id="rId28"/>
    <p:sldId id="305" r:id="rId29"/>
    <p:sldId id="306" r:id="rId30"/>
    <p:sldId id="308" r:id="rId31"/>
    <p:sldId id="310" r:id="rId32"/>
    <p:sldId id="309" r:id="rId33"/>
    <p:sldId id="312" r:id="rId34"/>
    <p:sldId id="313" r:id="rId35"/>
    <p:sldId id="314" r:id="rId36"/>
    <p:sldId id="315" r:id="rId37"/>
    <p:sldId id="320" r:id="rId38"/>
    <p:sldId id="316" r:id="rId39"/>
    <p:sldId id="321" r:id="rId40"/>
    <p:sldId id="323" r:id="rId41"/>
    <p:sldId id="325" r:id="rId42"/>
    <p:sldId id="322" r:id="rId43"/>
    <p:sldId id="326" r:id="rId44"/>
    <p:sldId id="327" r:id="rId4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101CB-377D-4616-BCB6-1759806A86AA}" type="datetimeFigureOut">
              <a:rPr lang="nl-NL" smtClean="0"/>
              <a:t>27-11-2016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4F7D2-6B6F-446F-8816-65DA3B0C73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86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97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intrinsic</a:t>
            </a:r>
            <a:r>
              <a:rPr lang="nl-NL" dirty="0" smtClean="0"/>
              <a:t> </a:t>
            </a:r>
            <a:r>
              <a:rPr lang="nl-NL" dirty="0" err="1" smtClean="0"/>
              <a:t>motivation</a:t>
            </a:r>
            <a:endParaRPr lang="nl-NL" dirty="0" smtClean="0"/>
          </a:p>
          <a:p>
            <a:pPr lvl="1"/>
            <a:r>
              <a:rPr lang="nl-NL" dirty="0" err="1" smtClean="0"/>
              <a:t>relatedness</a:t>
            </a:r>
            <a:endParaRPr lang="nl-NL" dirty="0" smtClean="0"/>
          </a:p>
          <a:p>
            <a:pPr lvl="1"/>
            <a:r>
              <a:rPr lang="nl-NL" dirty="0" err="1" smtClean="0"/>
              <a:t>autonomy</a:t>
            </a:r>
            <a:endParaRPr lang="nl-NL" dirty="0" smtClean="0"/>
          </a:p>
          <a:p>
            <a:pPr lvl="1"/>
            <a:r>
              <a:rPr lang="nl-NL" dirty="0" err="1" smtClean="0"/>
              <a:t>competence</a:t>
            </a:r>
            <a:endParaRPr lang="nl-NL" dirty="0" smtClean="0"/>
          </a:p>
          <a:p>
            <a:r>
              <a:rPr lang="nl-NL" dirty="0" err="1" smtClean="0"/>
              <a:t>inquisitive</a:t>
            </a:r>
            <a:r>
              <a:rPr lang="nl-NL" dirty="0" smtClean="0"/>
              <a:t> stance</a:t>
            </a:r>
          </a:p>
          <a:p>
            <a:r>
              <a:rPr lang="nl-NL" dirty="0" err="1" smtClean="0"/>
              <a:t>critical</a:t>
            </a:r>
            <a:r>
              <a:rPr lang="nl-NL" dirty="0" smtClean="0"/>
              <a:t> thinking</a:t>
            </a:r>
          </a:p>
          <a:p>
            <a:r>
              <a:rPr lang="nl-NL" dirty="0" err="1" smtClean="0"/>
              <a:t>creativity</a:t>
            </a:r>
            <a:endParaRPr lang="nl-NL" dirty="0" smtClean="0"/>
          </a:p>
          <a:p>
            <a:r>
              <a:rPr lang="nl-NL" dirty="0" err="1" smtClean="0"/>
              <a:t>cognitive</a:t>
            </a:r>
            <a:r>
              <a:rPr lang="nl-NL" dirty="0" smtClean="0"/>
              <a:t> skills</a:t>
            </a:r>
          </a:p>
          <a:p>
            <a:r>
              <a:rPr lang="nl-NL" dirty="0" err="1" smtClean="0"/>
              <a:t>metacognitive</a:t>
            </a:r>
            <a:r>
              <a:rPr lang="nl-NL" dirty="0" smtClean="0"/>
              <a:t> skills</a:t>
            </a:r>
          </a:p>
          <a:p>
            <a:r>
              <a:rPr lang="nl-NL" dirty="0" err="1" smtClean="0"/>
              <a:t>etc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afbeeldingen verkregen op 30-10-2016 van:</a:t>
            </a:r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www.odysseyware.com</a:t>
            </a:r>
            <a:r>
              <a:rPr lang="nl-NL" dirty="0" smtClean="0"/>
              <a:t>/blog/accelerated-learning-and-technology%C2%A0</a:t>
            </a:r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uwaterloo.ca</a:t>
            </a:r>
            <a:r>
              <a:rPr lang="nl-NL" dirty="0" smtClean="0"/>
              <a:t>/</a:t>
            </a:r>
            <a:r>
              <a:rPr lang="nl-NL" dirty="0" err="1" smtClean="0"/>
              <a:t>centre</a:t>
            </a:r>
            <a:r>
              <a:rPr lang="nl-NL" dirty="0" smtClean="0"/>
              <a:t>-</a:t>
            </a:r>
            <a:r>
              <a:rPr lang="nl-NL" dirty="0" err="1" smtClean="0"/>
              <a:t>for</a:t>
            </a:r>
            <a:r>
              <a:rPr lang="nl-NL" dirty="0" smtClean="0"/>
              <a:t>-teaching-excellence/teaching-resources/teaching-tips/</a:t>
            </a:r>
            <a:r>
              <a:rPr lang="nl-NL" dirty="0" err="1" smtClean="0"/>
              <a:t>metacognitive</a:t>
            </a:r>
            <a:endParaRPr lang="nl-NL" dirty="0" smtClean="0"/>
          </a:p>
          <a:p>
            <a:r>
              <a:rPr lang="nl-NL" dirty="0" smtClean="0"/>
              <a:t>http://</a:t>
            </a:r>
            <a:r>
              <a:rPr lang="nl-NL" dirty="0" err="1" smtClean="0"/>
              <a:t>www.stanfield.com</a:t>
            </a:r>
            <a:r>
              <a:rPr lang="nl-NL" dirty="0" smtClean="0"/>
              <a:t>/blog/2012/09/</a:t>
            </a:r>
            <a:r>
              <a:rPr lang="nl-NL" dirty="0" err="1" smtClean="0"/>
              <a:t>letting</a:t>
            </a:r>
            <a:r>
              <a:rPr lang="nl-NL" dirty="0" smtClean="0"/>
              <a:t>-</a:t>
            </a:r>
            <a:r>
              <a:rPr lang="nl-NL" dirty="0" err="1" smtClean="0"/>
              <a:t>children</a:t>
            </a:r>
            <a:r>
              <a:rPr lang="nl-NL" dirty="0" smtClean="0"/>
              <a:t>-</a:t>
            </a:r>
            <a:r>
              <a:rPr lang="nl-NL" dirty="0" err="1" smtClean="0"/>
              <a:t>struggle</a:t>
            </a:r>
            <a:r>
              <a:rPr lang="nl-NL" dirty="0" smtClean="0"/>
              <a:t>-helps-</a:t>
            </a:r>
            <a:r>
              <a:rPr lang="nl-NL" dirty="0" err="1" smtClean="0"/>
              <a:t>develop</a:t>
            </a:r>
            <a:r>
              <a:rPr lang="nl-NL" dirty="0" smtClean="0"/>
              <a:t>-</a:t>
            </a:r>
            <a:r>
              <a:rPr lang="nl-NL" dirty="0" err="1" smtClean="0"/>
              <a:t>necessary</a:t>
            </a:r>
            <a:r>
              <a:rPr lang="nl-NL" dirty="0" smtClean="0"/>
              <a:t>-life-skills/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www.quotationof.com</a:t>
            </a:r>
            <a:r>
              <a:rPr lang="nl-NL" dirty="0" smtClean="0"/>
              <a:t>/</a:t>
            </a:r>
            <a:r>
              <a:rPr lang="nl-NL" dirty="0" err="1" smtClean="0"/>
              <a:t>creative-mind.html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53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intrinsic</a:t>
            </a:r>
            <a:r>
              <a:rPr lang="nl-NL" dirty="0" smtClean="0"/>
              <a:t> </a:t>
            </a:r>
            <a:r>
              <a:rPr lang="nl-NL" dirty="0" err="1" smtClean="0"/>
              <a:t>motivation</a:t>
            </a:r>
            <a:endParaRPr lang="nl-NL" dirty="0" smtClean="0"/>
          </a:p>
          <a:p>
            <a:pPr lvl="1"/>
            <a:r>
              <a:rPr lang="nl-NL" dirty="0" err="1" smtClean="0"/>
              <a:t>relatedness</a:t>
            </a:r>
            <a:endParaRPr lang="nl-NL" dirty="0" smtClean="0"/>
          </a:p>
          <a:p>
            <a:pPr lvl="1"/>
            <a:r>
              <a:rPr lang="nl-NL" dirty="0" err="1" smtClean="0"/>
              <a:t>autonomy</a:t>
            </a:r>
            <a:endParaRPr lang="nl-NL" dirty="0" smtClean="0"/>
          </a:p>
          <a:p>
            <a:pPr lvl="1"/>
            <a:r>
              <a:rPr lang="nl-NL" dirty="0" err="1" smtClean="0"/>
              <a:t>competence</a:t>
            </a:r>
            <a:endParaRPr lang="nl-NL" dirty="0" smtClean="0"/>
          </a:p>
          <a:p>
            <a:r>
              <a:rPr lang="nl-NL" dirty="0" err="1" smtClean="0"/>
              <a:t>inquisitive</a:t>
            </a:r>
            <a:r>
              <a:rPr lang="nl-NL" dirty="0" smtClean="0"/>
              <a:t> stance</a:t>
            </a:r>
          </a:p>
          <a:p>
            <a:r>
              <a:rPr lang="nl-NL" dirty="0" err="1" smtClean="0"/>
              <a:t>critical</a:t>
            </a:r>
            <a:r>
              <a:rPr lang="nl-NL" dirty="0" smtClean="0"/>
              <a:t> thinking</a:t>
            </a:r>
          </a:p>
          <a:p>
            <a:r>
              <a:rPr lang="nl-NL" dirty="0" err="1" smtClean="0"/>
              <a:t>creativity</a:t>
            </a:r>
            <a:endParaRPr lang="nl-NL" dirty="0" smtClean="0"/>
          </a:p>
          <a:p>
            <a:r>
              <a:rPr lang="nl-NL" dirty="0" err="1" smtClean="0"/>
              <a:t>cognitive</a:t>
            </a:r>
            <a:r>
              <a:rPr lang="nl-NL" dirty="0" smtClean="0"/>
              <a:t> skills</a:t>
            </a:r>
          </a:p>
          <a:p>
            <a:r>
              <a:rPr lang="nl-NL" dirty="0" err="1" smtClean="0"/>
              <a:t>metacognitive</a:t>
            </a:r>
            <a:r>
              <a:rPr lang="nl-NL" dirty="0" smtClean="0"/>
              <a:t> skills</a:t>
            </a:r>
          </a:p>
          <a:p>
            <a:r>
              <a:rPr lang="nl-NL" dirty="0" err="1" smtClean="0"/>
              <a:t>etc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afbeeldingen verkregen op 30-10-2016 van:</a:t>
            </a:r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www.odysseyware.com</a:t>
            </a:r>
            <a:r>
              <a:rPr lang="nl-NL" dirty="0" smtClean="0"/>
              <a:t>/blog/accelerated-learning-and-technology%C2%A0</a:t>
            </a:r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uwaterloo.ca</a:t>
            </a:r>
            <a:r>
              <a:rPr lang="nl-NL" dirty="0" smtClean="0"/>
              <a:t>/</a:t>
            </a:r>
            <a:r>
              <a:rPr lang="nl-NL" dirty="0" err="1" smtClean="0"/>
              <a:t>centre</a:t>
            </a:r>
            <a:r>
              <a:rPr lang="nl-NL" dirty="0" smtClean="0"/>
              <a:t>-</a:t>
            </a:r>
            <a:r>
              <a:rPr lang="nl-NL" dirty="0" err="1" smtClean="0"/>
              <a:t>for</a:t>
            </a:r>
            <a:r>
              <a:rPr lang="nl-NL" dirty="0" smtClean="0"/>
              <a:t>-teaching-excellence/teaching-resources/teaching-tips/</a:t>
            </a:r>
            <a:r>
              <a:rPr lang="nl-NL" dirty="0" err="1" smtClean="0"/>
              <a:t>metacognitive</a:t>
            </a:r>
            <a:endParaRPr lang="nl-NL" dirty="0" smtClean="0"/>
          </a:p>
          <a:p>
            <a:r>
              <a:rPr lang="nl-NL" dirty="0" smtClean="0"/>
              <a:t>http://</a:t>
            </a:r>
            <a:r>
              <a:rPr lang="nl-NL" dirty="0" err="1" smtClean="0"/>
              <a:t>www.stanfield.com</a:t>
            </a:r>
            <a:r>
              <a:rPr lang="nl-NL" dirty="0" smtClean="0"/>
              <a:t>/blog/2012/09/</a:t>
            </a:r>
            <a:r>
              <a:rPr lang="nl-NL" dirty="0" err="1" smtClean="0"/>
              <a:t>letting</a:t>
            </a:r>
            <a:r>
              <a:rPr lang="nl-NL" dirty="0" smtClean="0"/>
              <a:t>-</a:t>
            </a:r>
            <a:r>
              <a:rPr lang="nl-NL" dirty="0" err="1" smtClean="0"/>
              <a:t>children</a:t>
            </a:r>
            <a:r>
              <a:rPr lang="nl-NL" dirty="0" smtClean="0"/>
              <a:t>-</a:t>
            </a:r>
            <a:r>
              <a:rPr lang="nl-NL" dirty="0" err="1" smtClean="0"/>
              <a:t>struggle</a:t>
            </a:r>
            <a:r>
              <a:rPr lang="nl-NL" dirty="0" smtClean="0"/>
              <a:t>-helps-</a:t>
            </a:r>
            <a:r>
              <a:rPr lang="nl-NL" dirty="0" err="1" smtClean="0"/>
              <a:t>develop</a:t>
            </a:r>
            <a:r>
              <a:rPr lang="nl-NL" dirty="0" smtClean="0"/>
              <a:t>-</a:t>
            </a:r>
            <a:r>
              <a:rPr lang="nl-NL" dirty="0" err="1" smtClean="0"/>
              <a:t>necessary</a:t>
            </a:r>
            <a:r>
              <a:rPr lang="nl-NL" dirty="0" smtClean="0"/>
              <a:t>-life-skills/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www.quotationof.com</a:t>
            </a:r>
            <a:r>
              <a:rPr lang="nl-NL" dirty="0" smtClean="0"/>
              <a:t>/</a:t>
            </a:r>
            <a:r>
              <a:rPr lang="nl-NL" dirty="0" err="1" smtClean="0"/>
              <a:t>creative-mind.html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06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asking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 is </a:t>
            </a:r>
            <a:r>
              <a:rPr lang="nl-NL" dirty="0" err="1" smtClean="0"/>
              <a:t>powerful</a:t>
            </a:r>
            <a:r>
              <a:rPr lang="nl-NL" dirty="0" smtClean="0"/>
              <a:t> </a:t>
            </a:r>
            <a:r>
              <a:rPr lang="nl-NL" dirty="0" err="1" smtClean="0"/>
              <a:t>heuristic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young</a:t>
            </a:r>
            <a:r>
              <a:rPr lang="nl-NL" dirty="0" smtClean="0"/>
              <a:t> </a:t>
            </a:r>
            <a:r>
              <a:rPr lang="nl-NL" dirty="0" err="1" smtClean="0"/>
              <a:t>childeren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explore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understand</a:t>
            </a:r>
            <a:r>
              <a:rPr lang="nl-NL" dirty="0" smtClean="0"/>
              <a:t> the </a:t>
            </a:r>
            <a:r>
              <a:rPr lang="nl-NL" dirty="0" err="1" smtClean="0"/>
              <a:t>world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afbeelding verkregen op</a:t>
            </a:r>
            <a:r>
              <a:rPr lang="nl-NL" baseline="0" dirty="0" smtClean="0"/>
              <a:t> 30-10-2016 van: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www.wugafriends.org</a:t>
            </a:r>
            <a:r>
              <a:rPr lang="nl-NL" dirty="0" smtClean="0"/>
              <a:t>/2016/09/the-more-we-look-</a:t>
            </a:r>
            <a:r>
              <a:rPr lang="nl-NL" dirty="0" err="1" smtClean="0"/>
              <a:t>worse</a:t>
            </a:r>
            <a:r>
              <a:rPr lang="nl-NL" dirty="0" smtClean="0"/>
              <a:t>-</a:t>
            </a:r>
            <a:r>
              <a:rPr lang="nl-NL" dirty="0" err="1" smtClean="0"/>
              <a:t>it-gets.html</a:t>
            </a:r>
            <a:endParaRPr lang="nl-NL" dirty="0" smtClean="0"/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www.babble.com</a:t>
            </a:r>
            <a:r>
              <a:rPr lang="nl-NL" dirty="0" smtClean="0"/>
              <a:t>/kid/i-thought-this-day-would-never-come-my-daughter-is-starting-to-ask-questions/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newcastleadvertiser.co.za</a:t>
            </a:r>
            <a:r>
              <a:rPr lang="nl-NL" dirty="0" smtClean="0"/>
              <a:t>/79138/ten-</a:t>
            </a:r>
            <a:r>
              <a:rPr lang="nl-NL" dirty="0" err="1" smtClean="0"/>
              <a:t>awkward</a:t>
            </a:r>
            <a:r>
              <a:rPr lang="nl-NL" dirty="0" smtClean="0"/>
              <a:t>-</a:t>
            </a:r>
            <a:r>
              <a:rPr lang="nl-NL" dirty="0" err="1" smtClean="0"/>
              <a:t>questions-children-ask-their-parents</a:t>
            </a:r>
            <a:r>
              <a:rPr lang="nl-NL" dirty="0" smtClean="0"/>
              <a:t>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maxlifeproject.com</a:t>
            </a:r>
            <a:r>
              <a:rPr lang="nl-NL" dirty="0" smtClean="0"/>
              <a:t>/mind/open-</a:t>
            </a:r>
            <a:r>
              <a:rPr lang="nl-NL" dirty="0" err="1" smtClean="0"/>
              <a:t>your</a:t>
            </a:r>
            <a:r>
              <a:rPr lang="nl-NL" dirty="0" smtClean="0"/>
              <a:t>-mind-</a:t>
            </a:r>
            <a:r>
              <a:rPr lang="nl-NL" dirty="0" err="1" smtClean="0"/>
              <a:t>to</a:t>
            </a:r>
            <a:r>
              <a:rPr lang="nl-NL" dirty="0" smtClean="0"/>
              <a:t>-change/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playborhood.com</a:t>
            </a:r>
            <a:r>
              <a:rPr lang="nl-NL" dirty="0" smtClean="0"/>
              <a:t>/2008/02/creating_future_environmentalists_let_them_play_in_the_woods-2/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13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afbeelding verkregen</a:t>
            </a:r>
            <a:r>
              <a:rPr lang="nl-NL" baseline="0" dirty="0" smtClean="0"/>
              <a:t> op 30-10-2016 van: 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leocuijpers.blogspot.nl</a:t>
            </a:r>
            <a:r>
              <a:rPr lang="nl-NL" dirty="0" smtClean="0"/>
              <a:t>/2016/03/de-balans-halverwege-de-</a:t>
            </a:r>
            <a:r>
              <a:rPr lang="nl-NL" dirty="0" err="1" smtClean="0"/>
              <a:t>periode.html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279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intrinsic</a:t>
            </a:r>
            <a:r>
              <a:rPr lang="nl-NL" dirty="0" smtClean="0"/>
              <a:t> </a:t>
            </a:r>
            <a:r>
              <a:rPr lang="nl-NL" dirty="0" err="1" smtClean="0"/>
              <a:t>motivation</a:t>
            </a:r>
            <a:endParaRPr lang="nl-NL" dirty="0" smtClean="0"/>
          </a:p>
          <a:p>
            <a:pPr lvl="1"/>
            <a:r>
              <a:rPr lang="nl-NL" dirty="0" err="1" smtClean="0"/>
              <a:t>relatedness</a:t>
            </a:r>
            <a:endParaRPr lang="nl-NL" dirty="0" smtClean="0"/>
          </a:p>
          <a:p>
            <a:pPr lvl="1"/>
            <a:r>
              <a:rPr lang="nl-NL" dirty="0" err="1" smtClean="0"/>
              <a:t>autonomy</a:t>
            </a:r>
            <a:endParaRPr lang="nl-NL" dirty="0" smtClean="0"/>
          </a:p>
          <a:p>
            <a:pPr lvl="1"/>
            <a:r>
              <a:rPr lang="nl-NL" dirty="0" err="1" smtClean="0"/>
              <a:t>competence</a:t>
            </a:r>
            <a:endParaRPr lang="nl-NL" dirty="0" smtClean="0"/>
          </a:p>
          <a:p>
            <a:r>
              <a:rPr lang="nl-NL" dirty="0" err="1" smtClean="0"/>
              <a:t>inquisitive</a:t>
            </a:r>
            <a:r>
              <a:rPr lang="nl-NL" dirty="0" smtClean="0"/>
              <a:t> stance</a:t>
            </a:r>
          </a:p>
          <a:p>
            <a:r>
              <a:rPr lang="nl-NL" dirty="0" err="1" smtClean="0"/>
              <a:t>critical</a:t>
            </a:r>
            <a:r>
              <a:rPr lang="nl-NL" dirty="0" smtClean="0"/>
              <a:t> thinking</a:t>
            </a:r>
          </a:p>
          <a:p>
            <a:r>
              <a:rPr lang="nl-NL" dirty="0" err="1" smtClean="0"/>
              <a:t>creativity</a:t>
            </a:r>
            <a:endParaRPr lang="nl-NL" dirty="0" smtClean="0"/>
          </a:p>
          <a:p>
            <a:r>
              <a:rPr lang="nl-NL" dirty="0" err="1" smtClean="0"/>
              <a:t>cognitive</a:t>
            </a:r>
            <a:r>
              <a:rPr lang="nl-NL" dirty="0" smtClean="0"/>
              <a:t> skills</a:t>
            </a:r>
          </a:p>
          <a:p>
            <a:r>
              <a:rPr lang="nl-NL" dirty="0" err="1" smtClean="0"/>
              <a:t>metacognitive</a:t>
            </a:r>
            <a:r>
              <a:rPr lang="nl-NL" dirty="0" smtClean="0"/>
              <a:t> skills</a:t>
            </a:r>
          </a:p>
          <a:p>
            <a:r>
              <a:rPr lang="nl-NL" dirty="0" err="1" smtClean="0"/>
              <a:t>etc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afbeeldingen verkregen op 30-10-2016 van:</a:t>
            </a:r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www.odysseyware.com</a:t>
            </a:r>
            <a:r>
              <a:rPr lang="nl-NL" dirty="0" smtClean="0"/>
              <a:t>/blog/accelerated-learning-and-technology%C2%A0</a:t>
            </a:r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uwaterloo.ca</a:t>
            </a:r>
            <a:r>
              <a:rPr lang="nl-NL" dirty="0" smtClean="0"/>
              <a:t>/</a:t>
            </a:r>
            <a:r>
              <a:rPr lang="nl-NL" dirty="0" err="1" smtClean="0"/>
              <a:t>centre</a:t>
            </a:r>
            <a:r>
              <a:rPr lang="nl-NL" dirty="0" smtClean="0"/>
              <a:t>-</a:t>
            </a:r>
            <a:r>
              <a:rPr lang="nl-NL" dirty="0" err="1" smtClean="0"/>
              <a:t>for</a:t>
            </a:r>
            <a:r>
              <a:rPr lang="nl-NL" dirty="0" smtClean="0"/>
              <a:t>-teaching-excellence/teaching-resources/teaching-tips/</a:t>
            </a:r>
            <a:r>
              <a:rPr lang="nl-NL" dirty="0" err="1" smtClean="0"/>
              <a:t>metacognitive</a:t>
            </a:r>
            <a:endParaRPr lang="nl-NL" dirty="0" smtClean="0"/>
          </a:p>
          <a:p>
            <a:r>
              <a:rPr lang="nl-NL" dirty="0" smtClean="0"/>
              <a:t>http://</a:t>
            </a:r>
            <a:r>
              <a:rPr lang="nl-NL" dirty="0" err="1" smtClean="0"/>
              <a:t>www.stanfield.com</a:t>
            </a:r>
            <a:r>
              <a:rPr lang="nl-NL" dirty="0" smtClean="0"/>
              <a:t>/blog/2012/09/</a:t>
            </a:r>
            <a:r>
              <a:rPr lang="nl-NL" dirty="0" err="1" smtClean="0"/>
              <a:t>letting</a:t>
            </a:r>
            <a:r>
              <a:rPr lang="nl-NL" dirty="0" smtClean="0"/>
              <a:t>-</a:t>
            </a:r>
            <a:r>
              <a:rPr lang="nl-NL" dirty="0" err="1" smtClean="0"/>
              <a:t>children</a:t>
            </a:r>
            <a:r>
              <a:rPr lang="nl-NL" dirty="0" smtClean="0"/>
              <a:t>-</a:t>
            </a:r>
            <a:r>
              <a:rPr lang="nl-NL" dirty="0" err="1" smtClean="0"/>
              <a:t>struggle</a:t>
            </a:r>
            <a:r>
              <a:rPr lang="nl-NL" dirty="0" smtClean="0"/>
              <a:t>-helps-</a:t>
            </a:r>
            <a:r>
              <a:rPr lang="nl-NL" dirty="0" err="1" smtClean="0"/>
              <a:t>develop</a:t>
            </a:r>
            <a:r>
              <a:rPr lang="nl-NL" dirty="0" smtClean="0"/>
              <a:t>-</a:t>
            </a:r>
            <a:r>
              <a:rPr lang="nl-NL" dirty="0" err="1" smtClean="0"/>
              <a:t>necessary</a:t>
            </a:r>
            <a:r>
              <a:rPr lang="nl-NL" dirty="0" smtClean="0"/>
              <a:t>-life-skills/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www.quotationof.com</a:t>
            </a:r>
            <a:r>
              <a:rPr lang="nl-NL" dirty="0" smtClean="0"/>
              <a:t>/</a:t>
            </a:r>
            <a:r>
              <a:rPr lang="nl-NL" dirty="0" err="1" smtClean="0"/>
              <a:t>creative-mind.html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279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131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afbeelding puzzelstukjes vervallen: verkregen op 30-10-2016 van: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www.bethelzorg.nl</a:t>
            </a:r>
            <a:r>
              <a:rPr lang="nl-NL" dirty="0" smtClean="0"/>
              <a:t>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131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these are </a:t>
            </a:r>
            <a:r>
              <a:rPr lang="nl-NL" dirty="0" err="1" smtClean="0"/>
              <a:t>the</a:t>
            </a:r>
            <a:r>
              <a:rPr lang="nl-NL" dirty="0" smtClean="0"/>
              <a:t> 5 </a:t>
            </a:r>
            <a:r>
              <a:rPr lang="nl-NL" dirty="0" err="1" smtClean="0"/>
              <a:t>phases</a:t>
            </a:r>
            <a:r>
              <a:rPr lang="nl-NL" dirty="0" smtClean="0"/>
              <a:t>  of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</a:t>
            </a:r>
            <a:r>
              <a:rPr lang="nl-NL" dirty="0" smtClean="0"/>
              <a:t>scenario </a:t>
            </a:r>
            <a:r>
              <a:rPr lang="nl-NL" dirty="0" err="1" smtClean="0"/>
              <a:t>to</a:t>
            </a:r>
            <a:r>
              <a:rPr lang="nl-NL" dirty="0" smtClean="0"/>
              <a:t> help </a:t>
            </a:r>
            <a:r>
              <a:rPr lang="nl-NL" dirty="0" err="1" smtClean="0"/>
              <a:t>teachers</a:t>
            </a:r>
            <a:r>
              <a:rPr lang="nl-NL" baseline="0" dirty="0" smtClean="0"/>
              <a:t> </a:t>
            </a:r>
            <a:r>
              <a:rPr lang="nl-NL" dirty="0" err="1" smtClean="0"/>
              <a:t>guiding</a:t>
            </a:r>
            <a:r>
              <a:rPr lang="nl-NL" dirty="0" smtClean="0"/>
              <a:t> </a:t>
            </a:r>
            <a:r>
              <a:rPr lang="nl-NL" dirty="0" err="1" smtClean="0"/>
              <a:t>effective</a:t>
            </a:r>
            <a:r>
              <a:rPr lang="nl-NL" dirty="0" smtClean="0"/>
              <a:t> student questioning </a:t>
            </a:r>
          </a:p>
          <a:p>
            <a:r>
              <a:rPr lang="nl-NL" dirty="0" err="1" smtClean="0"/>
              <a:t>one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main</a:t>
            </a:r>
            <a:r>
              <a:rPr lang="nl-NL" dirty="0" smtClean="0"/>
              <a:t> design principles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visualize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questioning </a:t>
            </a:r>
            <a:r>
              <a:rPr lang="nl-NL" baseline="0" dirty="0" err="1" smtClean="0"/>
              <a:t>process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every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phase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mind </a:t>
            </a:r>
            <a:r>
              <a:rPr lang="nl-NL" baseline="0" dirty="0" err="1" smtClean="0"/>
              <a:t>mapping</a:t>
            </a: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358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its</a:t>
            </a:r>
            <a:r>
              <a:rPr lang="nl-NL" dirty="0" smtClean="0"/>
              <a:t> present form </a:t>
            </a:r>
            <a:r>
              <a:rPr lang="nl-NL" dirty="0" err="1" smtClean="0"/>
              <a:t>the</a:t>
            </a:r>
            <a:r>
              <a:rPr lang="nl-NL" baseline="0" smtClean="0"/>
              <a:t> </a:t>
            </a:r>
            <a:r>
              <a:rPr lang="nl-NL" smtClean="0"/>
              <a:t>scenario </a:t>
            </a:r>
            <a:r>
              <a:rPr lang="nl-NL" dirty="0" smtClean="0"/>
              <a:t>was </a:t>
            </a:r>
            <a:r>
              <a:rPr lang="nl-NL" dirty="0" err="1" smtClean="0"/>
              <a:t>developed</a:t>
            </a:r>
            <a:r>
              <a:rPr lang="nl-NL" dirty="0" smtClean="0"/>
              <a:t> in </a:t>
            </a:r>
            <a:r>
              <a:rPr lang="nl-NL" baseline="0" dirty="0" smtClean="0"/>
              <a:t>multiple </a:t>
            </a:r>
            <a:r>
              <a:rPr lang="nl-NL" baseline="0" dirty="0" err="1" smtClean="0"/>
              <a:t>iterations</a:t>
            </a:r>
            <a:r>
              <a:rPr lang="nl-NL" baseline="0" dirty="0" smtClean="0"/>
              <a:t> of design, </a:t>
            </a:r>
            <a:r>
              <a:rPr lang="nl-NL" baseline="0" dirty="0" err="1" smtClean="0"/>
              <a:t>implementation</a:t>
            </a:r>
            <a:r>
              <a:rPr lang="nl-NL" baseline="0" dirty="0" smtClean="0"/>
              <a:t>, analysis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redesign</a:t>
            </a:r>
            <a:r>
              <a:rPr lang="nl-NL" baseline="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957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four</a:t>
            </a:r>
            <a:r>
              <a:rPr lang="nl-NL" dirty="0" smtClean="0"/>
              <a:t> </a:t>
            </a:r>
            <a:r>
              <a:rPr lang="nl-NL" dirty="0" err="1" smtClean="0"/>
              <a:t>years</a:t>
            </a:r>
            <a:r>
              <a:rPr lang="nl-NL" dirty="0" smtClean="0"/>
              <a:t> we </a:t>
            </a:r>
            <a:r>
              <a:rPr lang="nl-NL" dirty="0" err="1" smtClean="0"/>
              <a:t>developed</a:t>
            </a:r>
            <a:r>
              <a:rPr lang="nl-NL" dirty="0" smtClean="0"/>
              <a:t> </a:t>
            </a:r>
            <a:r>
              <a:rPr lang="nl-NL" dirty="0" err="1" smtClean="0"/>
              <a:t>four</a:t>
            </a:r>
            <a:r>
              <a:rPr lang="nl-NL" dirty="0" smtClean="0"/>
              <a:t> prototypes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87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361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each</a:t>
            </a:r>
            <a:r>
              <a:rPr lang="nl-NL" dirty="0" smtClean="0"/>
              <a:t> prototype </a:t>
            </a:r>
            <a:r>
              <a:rPr lang="nl-NL" dirty="0" err="1" smtClean="0"/>
              <a:t>problems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identified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tried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design </a:t>
            </a:r>
            <a:r>
              <a:rPr lang="nl-NL" baseline="0" dirty="0" err="1" smtClean="0"/>
              <a:t>solutions</a:t>
            </a:r>
            <a:r>
              <a:rPr lang="nl-NL" baseline="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926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those</a:t>
            </a:r>
            <a:r>
              <a:rPr lang="nl-NL" dirty="0" smtClean="0"/>
              <a:t> </a:t>
            </a:r>
            <a:r>
              <a:rPr lang="nl-NL" dirty="0" err="1" smtClean="0"/>
              <a:t>solutions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tested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evaluated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next prototype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884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phase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two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pupils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introduced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topic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aim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elit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prior </a:t>
            </a:r>
            <a:r>
              <a:rPr lang="nl-NL" baseline="0" dirty="0" err="1" smtClean="0"/>
              <a:t>knowledge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motivation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learn</a:t>
            </a:r>
            <a:r>
              <a:rPr lang="nl-NL" baseline="0" dirty="0" smtClean="0"/>
              <a:t> more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279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 do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presenting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pupils</a:t>
            </a:r>
            <a:r>
              <a:rPr lang="nl-NL" baseline="0" dirty="0" smtClean="0"/>
              <a:t> a trigger or prompt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could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endParaRPr lang="nl-NL" baseline="0" dirty="0" smtClean="0"/>
          </a:p>
          <a:p>
            <a:r>
              <a:rPr lang="nl-NL" baseline="0" dirty="0" smtClean="0"/>
              <a:t>a bar of chocolate as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workshop.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062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pupils</a:t>
            </a:r>
            <a:r>
              <a:rPr lang="nl-NL" dirty="0" smtClean="0"/>
              <a:t> first record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associations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individually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then</a:t>
            </a:r>
            <a:r>
              <a:rPr lang="nl-NL" baseline="0" dirty="0" smtClean="0"/>
              <a:t> share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groups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a field of </a:t>
            </a:r>
            <a:r>
              <a:rPr lang="nl-NL" baseline="0" dirty="0" err="1" smtClean="0"/>
              <a:t>words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062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most </a:t>
            </a:r>
            <a:r>
              <a:rPr lang="nl-NL" dirty="0" err="1" smtClean="0"/>
              <a:t>groups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pupils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automatically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connections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concepts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cluster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 or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do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instructed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062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the</a:t>
            </a:r>
            <a:r>
              <a:rPr lang="nl-NL" baseline="0" dirty="0" smtClean="0"/>
              <a:t> clusters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structured</a:t>
            </a:r>
            <a:r>
              <a:rPr lang="nl-NL" baseline="0" dirty="0" smtClean="0"/>
              <a:t> even </a:t>
            </a:r>
            <a:r>
              <a:rPr lang="nl-NL" baseline="0" dirty="0" err="1" smtClean="0"/>
              <a:t>further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making mind map branches show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concepts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key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concepts</a:t>
            </a:r>
            <a:r>
              <a:rPr lang="nl-NL" baseline="0" dirty="0" smtClean="0"/>
              <a:t>, sub </a:t>
            </a:r>
            <a:r>
              <a:rPr lang="nl-NL" baseline="0" dirty="0" err="1" smtClean="0"/>
              <a:t>concepts</a:t>
            </a:r>
            <a:r>
              <a:rPr lang="nl-NL" baseline="0" dirty="0" smtClean="0"/>
              <a:t> , details or </a:t>
            </a:r>
            <a:r>
              <a:rPr lang="nl-NL" baseline="0" dirty="0" err="1" smtClean="0"/>
              <a:t>examples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062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solution: </a:t>
            </a:r>
            <a:r>
              <a:rPr lang="nl-NL" dirty="0" err="1" smtClean="0"/>
              <a:t>use</a:t>
            </a:r>
            <a:r>
              <a:rPr lang="nl-NL" dirty="0" smtClean="0"/>
              <a:t> of </a:t>
            </a:r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concepts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activate</a:t>
            </a:r>
            <a:r>
              <a:rPr lang="nl-NL" dirty="0" smtClean="0"/>
              <a:t> prior </a:t>
            </a:r>
            <a:r>
              <a:rPr lang="nl-NL" dirty="0" err="1" smtClean="0"/>
              <a:t>knowledge</a:t>
            </a:r>
            <a:endParaRPr lang="nl-NL" dirty="0" smtClean="0"/>
          </a:p>
          <a:p>
            <a:r>
              <a:rPr lang="nl-NL" dirty="0" err="1" smtClean="0"/>
              <a:t>example</a:t>
            </a:r>
            <a:r>
              <a:rPr lang="nl-NL" dirty="0" smtClean="0"/>
              <a:t> of </a:t>
            </a:r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concepts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“My Body” in Grade 4-6: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900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the</a:t>
            </a:r>
            <a:r>
              <a:rPr lang="nl-NL" dirty="0" smtClean="0"/>
              <a:t> second </a:t>
            </a:r>
            <a:r>
              <a:rPr lang="nl-NL" dirty="0" err="1" smtClean="0"/>
              <a:t>example</a:t>
            </a:r>
            <a:r>
              <a:rPr lang="nl-NL" dirty="0" smtClean="0"/>
              <a:t> I </a:t>
            </a:r>
            <a:r>
              <a:rPr lang="nl-NL" dirty="0" err="1" smtClean="0"/>
              <a:t>would</a:t>
            </a:r>
            <a:r>
              <a:rPr lang="nl-NL" dirty="0" smtClean="0"/>
              <a:t> like </a:t>
            </a:r>
            <a:r>
              <a:rPr lang="nl-NL" dirty="0" err="1" smtClean="0"/>
              <a:t>to</a:t>
            </a:r>
            <a:r>
              <a:rPr lang="nl-NL" dirty="0" smtClean="0"/>
              <a:t> show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became</a:t>
            </a:r>
            <a:r>
              <a:rPr lang="nl-NL" baseline="0" dirty="0" smtClean="0"/>
              <a:t> evident in prototype II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279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challenge</a:t>
            </a:r>
            <a:r>
              <a:rPr lang="nl-NL" dirty="0" smtClean="0"/>
              <a:t>: </a:t>
            </a:r>
          </a:p>
          <a:p>
            <a:pPr lvl="1"/>
            <a:r>
              <a:rPr lang="nl-NL" dirty="0" err="1" smtClean="0"/>
              <a:t>students</a:t>
            </a:r>
            <a:r>
              <a:rPr lang="nl-NL" dirty="0" smtClean="0"/>
              <a:t> are </a:t>
            </a:r>
            <a:r>
              <a:rPr lang="nl-NL" dirty="0" err="1" smtClean="0"/>
              <a:t>eager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ask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endParaRPr lang="nl-NL" dirty="0" smtClean="0"/>
          </a:p>
          <a:p>
            <a:pPr lvl="1"/>
            <a:r>
              <a:rPr lang="nl-NL" dirty="0" smtClean="0"/>
              <a:t>want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investigate</a:t>
            </a:r>
            <a:r>
              <a:rPr lang="nl-NL" dirty="0" smtClean="0"/>
              <a:t> as </a:t>
            </a:r>
            <a:r>
              <a:rPr lang="nl-NL" dirty="0" err="1" smtClean="0"/>
              <a:t>soon</a:t>
            </a:r>
            <a:r>
              <a:rPr lang="nl-NL" dirty="0" smtClean="0"/>
              <a:t> as </a:t>
            </a:r>
            <a:r>
              <a:rPr lang="nl-NL" dirty="0" err="1" smtClean="0"/>
              <a:t>possible</a:t>
            </a:r>
            <a:endParaRPr lang="nl-NL" dirty="0" smtClean="0"/>
          </a:p>
          <a:p>
            <a:pPr lvl="1"/>
            <a:endParaRPr lang="nl-NL" dirty="0" smtClean="0"/>
          </a:p>
          <a:p>
            <a:r>
              <a:rPr lang="nl-NL" dirty="0" err="1" smtClean="0"/>
              <a:t>problem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initial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 </a:t>
            </a:r>
            <a:r>
              <a:rPr lang="nl-NL" dirty="0" err="1" smtClean="0"/>
              <a:t>require</a:t>
            </a:r>
            <a:r>
              <a:rPr lang="nl-NL" dirty="0" smtClean="0"/>
              <a:t> </a:t>
            </a:r>
            <a:r>
              <a:rPr lang="nl-NL" dirty="0" err="1" smtClean="0"/>
              <a:t>mediation</a:t>
            </a:r>
            <a:endParaRPr lang="nl-NL" dirty="0" smtClean="0"/>
          </a:p>
          <a:p>
            <a:pPr lvl="1"/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simultaneous</a:t>
            </a:r>
            <a:r>
              <a:rPr lang="nl-NL" dirty="0" smtClean="0"/>
              <a:t> attention </a:t>
            </a:r>
          </a:p>
          <a:p>
            <a:pPr lvl="1"/>
            <a:r>
              <a:rPr lang="nl-NL" dirty="0" err="1" smtClean="0"/>
              <a:t>one</a:t>
            </a:r>
            <a:r>
              <a:rPr lang="nl-NL" dirty="0" smtClean="0"/>
              <a:t>-on-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guidance</a:t>
            </a:r>
            <a:r>
              <a:rPr lang="nl-NL" dirty="0" smtClean="0"/>
              <a:t> is </a:t>
            </a:r>
            <a:r>
              <a:rPr lang="nl-NL" dirty="0" err="1" smtClean="0"/>
              <a:t>impossible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1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asking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 is </a:t>
            </a:r>
            <a:r>
              <a:rPr lang="nl-NL" dirty="0" err="1" smtClean="0"/>
              <a:t>powerful</a:t>
            </a:r>
            <a:r>
              <a:rPr lang="nl-NL" dirty="0" smtClean="0"/>
              <a:t> </a:t>
            </a:r>
            <a:r>
              <a:rPr lang="nl-NL" dirty="0" err="1" smtClean="0"/>
              <a:t>heuristic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young</a:t>
            </a:r>
            <a:r>
              <a:rPr lang="nl-NL" dirty="0" smtClean="0"/>
              <a:t> </a:t>
            </a:r>
            <a:r>
              <a:rPr lang="nl-NL" dirty="0" err="1" smtClean="0"/>
              <a:t>childeren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explore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understand</a:t>
            </a:r>
            <a:r>
              <a:rPr lang="nl-NL" dirty="0" smtClean="0"/>
              <a:t> the </a:t>
            </a:r>
            <a:r>
              <a:rPr lang="nl-NL" dirty="0" err="1" smtClean="0"/>
              <a:t>world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afbeelding verkregen op</a:t>
            </a:r>
            <a:r>
              <a:rPr lang="nl-NL" baseline="0" dirty="0" smtClean="0"/>
              <a:t> 30-10-2016 van: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www.wugafriends.org</a:t>
            </a:r>
            <a:r>
              <a:rPr lang="nl-NL" dirty="0" smtClean="0"/>
              <a:t>/2016/09/the-more-we-look-</a:t>
            </a:r>
            <a:r>
              <a:rPr lang="nl-NL" dirty="0" err="1" smtClean="0"/>
              <a:t>worse</a:t>
            </a:r>
            <a:r>
              <a:rPr lang="nl-NL" dirty="0" smtClean="0"/>
              <a:t>-</a:t>
            </a:r>
            <a:r>
              <a:rPr lang="nl-NL" dirty="0" err="1" smtClean="0"/>
              <a:t>it-gets.html</a:t>
            </a:r>
            <a:endParaRPr lang="nl-NL" dirty="0" smtClean="0"/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www.babble.com</a:t>
            </a:r>
            <a:r>
              <a:rPr lang="nl-NL" dirty="0" smtClean="0"/>
              <a:t>/kid/i-thought-this-day-would-never-come-my-daughter-is-starting-to-ask-questions/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newcastleadvertiser.co.za</a:t>
            </a:r>
            <a:r>
              <a:rPr lang="nl-NL" dirty="0" smtClean="0"/>
              <a:t>/79138/ten-</a:t>
            </a:r>
            <a:r>
              <a:rPr lang="nl-NL" dirty="0" err="1" smtClean="0"/>
              <a:t>awkward</a:t>
            </a:r>
            <a:r>
              <a:rPr lang="nl-NL" dirty="0" smtClean="0"/>
              <a:t>-</a:t>
            </a:r>
            <a:r>
              <a:rPr lang="nl-NL" dirty="0" err="1" smtClean="0"/>
              <a:t>questions-children-ask-their-parents</a:t>
            </a:r>
            <a:r>
              <a:rPr lang="nl-NL" dirty="0" smtClean="0"/>
              <a:t>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maxlifeproject.com</a:t>
            </a:r>
            <a:r>
              <a:rPr lang="nl-NL" dirty="0" smtClean="0"/>
              <a:t>/mind/open-</a:t>
            </a:r>
            <a:r>
              <a:rPr lang="nl-NL" dirty="0" err="1" smtClean="0"/>
              <a:t>your</a:t>
            </a:r>
            <a:r>
              <a:rPr lang="nl-NL" dirty="0" smtClean="0"/>
              <a:t>-mind-</a:t>
            </a:r>
            <a:r>
              <a:rPr lang="nl-NL" dirty="0" err="1" smtClean="0"/>
              <a:t>to</a:t>
            </a:r>
            <a:r>
              <a:rPr lang="nl-NL" dirty="0" smtClean="0"/>
              <a:t>-change/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playborhood.com</a:t>
            </a:r>
            <a:r>
              <a:rPr lang="nl-NL" dirty="0" smtClean="0"/>
              <a:t>/2008/02/creating_future_environmentalists_let_them_play_in_the_woods-2/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279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(</a:t>
            </a:r>
            <a:r>
              <a:rPr lang="nl-NL" sz="1200" dirty="0" err="1" smtClean="0"/>
              <a:t>Rothstein</a:t>
            </a:r>
            <a:r>
              <a:rPr lang="nl-NL" sz="1200" dirty="0" smtClean="0"/>
              <a:t> &amp; Santana, 2011)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2431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image </a:t>
            </a:r>
            <a:r>
              <a:rPr lang="nl-NL" dirty="0" err="1" smtClean="0"/>
              <a:t>retrieved</a:t>
            </a:r>
            <a:r>
              <a:rPr lang="nl-NL" dirty="0" smtClean="0"/>
              <a:t> on 19-11-2016 </a:t>
            </a:r>
            <a:r>
              <a:rPr lang="nl-NL" dirty="0" err="1" smtClean="0"/>
              <a:t>from</a:t>
            </a:r>
            <a:r>
              <a:rPr lang="nl-NL" dirty="0" smtClean="0"/>
              <a:t>: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mediaroom.marlinfinance.com</a:t>
            </a:r>
            <a:r>
              <a:rPr lang="nl-NL" dirty="0" smtClean="0"/>
              <a:t>/information-</a:t>
            </a:r>
            <a:r>
              <a:rPr lang="nl-NL" dirty="0" err="1" smtClean="0"/>
              <a:t>technology</a:t>
            </a:r>
            <a:r>
              <a:rPr lang="nl-NL" dirty="0" smtClean="0"/>
              <a:t>-equipment/artificial-intelligence-how-context-rich-systems-will-tell-it-more-about-everything/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2792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than</a:t>
            </a:r>
            <a:r>
              <a:rPr lang="nl-NL" baseline="0" dirty="0" smtClean="0"/>
              <a:t> 20 </a:t>
            </a:r>
            <a:r>
              <a:rPr lang="nl-NL" baseline="0" dirty="0" err="1" smtClean="0"/>
              <a:t>primary</a:t>
            </a:r>
            <a:r>
              <a:rPr lang="nl-NL" baseline="0" dirty="0" smtClean="0"/>
              <a:t> schools</a:t>
            </a:r>
            <a:endParaRPr lang="nl-NL" dirty="0" smtClean="0"/>
          </a:p>
          <a:p>
            <a:r>
              <a:rPr lang="nl-NL" dirty="0" err="1" smtClean="0"/>
              <a:t>Secondary</a:t>
            </a:r>
            <a:r>
              <a:rPr lang="nl-NL" dirty="0" smtClean="0"/>
              <a:t> schools</a:t>
            </a:r>
          </a:p>
          <a:p>
            <a:r>
              <a:rPr lang="nl-NL" dirty="0" err="1" smtClean="0"/>
              <a:t>Vocational</a:t>
            </a:r>
            <a:r>
              <a:rPr lang="nl-NL" baseline="0" dirty="0" smtClean="0"/>
              <a:t> schools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279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l-NL" dirty="0" smtClean="0"/>
              <a:t>pre-service </a:t>
            </a:r>
            <a:r>
              <a:rPr lang="nl-NL" dirty="0" err="1" smtClean="0"/>
              <a:t>teachers</a:t>
            </a:r>
            <a:endParaRPr lang="nl-NL" dirty="0" smtClean="0"/>
          </a:p>
          <a:p>
            <a:pPr lvl="1"/>
            <a:r>
              <a:rPr lang="nl-NL" dirty="0" smtClean="0"/>
              <a:t>in-service </a:t>
            </a:r>
            <a:r>
              <a:rPr lang="nl-NL" dirty="0" err="1" smtClean="0"/>
              <a:t>teachers</a:t>
            </a:r>
            <a:endParaRPr lang="nl-NL" dirty="0" smtClean="0"/>
          </a:p>
          <a:p>
            <a:pPr lvl="1"/>
            <a:r>
              <a:rPr lang="nl-NL" dirty="0" smtClean="0"/>
              <a:t>teacher-</a:t>
            </a:r>
            <a:r>
              <a:rPr lang="nl-NL" dirty="0" err="1" smtClean="0"/>
              <a:t>educators</a:t>
            </a:r>
            <a:endParaRPr lang="nl-NL" dirty="0" smtClean="0"/>
          </a:p>
          <a:p>
            <a:pPr lvl="1"/>
            <a:r>
              <a:rPr lang="nl-NL" dirty="0" err="1" smtClean="0"/>
              <a:t>global</a:t>
            </a:r>
            <a:r>
              <a:rPr lang="nl-NL" dirty="0" smtClean="0"/>
              <a:t> </a:t>
            </a:r>
            <a:r>
              <a:rPr lang="nl-NL" dirty="0" err="1" smtClean="0"/>
              <a:t>citizenship</a:t>
            </a:r>
            <a:r>
              <a:rPr lang="nl-NL" dirty="0" smtClean="0"/>
              <a:t> </a:t>
            </a:r>
            <a:r>
              <a:rPr lang="nl-NL" dirty="0" err="1" smtClean="0"/>
              <a:t>education</a:t>
            </a:r>
            <a:r>
              <a:rPr lang="nl-NL" smtClean="0"/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2792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l-NL" dirty="0" smtClean="0"/>
              <a:t>PhD- </a:t>
            </a:r>
            <a:r>
              <a:rPr lang="nl-NL" dirty="0" err="1" smtClean="0"/>
              <a:t>implementation</a:t>
            </a:r>
            <a:r>
              <a:rPr lang="nl-NL" baseline="0" dirty="0" smtClean="0"/>
              <a:t> studies</a:t>
            </a:r>
            <a:endParaRPr lang="nl-NL" dirty="0" smtClean="0"/>
          </a:p>
          <a:p>
            <a:pPr lvl="1"/>
            <a:r>
              <a:rPr lang="nl-NL" dirty="0" smtClean="0"/>
              <a:t>at </a:t>
            </a:r>
            <a:r>
              <a:rPr lang="nl-NL" dirty="0" err="1" smtClean="0"/>
              <a:t>least</a:t>
            </a:r>
            <a:r>
              <a:rPr lang="nl-NL" dirty="0" smtClean="0"/>
              <a:t> 50 Bachelor </a:t>
            </a:r>
            <a:r>
              <a:rPr lang="nl-NL" dirty="0" err="1" smtClean="0"/>
              <a:t>students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 have been </a:t>
            </a:r>
            <a:r>
              <a:rPr lang="nl-NL" dirty="0" err="1" smtClean="0"/>
              <a:t>involved</a:t>
            </a:r>
            <a:r>
              <a:rPr lang="nl-NL" dirty="0" smtClean="0"/>
              <a:t> in </a:t>
            </a:r>
            <a:r>
              <a:rPr lang="nl-NL" dirty="0" err="1" smtClean="0"/>
              <a:t>some</a:t>
            </a:r>
            <a:r>
              <a:rPr lang="nl-NL" dirty="0" smtClean="0"/>
              <a:t> form</a:t>
            </a:r>
            <a:r>
              <a:rPr lang="nl-NL" baseline="0" dirty="0" smtClean="0"/>
              <a:t> of research </a:t>
            </a:r>
            <a:r>
              <a:rPr lang="nl-NL" baseline="0" dirty="0" err="1" smtClean="0"/>
              <a:t>related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scenario</a:t>
            </a:r>
          </a:p>
          <a:p>
            <a:pPr lvl="1"/>
            <a:r>
              <a:rPr lang="nl-NL" baseline="0" dirty="0" smtClean="0"/>
              <a:t>Even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Master </a:t>
            </a:r>
            <a:r>
              <a:rPr lang="nl-NL" baseline="0" dirty="0" err="1" smtClean="0"/>
              <a:t>students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universities</a:t>
            </a:r>
            <a:r>
              <a:rPr lang="nl-NL" baseline="0" dirty="0" smtClean="0"/>
              <a:t> have </a:t>
            </a:r>
            <a:r>
              <a:rPr lang="nl-NL" baseline="0" dirty="0" err="1" smtClean="0"/>
              <a:t>become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involved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2792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l-NL" dirty="0" smtClean="0"/>
              <a:t>Teachers College</a:t>
            </a:r>
          </a:p>
          <a:p>
            <a:pPr lvl="1"/>
            <a:r>
              <a:rPr lang="nl-NL" smtClean="0"/>
              <a:t>Professional </a:t>
            </a:r>
            <a:r>
              <a:rPr lang="nl-NL" dirty="0" smtClean="0"/>
              <a:t>Development Schools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279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asking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 is </a:t>
            </a:r>
            <a:r>
              <a:rPr lang="nl-NL" dirty="0" err="1" smtClean="0"/>
              <a:t>powerful</a:t>
            </a:r>
            <a:r>
              <a:rPr lang="nl-NL" dirty="0" smtClean="0"/>
              <a:t> </a:t>
            </a:r>
            <a:r>
              <a:rPr lang="nl-NL" dirty="0" err="1" smtClean="0"/>
              <a:t>heuristic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young</a:t>
            </a:r>
            <a:r>
              <a:rPr lang="nl-NL" dirty="0" smtClean="0"/>
              <a:t> </a:t>
            </a:r>
            <a:r>
              <a:rPr lang="nl-NL" dirty="0" err="1" smtClean="0"/>
              <a:t>childeren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explore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understand</a:t>
            </a:r>
            <a:r>
              <a:rPr lang="nl-NL" dirty="0" smtClean="0"/>
              <a:t> the </a:t>
            </a:r>
            <a:r>
              <a:rPr lang="nl-NL" dirty="0" err="1" smtClean="0"/>
              <a:t>world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afbeelding verkregen op</a:t>
            </a:r>
            <a:r>
              <a:rPr lang="nl-NL" baseline="0" dirty="0" smtClean="0"/>
              <a:t> 30-10-2016 van: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www.wugafriends.org</a:t>
            </a:r>
            <a:r>
              <a:rPr lang="nl-NL" dirty="0" smtClean="0"/>
              <a:t>/2016/09/the-more-we-look-</a:t>
            </a:r>
            <a:r>
              <a:rPr lang="nl-NL" dirty="0" err="1" smtClean="0"/>
              <a:t>worse</a:t>
            </a:r>
            <a:r>
              <a:rPr lang="nl-NL" dirty="0" smtClean="0"/>
              <a:t>-</a:t>
            </a:r>
            <a:r>
              <a:rPr lang="nl-NL" dirty="0" err="1" smtClean="0"/>
              <a:t>it-gets.html</a:t>
            </a:r>
            <a:endParaRPr lang="nl-NL" dirty="0" smtClean="0"/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www.babble.com</a:t>
            </a:r>
            <a:r>
              <a:rPr lang="nl-NL" dirty="0" smtClean="0"/>
              <a:t>/kid/i-thought-this-day-would-never-come-my-daughter-is-starting-to-ask-questions/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newcastleadvertiser.co.za</a:t>
            </a:r>
            <a:r>
              <a:rPr lang="nl-NL" dirty="0" smtClean="0"/>
              <a:t>/79138/ten-</a:t>
            </a:r>
            <a:r>
              <a:rPr lang="nl-NL" dirty="0" err="1" smtClean="0"/>
              <a:t>awkward</a:t>
            </a:r>
            <a:r>
              <a:rPr lang="nl-NL" dirty="0" smtClean="0"/>
              <a:t>-</a:t>
            </a:r>
            <a:r>
              <a:rPr lang="nl-NL" dirty="0" err="1" smtClean="0"/>
              <a:t>questions-children-ask-their-parents</a:t>
            </a:r>
            <a:r>
              <a:rPr lang="nl-NL" dirty="0" smtClean="0"/>
              <a:t>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maxlifeproject.com</a:t>
            </a:r>
            <a:r>
              <a:rPr lang="nl-NL" dirty="0" smtClean="0"/>
              <a:t>/mind/open-</a:t>
            </a:r>
            <a:r>
              <a:rPr lang="nl-NL" dirty="0" err="1" smtClean="0"/>
              <a:t>your</a:t>
            </a:r>
            <a:r>
              <a:rPr lang="nl-NL" dirty="0" smtClean="0"/>
              <a:t>-mind-</a:t>
            </a:r>
            <a:r>
              <a:rPr lang="nl-NL" dirty="0" err="1" smtClean="0"/>
              <a:t>to</a:t>
            </a:r>
            <a:r>
              <a:rPr lang="nl-NL" dirty="0" smtClean="0"/>
              <a:t>-change/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playborhood.com</a:t>
            </a:r>
            <a:r>
              <a:rPr lang="nl-NL" dirty="0" smtClean="0"/>
              <a:t>/2008/02/creating_future_environmentalists_let_them_play_in_the_woods-2/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90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asking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 is </a:t>
            </a:r>
            <a:r>
              <a:rPr lang="nl-NL" dirty="0" err="1" smtClean="0"/>
              <a:t>powerful</a:t>
            </a:r>
            <a:r>
              <a:rPr lang="nl-NL" dirty="0" smtClean="0"/>
              <a:t> </a:t>
            </a:r>
            <a:r>
              <a:rPr lang="nl-NL" dirty="0" err="1" smtClean="0"/>
              <a:t>heuristic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young</a:t>
            </a:r>
            <a:r>
              <a:rPr lang="nl-NL" dirty="0" smtClean="0"/>
              <a:t> </a:t>
            </a:r>
            <a:r>
              <a:rPr lang="nl-NL" dirty="0" err="1" smtClean="0"/>
              <a:t>childeren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explore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understand</a:t>
            </a:r>
            <a:r>
              <a:rPr lang="nl-NL" dirty="0" smtClean="0"/>
              <a:t> the </a:t>
            </a:r>
            <a:r>
              <a:rPr lang="nl-NL" dirty="0" err="1" smtClean="0"/>
              <a:t>world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afbeelding verkregen op</a:t>
            </a:r>
            <a:r>
              <a:rPr lang="nl-NL" baseline="0" dirty="0" smtClean="0"/>
              <a:t> 30-10-2016 van: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www.wugafriends.org</a:t>
            </a:r>
            <a:r>
              <a:rPr lang="nl-NL" dirty="0" smtClean="0"/>
              <a:t>/2016/09/the-more-we-look-</a:t>
            </a:r>
            <a:r>
              <a:rPr lang="nl-NL" dirty="0" err="1" smtClean="0"/>
              <a:t>worse</a:t>
            </a:r>
            <a:r>
              <a:rPr lang="nl-NL" dirty="0" smtClean="0"/>
              <a:t>-</a:t>
            </a:r>
            <a:r>
              <a:rPr lang="nl-NL" dirty="0" err="1" smtClean="0"/>
              <a:t>it-gets.html</a:t>
            </a:r>
            <a:endParaRPr lang="nl-NL" dirty="0" smtClean="0"/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www.babble.com</a:t>
            </a:r>
            <a:r>
              <a:rPr lang="nl-NL" dirty="0" smtClean="0"/>
              <a:t>/kid/i-thought-this-day-would-never-come-my-daughter-is-starting-to-ask-questions/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newcastleadvertiser.co.za</a:t>
            </a:r>
            <a:r>
              <a:rPr lang="nl-NL" dirty="0" smtClean="0"/>
              <a:t>/79138/ten-</a:t>
            </a:r>
            <a:r>
              <a:rPr lang="nl-NL" dirty="0" err="1" smtClean="0"/>
              <a:t>awkward</a:t>
            </a:r>
            <a:r>
              <a:rPr lang="nl-NL" dirty="0" smtClean="0"/>
              <a:t>-</a:t>
            </a:r>
            <a:r>
              <a:rPr lang="nl-NL" dirty="0" err="1" smtClean="0"/>
              <a:t>questions-children-ask-their-parents</a:t>
            </a:r>
            <a:r>
              <a:rPr lang="nl-NL" dirty="0" smtClean="0"/>
              <a:t>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maxlifeproject.com</a:t>
            </a:r>
            <a:r>
              <a:rPr lang="nl-NL" dirty="0" smtClean="0"/>
              <a:t>/mind/open-</a:t>
            </a:r>
            <a:r>
              <a:rPr lang="nl-NL" dirty="0" err="1" smtClean="0"/>
              <a:t>your</a:t>
            </a:r>
            <a:r>
              <a:rPr lang="nl-NL" dirty="0" smtClean="0"/>
              <a:t>-mind-</a:t>
            </a:r>
            <a:r>
              <a:rPr lang="nl-NL" dirty="0" err="1" smtClean="0"/>
              <a:t>to</a:t>
            </a:r>
            <a:r>
              <a:rPr lang="nl-NL" dirty="0" smtClean="0"/>
              <a:t>-change/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playborhood.com</a:t>
            </a:r>
            <a:r>
              <a:rPr lang="nl-NL" dirty="0" smtClean="0"/>
              <a:t>/2008/02/creating_future_environmentalists_let_them_play_in_the_woods-2/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87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intrinsic</a:t>
            </a:r>
            <a:r>
              <a:rPr lang="nl-NL" dirty="0" smtClean="0"/>
              <a:t> </a:t>
            </a:r>
            <a:r>
              <a:rPr lang="nl-NL" dirty="0" err="1" smtClean="0"/>
              <a:t>motivation</a:t>
            </a:r>
            <a:endParaRPr lang="nl-NL" dirty="0" smtClean="0"/>
          </a:p>
          <a:p>
            <a:pPr lvl="1"/>
            <a:r>
              <a:rPr lang="nl-NL" dirty="0" err="1" smtClean="0"/>
              <a:t>relatedness</a:t>
            </a:r>
            <a:endParaRPr lang="nl-NL" dirty="0" smtClean="0"/>
          </a:p>
          <a:p>
            <a:pPr lvl="1"/>
            <a:r>
              <a:rPr lang="nl-NL" dirty="0" err="1" smtClean="0"/>
              <a:t>autonomy</a:t>
            </a:r>
            <a:endParaRPr lang="nl-NL" dirty="0" smtClean="0"/>
          </a:p>
          <a:p>
            <a:pPr lvl="1"/>
            <a:r>
              <a:rPr lang="nl-NL" dirty="0" err="1" smtClean="0"/>
              <a:t>competence</a:t>
            </a:r>
            <a:endParaRPr lang="nl-NL" dirty="0" smtClean="0"/>
          </a:p>
          <a:p>
            <a:r>
              <a:rPr lang="nl-NL" dirty="0" err="1" smtClean="0"/>
              <a:t>inquisitive</a:t>
            </a:r>
            <a:r>
              <a:rPr lang="nl-NL" dirty="0" smtClean="0"/>
              <a:t> stance</a:t>
            </a:r>
          </a:p>
          <a:p>
            <a:r>
              <a:rPr lang="nl-NL" dirty="0" err="1" smtClean="0"/>
              <a:t>critical</a:t>
            </a:r>
            <a:r>
              <a:rPr lang="nl-NL" dirty="0" smtClean="0"/>
              <a:t> thinking</a:t>
            </a:r>
          </a:p>
          <a:p>
            <a:r>
              <a:rPr lang="nl-NL" dirty="0" err="1" smtClean="0"/>
              <a:t>creativity</a:t>
            </a:r>
            <a:endParaRPr lang="nl-NL" dirty="0" smtClean="0"/>
          </a:p>
          <a:p>
            <a:r>
              <a:rPr lang="nl-NL" dirty="0" err="1" smtClean="0"/>
              <a:t>cognitive</a:t>
            </a:r>
            <a:r>
              <a:rPr lang="nl-NL" dirty="0" smtClean="0"/>
              <a:t> skills</a:t>
            </a:r>
          </a:p>
          <a:p>
            <a:r>
              <a:rPr lang="nl-NL" dirty="0" err="1" smtClean="0"/>
              <a:t>metacognitive</a:t>
            </a:r>
            <a:r>
              <a:rPr lang="nl-NL" dirty="0" smtClean="0"/>
              <a:t> skills</a:t>
            </a:r>
          </a:p>
          <a:p>
            <a:r>
              <a:rPr lang="nl-NL" dirty="0" err="1" smtClean="0"/>
              <a:t>etc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afbeeldingen verkregen op 30-10-2016 van:</a:t>
            </a:r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www.odysseyware.com</a:t>
            </a:r>
            <a:r>
              <a:rPr lang="nl-NL" dirty="0" smtClean="0"/>
              <a:t>/blog/accelerated-learning-and-technology%C2%A0</a:t>
            </a:r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uwaterloo.ca</a:t>
            </a:r>
            <a:r>
              <a:rPr lang="nl-NL" dirty="0" smtClean="0"/>
              <a:t>/</a:t>
            </a:r>
            <a:r>
              <a:rPr lang="nl-NL" dirty="0" err="1" smtClean="0"/>
              <a:t>centre</a:t>
            </a:r>
            <a:r>
              <a:rPr lang="nl-NL" dirty="0" smtClean="0"/>
              <a:t>-</a:t>
            </a:r>
            <a:r>
              <a:rPr lang="nl-NL" dirty="0" err="1" smtClean="0"/>
              <a:t>for</a:t>
            </a:r>
            <a:r>
              <a:rPr lang="nl-NL" dirty="0" smtClean="0"/>
              <a:t>-teaching-excellence/teaching-resources/teaching-tips/</a:t>
            </a:r>
            <a:r>
              <a:rPr lang="nl-NL" dirty="0" err="1" smtClean="0"/>
              <a:t>metacognitive</a:t>
            </a:r>
            <a:endParaRPr lang="nl-NL" dirty="0" smtClean="0"/>
          </a:p>
          <a:p>
            <a:r>
              <a:rPr lang="nl-NL" dirty="0" smtClean="0"/>
              <a:t>http://</a:t>
            </a:r>
            <a:r>
              <a:rPr lang="nl-NL" dirty="0" err="1" smtClean="0"/>
              <a:t>www.stanfield.com</a:t>
            </a:r>
            <a:r>
              <a:rPr lang="nl-NL" dirty="0" smtClean="0"/>
              <a:t>/blog/2012/09/</a:t>
            </a:r>
            <a:r>
              <a:rPr lang="nl-NL" dirty="0" err="1" smtClean="0"/>
              <a:t>letting</a:t>
            </a:r>
            <a:r>
              <a:rPr lang="nl-NL" dirty="0" smtClean="0"/>
              <a:t>-</a:t>
            </a:r>
            <a:r>
              <a:rPr lang="nl-NL" dirty="0" err="1" smtClean="0"/>
              <a:t>children</a:t>
            </a:r>
            <a:r>
              <a:rPr lang="nl-NL" dirty="0" smtClean="0"/>
              <a:t>-</a:t>
            </a:r>
            <a:r>
              <a:rPr lang="nl-NL" dirty="0" err="1" smtClean="0"/>
              <a:t>struggle</a:t>
            </a:r>
            <a:r>
              <a:rPr lang="nl-NL" dirty="0" smtClean="0"/>
              <a:t>-helps-</a:t>
            </a:r>
            <a:r>
              <a:rPr lang="nl-NL" dirty="0" err="1" smtClean="0"/>
              <a:t>develop</a:t>
            </a:r>
            <a:r>
              <a:rPr lang="nl-NL" dirty="0" smtClean="0"/>
              <a:t>-</a:t>
            </a:r>
            <a:r>
              <a:rPr lang="nl-NL" dirty="0" err="1" smtClean="0"/>
              <a:t>necessary</a:t>
            </a:r>
            <a:r>
              <a:rPr lang="nl-NL" dirty="0" smtClean="0"/>
              <a:t>-life-skills/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www.quotationof.com</a:t>
            </a:r>
            <a:r>
              <a:rPr lang="nl-NL" dirty="0" smtClean="0"/>
              <a:t>/</a:t>
            </a:r>
            <a:r>
              <a:rPr lang="nl-NL" dirty="0" err="1" smtClean="0"/>
              <a:t>creative-mind.html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279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intrinsic</a:t>
            </a:r>
            <a:r>
              <a:rPr lang="nl-NL" dirty="0" smtClean="0"/>
              <a:t> </a:t>
            </a:r>
            <a:r>
              <a:rPr lang="nl-NL" dirty="0" err="1" smtClean="0"/>
              <a:t>motivation</a:t>
            </a:r>
            <a:endParaRPr lang="nl-NL" dirty="0" smtClean="0"/>
          </a:p>
          <a:p>
            <a:pPr lvl="1"/>
            <a:r>
              <a:rPr lang="nl-NL" dirty="0" err="1" smtClean="0"/>
              <a:t>relatedness</a:t>
            </a:r>
            <a:endParaRPr lang="nl-NL" dirty="0" smtClean="0"/>
          </a:p>
          <a:p>
            <a:pPr lvl="1"/>
            <a:r>
              <a:rPr lang="nl-NL" dirty="0" err="1" smtClean="0"/>
              <a:t>autonomy</a:t>
            </a:r>
            <a:endParaRPr lang="nl-NL" dirty="0" smtClean="0"/>
          </a:p>
          <a:p>
            <a:pPr lvl="1"/>
            <a:r>
              <a:rPr lang="nl-NL" dirty="0" err="1" smtClean="0"/>
              <a:t>competence</a:t>
            </a:r>
            <a:endParaRPr lang="nl-NL" dirty="0" smtClean="0"/>
          </a:p>
          <a:p>
            <a:r>
              <a:rPr lang="nl-NL" dirty="0" err="1" smtClean="0"/>
              <a:t>inquisitive</a:t>
            </a:r>
            <a:r>
              <a:rPr lang="nl-NL" dirty="0" smtClean="0"/>
              <a:t> stance</a:t>
            </a:r>
          </a:p>
          <a:p>
            <a:r>
              <a:rPr lang="nl-NL" dirty="0" err="1" smtClean="0"/>
              <a:t>critical</a:t>
            </a:r>
            <a:r>
              <a:rPr lang="nl-NL" dirty="0" smtClean="0"/>
              <a:t> thinking</a:t>
            </a:r>
          </a:p>
          <a:p>
            <a:r>
              <a:rPr lang="nl-NL" dirty="0" err="1" smtClean="0"/>
              <a:t>creativity</a:t>
            </a:r>
            <a:endParaRPr lang="nl-NL" dirty="0" smtClean="0"/>
          </a:p>
          <a:p>
            <a:r>
              <a:rPr lang="nl-NL" dirty="0" err="1" smtClean="0"/>
              <a:t>cognitive</a:t>
            </a:r>
            <a:r>
              <a:rPr lang="nl-NL" dirty="0" smtClean="0"/>
              <a:t> skills</a:t>
            </a:r>
          </a:p>
          <a:p>
            <a:r>
              <a:rPr lang="nl-NL" dirty="0" err="1" smtClean="0"/>
              <a:t>metacognitive</a:t>
            </a:r>
            <a:r>
              <a:rPr lang="nl-NL" dirty="0" smtClean="0"/>
              <a:t> skills</a:t>
            </a:r>
          </a:p>
          <a:p>
            <a:r>
              <a:rPr lang="nl-NL" dirty="0" err="1" smtClean="0"/>
              <a:t>etc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afbeeldingen verkregen op 30-10-2016 van:</a:t>
            </a:r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www.odysseyware.com</a:t>
            </a:r>
            <a:r>
              <a:rPr lang="nl-NL" dirty="0" smtClean="0"/>
              <a:t>/blog/accelerated-learning-and-technology%C2%A0</a:t>
            </a:r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uwaterloo.ca</a:t>
            </a:r>
            <a:r>
              <a:rPr lang="nl-NL" dirty="0" smtClean="0"/>
              <a:t>/</a:t>
            </a:r>
            <a:r>
              <a:rPr lang="nl-NL" dirty="0" err="1" smtClean="0"/>
              <a:t>centre</a:t>
            </a:r>
            <a:r>
              <a:rPr lang="nl-NL" dirty="0" smtClean="0"/>
              <a:t>-</a:t>
            </a:r>
            <a:r>
              <a:rPr lang="nl-NL" dirty="0" err="1" smtClean="0"/>
              <a:t>for</a:t>
            </a:r>
            <a:r>
              <a:rPr lang="nl-NL" dirty="0" smtClean="0"/>
              <a:t>-teaching-excellence/teaching-resources/teaching-tips/</a:t>
            </a:r>
            <a:r>
              <a:rPr lang="nl-NL" dirty="0" err="1" smtClean="0"/>
              <a:t>metacognitive</a:t>
            </a:r>
            <a:endParaRPr lang="nl-NL" dirty="0" smtClean="0"/>
          </a:p>
          <a:p>
            <a:r>
              <a:rPr lang="nl-NL" dirty="0" smtClean="0"/>
              <a:t>http://</a:t>
            </a:r>
            <a:r>
              <a:rPr lang="nl-NL" dirty="0" err="1" smtClean="0"/>
              <a:t>www.stanfield.com</a:t>
            </a:r>
            <a:r>
              <a:rPr lang="nl-NL" dirty="0" smtClean="0"/>
              <a:t>/blog/2012/09/</a:t>
            </a:r>
            <a:r>
              <a:rPr lang="nl-NL" dirty="0" err="1" smtClean="0"/>
              <a:t>letting</a:t>
            </a:r>
            <a:r>
              <a:rPr lang="nl-NL" dirty="0" smtClean="0"/>
              <a:t>-</a:t>
            </a:r>
            <a:r>
              <a:rPr lang="nl-NL" dirty="0" err="1" smtClean="0"/>
              <a:t>children</a:t>
            </a:r>
            <a:r>
              <a:rPr lang="nl-NL" dirty="0" smtClean="0"/>
              <a:t>-</a:t>
            </a:r>
            <a:r>
              <a:rPr lang="nl-NL" dirty="0" err="1" smtClean="0"/>
              <a:t>struggle</a:t>
            </a:r>
            <a:r>
              <a:rPr lang="nl-NL" dirty="0" smtClean="0"/>
              <a:t>-helps-</a:t>
            </a:r>
            <a:r>
              <a:rPr lang="nl-NL" dirty="0" err="1" smtClean="0"/>
              <a:t>develop</a:t>
            </a:r>
            <a:r>
              <a:rPr lang="nl-NL" dirty="0" smtClean="0"/>
              <a:t>-</a:t>
            </a:r>
            <a:r>
              <a:rPr lang="nl-NL" dirty="0" err="1" smtClean="0"/>
              <a:t>necessary</a:t>
            </a:r>
            <a:r>
              <a:rPr lang="nl-NL" dirty="0" smtClean="0"/>
              <a:t>-life-skills/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www.quotationof.com</a:t>
            </a:r>
            <a:r>
              <a:rPr lang="nl-NL" dirty="0" smtClean="0"/>
              <a:t>/</a:t>
            </a:r>
            <a:r>
              <a:rPr lang="nl-NL" dirty="0" err="1" smtClean="0"/>
              <a:t>creative-mind.html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417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intrinsic</a:t>
            </a:r>
            <a:r>
              <a:rPr lang="nl-NL" dirty="0" smtClean="0"/>
              <a:t> </a:t>
            </a:r>
            <a:r>
              <a:rPr lang="nl-NL" dirty="0" err="1" smtClean="0"/>
              <a:t>motivation</a:t>
            </a:r>
            <a:endParaRPr lang="nl-NL" dirty="0" smtClean="0"/>
          </a:p>
          <a:p>
            <a:pPr lvl="1"/>
            <a:r>
              <a:rPr lang="nl-NL" dirty="0" err="1" smtClean="0"/>
              <a:t>relatedness</a:t>
            </a:r>
            <a:endParaRPr lang="nl-NL" dirty="0" smtClean="0"/>
          </a:p>
          <a:p>
            <a:pPr lvl="1"/>
            <a:r>
              <a:rPr lang="nl-NL" dirty="0" err="1" smtClean="0"/>
              <a:t>autonomy</a:t>
            </a:r>
            <a:endParaRPr lang="nl-NL" dirty="0" smtClean="0"/>
          </a:p>
          <a:p>
            <a:pPr lvl="1"/>
            <a:r>
              <a:rPr lang="nl-NL" dirty="0" err="1" smtClean="0"/>
              <a:t>competence</a:t>
            </a:r>
            <a:endParaRPr lang="nl-NL" dirty="0" smtClean="0"/>
          </a:p>
          <a:p>
            <a:r>
              <a:rPr lang="nl-NL" dirty="0" err="1" smtClean="0"/>
              <a:t>inquisitive</a:t>
            </a:r>
            <a:r>
              <a:rPr lang="nl-NL" dirty="0" smtClean="0"/>
              <a:t> stance</a:t>
            </a:r>
          </a:p>
          <a:p>
            <a:r>
              <a:rPr lang="nl-NL" dirty="0" err="1" smtClean="0"/>
              <a:t>critical</a:t>
            </a:r>
            <a:r>
              <a:rPr lang="nl-NL" dirty="0" smtClean="0"/>
              <a:t> thinking</a:t>
            </a:r>
          </a:p>
          <a:p>
            <a:r>
              <a:rPr lang="nl-NL" dirty="0" err="1" smtClean="0"/>
              <a:t>creativity</a:t>
            </a:r>
            <a:endParaRPr lang="nl-NL" dirty="0" smtClean="0"/>
          </a:p>
          <a:p>
            <a:r>
              <a:rPr lang="nl-NL" dirty="0" err="1" smtClean="0"/>
              <a:t>cognitive</a:t>
            </a:r>
            <a:r>
              <a:rPr lang="nl-NL" dirty="0" smtClean="0"/>
              <a:t> skills</a:t>
            </a:r>
          </a:p>
          <a:p>
            <a:r>
              <a:rPr lang="nl-NL" dirty="0" err="1" smtClean="0"/>
              <a:t>metacognitive</a:t>
            </a:r>
            <a:r>
              <a:rPr lang="nl-NL" dirty="0" smtClean="0"/>
              <a:t> skills</a:t>
            </a:r>
          </a:p>
          <a:p>
            <a:r>
              <a:rPr lang="nl-NL" dirty="0" err="1" smtClean="0"/>
              <a:t>etc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afbeeldingen verkregen op 30-10-2016 van:</a:t>
            </a:r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www.odysseyware.com</a:t>
            </a:r>
            <a:r>
              <a:rPr lang="nl-NL" dirty="0" smtClean="0"/>
              <a:t>/blog/accelerated-learning-and-technology%C2%A0</a:t>
            </a:r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uwaterloo.ca</a:t>
            </a:r>
            <a:r>
              <a:rPr lang="nl-NL" dirty="0" smtClean="0"/>
              <a:t>/</a:t>
            </a:r>
            <a:r>
              <a:rPr lang="nl-NL" dirty="0" err="1" smtClean="0"/>
              <a:t>centre</a:t>
            </a:r>
            <a:r>
              <a:rPr lang="nl-NL" dirty="0" smtClean="0"/>
              <a:t>-</a:t>
            </a:r>
            <a:r>
              <a:rPr lang="nl-NL" dirty="0" err="1" smtClean="0"/>
              <a:t>for</a:t>
            </a:r>
            <a:r>
              <a:rPr lang="nl-NL" dirty="0" smtClean="0"/>
              <a:t>-teaching-excellence/teaching-resources/teaching-tips/</a:t>
            </a:r>
            <a:r>
              <a:rPr lang="nl-NL" dirty="0" err="1" smtClean="0"/>
              <a:t>metacognitive</a:t>
            </a:r>
            <a:endParaRPr lang="nl-NL" dirty="0" smtClean="0"/>
          </a:p>
          <a:p>
            <a:r>
              <a:rPr lang="nl-NL" dirty="0" smtClean="0"/>
              <a:t>http://</a:t>
            </a:r>
            <a:r>
              <a:rPr lang="nl-NL" dirty="0" err="1" smtClean="0"/>
              <a:t>www.stanfield.com</a:t>
            </a:r>
            <a:r>
              <a:rPr lang="nl-NL" dirty="0" smtClean="0"/>
              <a:t>/blog/2012/09/</a:t>
            </a:r>
            <a:r>
              <a:rPr lang="nl-NL" dirty="0" err="1" smtClean="0"/>
              <a:t>letting</a:t>
            </a:r>
            <a:r>
              <a:rPr lang="nl-NL" dirty="0" smtClean="0"/>
              <a:t>-</a:t>
            </a:r>
            <a:r>
              <a:rPr lang="nl-NL" dirty="0" err="1" smtClean="0"/>
              <a:t>children</a:t>
            </a:r>
            <a:r>
              <a:rPr lang="nl-NL" dirty="0" smtClean="0"/>
              <a:t>-</a:t>
            </a:r>
            <a:r>
              <a:rPr lang="nl-NL" dirty="0" err="1" smtClean="0"/>
              <a:t>struggle</a:t>
            </a:r>
            <a:r>
              <a:rPr lang="nl-NL" dirty="0" smtClean="0"/>
              <a:t>-helps-</a:t>
            </a:r>
            <a:r>
              <a:rPr lang="nl-NL" dirty="0" err="1" smtClean="0"/>
              <a:t>develop</a:t>
            </a:r>
            <a:r>
              <a:rPr lang="nl-NL" dirty="0" smtClean="0"/>
              <a:t>-</a:t>
            </a:r>
            <a:r>
              <a:rPr lang="nl-NL" dirty="0" err="1" smtClean="0"/>
              <a:t>necessary</a:t>
            </a:r>
            <a:r>
              <a:rPr lang="nl-NL" dirty="0" smtClean="0"/>
              <a:t>-life-skills/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www.quotationof.com</a:t>
            </a:r>
            <a:r>
              <a:rPr lang="nl-NL" dirty="0" smtClean="0"/>
              <a:t>/</a:t>
            </a:r>
            <a:r>
              <a:rPr lang="nl-NL" dirty="0" err="1" smtClean="0"/>
              <a:t>creative-mind.html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367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intrinsic</a:t>
            </a:r>
            <a:r>
              <a:rPr lang="nl-NL" dirty="0" smtClean="0"/>
              <a:t> </a:t>
            </a:r>
            <a:r>
              <a:rPr lang="nl-NL" dirty="0" err="1" smtClean="0"/>
              <a:t>motivation</a:t>
            </a:r>
            <a:endParaRPr lang="nl-NL" dirty="0" smtClean="0"/>
          </a:p>
          <a:p>
            <a:pPr lvl="1"/>
            <a:r>
              <a:rPr lang="nl-NL" dirty="0" err="1" smtClean="0"/>
              <a:t>relatedness</a:t>
            </a:r>
            <a:endParaRPr lang="nl-NL" dirty="0" smtClean="0"/>
          </a:p>
          <a:p>
            <a:pPr lvl="1"/>
            <a:r>
              <a:rPr lang="nl-NL" dirty="0" err="1" smtClean="0"/>
              <a:t>autonomy</a:t>
            </a:r>
            <a:endParaRPr lang="nl-NL" dirty="0" smtClean="0"/>
          </a:p>
          <a:p>
            <a:pPr lvl="1"/>
            <a:r>
              <a:rPr lang="nl-NL" dirty="0" err="1" smtClean="0"/>
              <a:t>competence</a:t>
            </a:r>
            <a:endParaRPr lang="nl-NL" dirty="0" smtClean="0"/>
          </a:p>
          <a:p>
            <a:r>
              <a:rPr lang="nl-NL" dirty="0" err="1" smtClean="0"/>
              <a:t>inquisitive</a:t>
            </a:r>
            <a:r>
              <a:rPr lang="nl-NL" dirty="0" smtClean="0"/>
              <a:t> stance</a:t>
            </a:r>
          </a:p>
          <a:p>
            <a:r>
              <a:rPr lang="nl-NL" dirty="0" err="1" smtClean="0"/>
              <a:t>critical</a:t>
            </a:r>
            <a:r>
              <a:rPr lang="nl-NL" dirty="0" smtClean="0"/>
              <a:t> thinking</a:t>
            </a:r>
          </a:p>
          <a:p>
            <a:r>
              <a:rPr lang="nl-NL" dirty="0" err="1" smtClean="0"/>
              <a:t>creativity</a:t>
            </a:r>
            <a:endParaRPr lang="nl-NL" dirty="0" smtClean="0"/>
          </a:p>
          <a:p>
            <a:r>
              <a:rPr lang="nl-NL" dirty="0" err="1" smtClean="0"/>
              <a:t>cognitive</a:t>
            </a:r>
            <a:r>
              <a:rPr lang="nl-NL" dirty="0" smtClean="0"/>
              <a:t> skills</a:t>
            </a:r>
          </a:p>
          <a:p>
            <a:r>
              <a:rPr lang="nl-NL" dirty="0" err="1" smtClean="0"/>
              <a:t>metacognitive</a:t>
            </a:r>
            <a:r>
              <a:rPr lang="nl-NL" dirty="0" smtClean="0"/>
              <a:t> skills</a:t>
            </a:r>
          </a:p>
          <a:p>
            <a:r>
              <a:rPr lang="nl-NL" dirty="0" err="1" smtClean="0"/>
              <a:t>etc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afbeeldingen verkregen op 30-10-2016 van:</a:t>
            </a:r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www.odysseyware.com</a:t>
            </a:r>
            <a:r>
              <a:rPr lang="nl-NL" dirty="0" smtClean="0"/>
              <a:t>/blog/accelerated-learning-and-technology%C2%A0</a:t>
            </a:r>
          </a:p>
          <a:p>
            <a:r>
              <a:rPr lang="nl-NL" dirty="0" err="1" smtClean="0"/>
              <a:t>https</a:t>
            </a:r>
            <a:r>
              <a:rPr lang="nl-NL" dirty="0" smtClean="0"/>
              <a:t>://</a:t>
            </a:r>
            <a:r>
              <a:rPr lang="nl-NL" dirty="0" err="1" smtClean="0"/>
              <a:t>uwaterloo.ca</a:t>
            </a:r>
            <a:r>
              <a:rPr lang="nl-NL" dirty="0" smtClean="0"/>
              <a:t>/</a:t>
            </a:r>
            <a:r>
              <a:rPr lang="nl-NL" dirty="0" err="1" smtClean="0"/>
              <a:t>centre</a:t>
            </a:r>
            <a:r>
              <a:rPr lang="nl-NL" dirty="0" smtClean="0"/>
              <a:t>-</a:t>
            </a:r>
            <a:r>
              <a:rPr lang="nl-NL" dirty="0" err="1" smtClean="0"/>
              <a:t>for</a:t>
            </a:r>
            <a:r>
              <a:rPr lang="nl-NL" dirty="0" smtClean="0"/>
              <a:t>-teaching-excellence/teaching-resources/teaching-tips/</a:t>
            </a:r>
            <a:r>
              <a:rPr lang="nl-NL" dirty="0" err="1" smtClean="0"/>
              <a:t>metacognitive</a:t>
            </a:r>
            <a:endParaRPr lang="nl-NL" dirty="0" smtClean="0"/>
          </a:p>
          <a:p>
            <a:r>
              <a:rPr lang="nl-NL" dirty="0" smtClean="0"/>
              <a:t>http://</a:t>
            </a:r>
            <a:r>
              <a:rPr lang="nl-NL" dirty="0" err="1" smtClean="0"/>
              <a:t>www.stanfield.com</a:t>
            </a:r>
            <a:r>
              <a:rPr lang="nl-NL" dirty="0" smtClean="0"/>
              <a:t>/blog/2012/09/</a:t>
            </a:r>
            <a:r>
              <a:rPr lang="nl-NL" dirty="0" err="1" smtClean="0"/>
              <a:t>letting</a:t>
            </a:r>
            <a:r>
              <a:rPr lang="nl-NL" dirty="0" smtClean="0"/>
              <a:t>-</a:t>
            </a:r>
            <a:r>
              <a:rPr lang="nl-NL" dirty="0" err="1" smtClean="0"/>
              <a:t>children</a:t>
            </a:r>
            <a:r>
              <a:rPr lang="nl-NL" dirty="0" smtClean="0"/>
              <a:t>-</a:t>
            </a:r>
            <a:r>
              <a:rPr lang="nl-NL" dirty="0" err="1" smtClean="0"/>
              <a:t>struggle</a:t>
            </a:r>
            <a:r>
              <a:rPr lang="nl-NL" dirty="0" smtClean="0"/>
              <a:t>-helps-</a:t>
            </a:r>
            <a:r>
              <a:rPr lang="nl-NL" dirty="0" err="1" smtClean="0"/>
              <a:t>develop</a:t>
            </a:r>
            <a:r>
              <a:rPr lang="nl-NL" dirty="0" smtClean="0"/>
              <a:t>-</a:t>
            </a:r>
            <a:r>
              <a:rPr lang="nl-NL" dirty="0" err="1" smtClean="0"/>
              <a:t>necessary</a:t>
            </a:r>
            <a:r>
              <a:rPr lang="nl-NL" dirty="0" smtClean="0"/>
              <a:t>-life-skills/</a:t>
            </a:r>
          </a:p>
          <a:p>
            <a:r>
              <a:rPr lang="nl-NL" dirty="0" smtClean="0"/>
              <a:t>http://</a:t>
            </a:r>
            <a:r>
              <a:rPr lang="nl-NL" dirty="0" err="1" smtClean="0"/>
              <a:t>www.quotationof.com</a:t>
            </a:r>
            <a:r>
              <a:rPr lang="nl-NL" dirty="0" smtClean="0"/>
              <a:t>/</a:t>
            </a:r>
            <a:r>
              <a:rPr lang="nl-NL" dirty="0" err="1" smtClean="0"/>
              <a:t>creative-mind.html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F7D2-6B6F-446F-8816-65DA3B0C7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62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C613-D95B-47A3-9085-C7EBB196EDBD}" type="datetimeFigureOut">
              <a:rPr lang="nl-NL" smtClean="0"/>
              <a:t>27-11-2016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D16C1D-CC38-4F45-B1C7-6BB4953822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C613-D95B-47A3-9085-C7EBB196EDBD}" type="datetimeFigureOut">
              <a:rPr lang="nl-NL" smtClean="0"/>
              <a:t>27-11-2016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C1D-CC38-4F45-B1C7-6BB4953822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C613-D95B-47A3-9085-C7EBB196EDBD}" type="datetimeFigureOut">
              <a:rPr lang="nl-NL" smtClean="0"/>
              <a:t>27-11-2016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C1D-CC38-4F45-B1C7-6BB4953822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C613-D95B-47A3-9085-C7EBB196EDBD}" type="datetimeFigureOut">
              <a:rPr lang="nl-NL" smtClean="0"/>
              <a:t>27-11-2016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C1D-CC38-4F45-B1C7-6BB4953822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C613-D95B-47A3-9085-C7EBB196EDBD}" type="datetimeFigureOut">
              <a:rPr lang="nl-NL" smtClean="0"/>
              <a:t>27-11-2016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D16C1D-CC38-4F45-B1C7-6BB4953822F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C613-D95B-47A3-9085-C7EBB196EDBD}" type="datetimeFigureOut">
              <a:rPr lang="nl-NL" smtClean="0"/>
              <a:t>27-11-2016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C1D-CC38-4F45-B1C7-6BB4953822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x-non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C613-D95B-47A3-9085-C7EBB196EDBD}" type="datetimeFigureOut">
              <a:rPr lang="nl-NL" smtClean="0"/>
              <a:t>27-11-2016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C1D-CC38-4F45-B1C7-6BB4953822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C613-D95B-47A3-9085-C7EBB196EDBD}" type="datetimeFigureOut">
              <a:rPr lang="nl-NL" smtClean="0"/>
              <a:t>27-11-2016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C1D-CC38-4F45-B1C7-6BB4953822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C613-D95B-47A3-9085-C7EBB196EDBD}" type="datetimeFigureOut">
              <a:rPr lang="nl-NL" smtClean="0"/>
              <a:t>27-11-2016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C1D-CC38-4F45-B1C7-6BB4953822F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C613-D95B-47A3-9085-C7EBB196EDBD}" type="datetimeFigureOut">
              <a:rPr lang="nl-NL" smtClean="0"/>
              <a:t>27-11-2016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16C1D-CC38-4F45-B1C7-6BB4953822F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C613-D95B-47A3-9085-C7EBB196EDBD}" type="datetimeFigureOut">
              <a:rPr lang="nl-NL" smtClean="0"/>
              <a:t>27-11-2016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D16C1D-CC38-4F45-B1C7-6BB4953822F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x-none" smtClean="0"/>
              <a:t>Titelstijl van model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x-non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AA2C613-D95B-47A3-9085-C7EBB196EDBD}" type="datetimeFigureOut">
              <a:rPr lang="nl-NL" smtClean="0"/>
              <a:t>27-11-2016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7D16C1D-CC38-4F45-B1C7-6BB4953822F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google.nl/imgres?hl=nl&amp;biw=1333&amp;bih=671&amp;tbm=isch&amp;tbnid=5iQHLxAH5VYVWM:&amp;imgrefurl=http://www.nwlink.com/~donclark/hrd/sat4.html&amp;docid=eCL8hpdg4bnzfM&amp;imgurl=http://www.nwlink.com/~donclark/hrd/isd/design.gif&amp;w=425&amp;h=282&amp;ei=Py8_UrLQMY_M0AWl04D4Dw&amp;zoom=1&amp;ved=1t:3588,r:0,s:0,i:80&amp;iact=rc&amp;page=1&amp;tbnh=183&amp;tbnw=276&amp;start=0&amp;ndsp=15&amp;tx=165.50001525878906&amp;ty=60.16667175292969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_jTzNp7ZiF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000" dirty="0" err="1" smtClean="0"/>
              <a:t>our</a:t>
            </a:r>
            <a:r>
              <a:rPr lang="nl-NL" sz="2000" dirty="0" smtClean="0"/>
              <a:t> </a:t>
            </a:r>
            <a:r>
              <a:rPr lang="nl-NL" sz="2000" dirty="0" err="1" smtClean="0"/>
              <a:t>quest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dirty="0" err="1" smtClean="0"/>
              <a:t>Autonomous</a:t>
            </a:r>
            <a:r>
              <a:rPr lang="nl-NL" dirty="0" smtClean="0"/>
              <a:t> </a:t>
            </a:r>
            <a:r>
              <a:rPr lang="nl-NL" dirty="0" err="1" smtClean="0"/>
              <a:t>thinkers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89439" y="4074992"/>
            <a:ext cx="10760863" cy="914400"/>
          </a:xfrm>
        </p:spPr>
        <p:txBody>
          <a:bodyPr/>
          <a:lstStyle/>
          <a:p>
            <a:r>
              <a:rPr lang="nl-NL" dirty="0" err="1"/>
              <a:t>Stokhof</a:t>
            </a:r>
            <a:r>
              <a:rPr lang="nl-NL" dirty="0"/>
              <a:t>, De Vries, Bastiaens &amp; </a:t>
            </a:r>
            <a:r>
              <a:rPr lang="nl-NL" dirty="0" smtClean="0"/>
              <a:t>Martens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888" y="4869174"/>
            <a:ext cx="1748185" cy="120275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745" y="4901210"/>
            <a:ext cx="1027019" cy="104169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/>
          <a:srcRect l="9688" t="19548" r="12506" b="4104"/>
          <a:stretch/>
        </p:blipFill>
        <p:spPr>
          <a:xfrm>
            <a:off x="4046599" y="5028630"/>
            <a:ext cx="2013600" cy="9879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73" y="5125732"/>
            <a:ext cx="2955238" cy="5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510" b="35530"/>
          <a:stretch/>
        </p:blipFill>
        <p:spPr>
          <a:xfrm>
            <a:off x="0" y="0"/>
            <a:ext cx="1199515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119" y="1456254"/>
            <a:ext cx="7721600" cy="1371600"/>
          </a:xfrm>
        </p:spPr>
        <p:txBody>
          <a:bodyPr/>
          <a:lstStyle/>
          <a:p>
            <a:pPr algn="r"/>
            <a:r>
              <a:rPr lang="nl-NL" dirty="0" err="1" smtClean="0">
                <a:solidFill>
                  <a:srgbClr val="FFFFFF"/>
                </a:solidFill>
              </a:rPr>
              <a:t>Cognitive</a:t>
            </a:r>
            <a:r>
              <a:rPr lang="nl-NL" dirty="0" smtClean="0">
                <a:solidFill>
                  <a:srgbClr val="FFFFFF"/>
                </a:solidFill>
              </a:rPr>
              <a:t> skills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044" b="7044"/>
          <a:stretch/>
        </p:blipFill>
        <p:spPr>
          <a:xfrm>
            <a:off x="0" y="0"/>
            <a:ext cx="1199515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1068" y="508932"/>
            <a:ext cx="5609546" cy="1371600"/>
          </a:xfrm>
        </p:spPr>
        <p:txBody>
          <a:bodyPr/>
          <a:lstStyle/>
          <a:p>
            <a:pPr algn="r"/>
            <a:r>
              <a:rPr lang="nl-NL" dirty="0" smtClean="0">
                <a:solidFill>
                  <a:srgbClr val="FFFFFF"/>
                </a:solidFill>
              </a:rPr>
              <a:t>Critical thinking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rcRect t="4484" b="4484"/>
          <a:stretch>
            <a:fillRect/>
          </a:stretch>
        </p:blipFill>
        <p:spPr>
          <a:xfrm>
            <a:off x="0" y="0"/>
            <a:ext cx="1199515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80231" y="2204045"/>
            <a:ext cx="7721600" cy="1371600"/>
          </a:xfrm>
        </p:spPr>
        <p:txBody>
          <a:bodyPr/>
          <a:lstStyle/>
          <a:p>
            <a:pPr algn="r"/>
            <a:r>
              <a:rPr lang="nl-NL" dirty="0" err="1" smtClean="0">
                <a:solidFill>
                  <a:srgbClr val="FFFFFF"/>
                </a:solidFill>
              </a:rPr>
              <a:t>Creativity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0"/>
            <a:ext cx="1201559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How ?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769600" cy="686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8021" y="3871421"/>
            <a:ext cx="10221321" cy="2986579"/>
          </a:xfrm>
        </p:spPr>
        <p:txBody>
          <a:bodyPr/>
          <a:lstStyle/>
          <a:p>
            <a:pPr algn="ctr"/>
            <a:r>
              <a:rPr lang="nl-NL" sz="5400" dirty="0" smtClean="0">
                <a:solidFill>
                  <a:srgbClr val="FFFFFF"/>
                </a:solidFill>
              </a:rPr>
              <a:t>support </a:t>
            </a:r>
            <a:r>
              <a:rPr lang="nl-NL" sz="5400" dirty="0" err="1" smtClean="0">
                <a:solidFill>
                  <a:srgbClr val="FFFFFF"/>
                </a:solidFill>
              </a:rPr>
              <a:t>for</a:t>
            </a:r>
            <a:r>
              <a:rPr lang="nl-NL" sz="5400" dirty="0" smtClean="0">
                <a:solidFill>
                  <a:srgbClr val="FFFFFF"/>
                </a:solidFill>
              </a:rPr>
              <a:t> </a:t>
            </a:r>
            <a:r>
              <a:rPr lang="nl-NL" sz="5400" dirty="0" err="1" smtClean="0">
                <a:solidFill>
                  <a:srgbClr val="FFFFFF"/>
                </a:solidFill>
              </a:rPr>
              <a:t>effective</a:t>
            </a:r>
            <a:r>
              <a:rPr lang="nl-NL" sz="5400" dirty="0" smtClean="0">
                <a:solidFill>
                  <a:srgbClr val="FFFFFF"/>
                </a:solidFill>
              </a:rPr>
              <a:t> questioning?</a:t>
            </a:r>
            <a:endParaRPr lang="nl-NL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0" y="2100739"/>
            <a:ext cx="6838577" cy="30591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51075" y="1115453"/>
            <a:ext cx="5322598" cy="4571999"/>
          </a:xfrm>
        </p:spPr>
        <p:txBody>
          <a:bodyPr/>
          <a:lstStyle/>
          <a:p>
            <a:r>
              <a:rPr lang="nl-NL" sz="6000" dirty="0" smtClean="0"/>
              <a:t>Design </a:t>
            </a:r>
            <a:r>
              <a:rPr lang="nl-NL" sz="6000" dirty="0" err="1" smtClean="0"/>
              <a:t>Based</a:t>
            </a:r>
            <a:r>
              <a:rPr lang="nl-NL" sz="6000" dirty="0" smtClean="0"/>
              <a:t> research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35347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8099691" cy="1371600"/>
          </a:xfrm>
        </p:spPr>
        <p:txBody>
          <a:bodyPr/>
          <a:lstStyle/>
          <a:p>
            <a:r>
              <a:rPr lang="nl-NL" dirty="0" err="1" smtClean="0"/>
              <a:t>Developing</a:t>
            </a:r>
            <a:r>
              <a:rPr lang="nl-NL" dirty="0" smtClean="0"/>
              <a:t> a scenario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0242" y="1975264"/>
            <a:ext cx="7192473" cy="4454425"/>
          </a:xfrm>
        </p:spPr>
        <p:txBody>
          <a:bodyPr>
            <a:normAutofit/>
          </a:bodyPr>
          <a:lstStyle/>
          <a:p>
            <a:r>
              <a:rPr lang="nl-NL" sz="4400" dirty="0" err="1" smtClean="0"/>
              <a:t>Linking</a:t>
            </a:r>
            <a:r>
              <a:rPr lang="nl-NL" sz="4400" dirty="0" smtClean="0"/>
              <a:t> </a:t>
            </a:r>
            <a:r>
              <a:rPr lang="nl-NL" sz="4400" dirty="0" err="1"/>
              <a:t>t</a:t>
            </a:r>
            <a:r>
              <a:rPr lang="nl-NL" sz="4400" dirty="0" err="1" smtClean="0"/>
              <a:t>heory</a:t>
            </a:r>
            <a:r>
              <a:rPr lang="nl-NL" sz="4400" dirty="0" smtClean="0"/>
              <a:t> </a:t>
            </a:r>
            <a:r>
              <a:rPr lang="nl-NL" sz="4400" dirty="0" err="1" smtClean="0"/>
              <a:t>to</a:t>
            </a:r>
            <a:r>
              <a:rPr lang="nl-NL" sz="4400" dirty="0" smtClean="0"/>
              <a:t> </a:t>
            </a:r>
            <a:br>
              <a:rPr lang="nl-NL" sz="4400" dirty="0" smtClean="0"/>
            </a:br>
            <a:r>
              <a:rPr lang="nl-NL" sz="4400" dirty="0" err="1" smtClean="0"/>
              <a:t>practice</a:t>
            </a:r>
            <a:r>
              <a:rPr lang="nl-NL" sz="4400" dirty="0" smtClean="0"/>
              <a:t>, </a:t>
            </a:r>
            <a:r>
              <a:rPr lang="nl-NL" sz="4400" dirty="0" err="1" smtClean="0"/>
              <a:t>and</a:t>
            </a:r>
            <a:r>
              <a:rPr lang="nl-NL" sz="4400" dirty="0" smtClean="0"/>
              <a:t> </a:t>
            </a:r>
            <a:br>
              <a:rPr lang="nl-NL" sz="4400" dirty="0" smtClean="0"/>
            </a:br>
            <a:r>
              <a:rPr lang="nl-NL" sz="4400" dirty="0" err="1" smtClean="0"/>
              <a:t>practice</a:t>
            </a:r>
            <a:r>
              <a:rPr lang="nl-NL" sz="4400" dirty="0" smtClean="0"/>
              <a:t> </a:t>
            </a:r>
            <a:r>
              <a:rPr lang="nl-NL" sz="4400" dirty="0" err="1" smtClean="0"/>
              <a:t>to</a:t>
            </a:r>
            <a:r>
              <a:rPr lang="nl-NL" sz="4400" dirty="0" smtClean="0"/>
              <a:t> </a:t>
            </a:r>
            <a:r>
              <a:rPr lang="nl-NL" sz="4400" dirty="0" err="1" smtClean="0"/>
              <a:t>theory</a:t>
            </a:r>
            <a:r>
              <a:rPr lang="nl-NL" sz="4400" dirty="0"/>
              <a:t/>
            </a:r>
            <a:br>
              <a:rPr lang="nl-NL" sz="4400" dirty="0"/>
            </a:br>
            <a:r>
              <a:rPr lang="nl-NL" sz="2800" dirty="0" smtClean="0"/>
              <a:t> </a:t>
            </a:r>
            <a:endParaRPr lang="nl-NL" sz="4400" dirty="0" smtClean="0"/>
          </a:p>
          <a:p>
            <a:r>
              <a:rPr lang="nl-NL" sz="4400" dirty="0" err="1"/>
              <a:t>Various</a:t>
            </a:r>
            <a:r>
              <a:rPr lang="nl-NL" sz="4400" dirty="0"/>
              <a:t> </a:t>
            </a:r>
            <a:r>
              <a:rPr lang="nl-NL" sz="4400" dirty="0" err="1"/>
              <a:t>perspectives</a:t>
            </a:r>
            <a:r>
              <a:rPr lang="nl-NL" sz="4400" dirty="0"/>
              <a:t>, </a:t>
            </a:r>
            <a:r>
              <a:rPr lang="nl-NL" sz="4400" dirty="0" smtClean="0"/>
              <a:t/>
            </a:r>
            <a:br>
              <a:rPr lang="nl-NL" sz="4400" dirty="0" smtClean="0"/>
            </a:br>
            <a:r>
              <a:rPr lang="nl-NL" sz="4400" dirty="0" smtClean="0"/>
              <a:t>multiple </a:t>
            </a:r>
            <a:r>
              <a:rPr lang="nl-NL" sz="4400" dirty="0" err="1"/>
              <a:t>roles</a:t>
            </a:r>
            <a:endParaRPr lang="nl-NL" sz="44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22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8099691" cy="1371600"/>
          </a:xfrm>
        </p:spPr>
        <p:txBody>
          <a:bodyPr/>
          <a:lstStyle/>
          <a:p>
            <a:r>
              <a:rPr lang="nl-NL" dirty="0" err="1" smtClean="0"/>
              <a:t>Developing</a:t>
            </a:r>
            <a:r>
              <a:rPr lang="nl-NL" dirty="0" smtClean="0"/>
              <a:t> a scenario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0242" y="1975264"/>
            <a:ext cx="7192473" cy="4454425"/>
          </a:xfrm>
        </p:spPr>
        <p:txBody>
          <a:bodyPr>
            <a:normAutofit/>
          </a:bodyPr>
          <a:lstStyle/>
          <a:p>
            <a:r>
              <a:rPr lang="nl-NL" sz="4400" dirty="0" err="1" smtClean="0"/>
              <a:t>Linking</a:t>
            </a:r>
            <a:r>
              <a:rPr lang="nl-NL" sz="4400" dirty="0" smtClean="0"/>
              <a:t> </a:t>
            </a:r>
            <a:r>
              <a:rPr lang="nl-NL" sz="4400" dirty="0" err="1"/>
              <a:t>t</a:t>
            </a:r>
            <a:r>
              <a:rPr lang="nl-NL" sz="4400" dirty="0" err="1" smtClean="0"/>
              <a:t>heory</a:t>
            </a:r>
            <a:r>
              <a:rPr lang="nl-NL" sz="4400" dirty="0" smtClean="0"/>
              <a:t> </a:t>
            </a:r>
            <a:r>
              <a:rPr lang="nl-NL" sz="4400" dirty="0" err="1" smtClean="0"/>
              <a:t>to</a:t>
            </a:r>
            <a:r>
              <a:rPr lang="nl-NL" sz="4400" dirty="0" smtClean="0"/>
              <a:t> </a:t>
            </a:r>
            <a:br>
              <a:rPr lang="nl-NL" sz="4400" dirty="0" smtClean="0"/>
            </a:br>
            <a:r>
              <a:rPr lang="nl-NL" sz="4400" dirty="0" err="1" smtClean="0"/>
              <a:t>practice</a:t>
            </a:r>
            <a:r>
              <a:rPr lang="nl-NL" sz="4400" dirty="0" smtClean="0"/>
              <a:t>, </a:t>
            </a:r>
            <a:r>
              <a:rPr lang="nl-NL" sz="4400" dirty="0" err="1" smtClean="0"/>
              <a:t>and</a:t>
            </a:r>
            <a:r>
              <a:rPr lang="nl-NL" sz="4400" dirty="0" smtClean="0"/>
              <a:t> </a:t>
            </a:r>
            <a:br>
              <a:rPr lang="nl-NL" sz="4400" dirty="0" smtClean="0"/>
            </a:br>
            <a:r>
              <a:rPr lang="nl-NL" sz="4400" dirty="0" err="1" smtClean="0"/>
              <a:t>practice</a:t>
            </a:r>
            <a:r>
              <a:rPr lang="nl-NL" sz="4400" dirty="0" smtClean="0"/>
              <a:t> </a:t>
            </a:r>
            <a:r>
              <a:rPr lang="nl-NL" sz="4400" dirty="0" err="1" smtClean="0"/>
              <a:t>to</a:t>
            </a:r>
            <a:r>
              <a:rPr lang="nl-NL" sz="4400" dirty="0" smtClean="0"/>
              <a:t> </a:t>
            </a:r>
            <a:r>
              <a:rPr lang="nl-NL" sz="4400" dirty="0" err="1" smtClean="0"/>
              <a:t>theory</a:t>
            </a:r>
            <a:r>
              <a:rPr lang="nl-NL" sz="4400" dirty="0"/>
              <a:t/>
            </a:r>
            <a:br>
              <a:rPr lang="nl-NL" sz="4400" dirty="0"/>
            </a:br>
            <a:r>
              <a:rPr lang="nl-NL" sz="2800" dirty="0" smtClean="0"/>
              <a:t> </a:t>
            </a:r>
            <a:endParaRPr lang="nl-NL" sz="4400" dirty="0" smtClean="0"/>
          </a:p>
          <a:p>
            <a:r>
              <a:rPr lang="nl-NL" sz="4400" dirty="0" err="1"/>
              <a:t>Various</a:t>
            </a:r>
            <a:r>
              <a:rPr lang="nl-NL" sz="4400" dirty="0"/>
              <a:t> </a:t>
            </a:r>
            <a:r>
              <a:rPr lang="nl-NL" sz="4400" dirty="0" err="1"/>
              <a:t>perspectives</a:t>
            </a:r>
            <a:r>
              <a:rPr lang="nl-NL" sz="4400" dirty="0"/>
              <a:t>, </a:t>
            </a:r>
            <a:r>
              <a:rPr lang="nl-NL" sz="4400" dirty="0" smtClean="0"/>
              <a:t/>
            </a:r>
            <a:br>
              <a:rPr lang="nl-NL" sz="4400" dirty="0" smtClean="0"/>
            </a:br>
            <a:r>
              <a:rPr lang="nl-NL" sz="4400" dirty="0" smtClean="0"/>
              <a:t>multiple </a:t>
            </a:r>
            <a:r>
              <a:rPr lang="nl-NL" sz="4400" dirty="0" err="1"/>
              <a:t>roles</a:t>
            </a:r>
            <a:endParaRPr lang="nl-NL" sz="4400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90" y="1831778"/>
            <a:ext cx="5442416" cy="43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564489" y="604674"/>
            <a:ext cx="10842939" cy="5547360"/>
            <a:chOff x="-160653" y="-184648"/>
            <a:chExt cx="15789443" cy="8314377"/>
          </a:xfrm>
        </p:grpSpPr>
        <p:graphicFrame>
          <p:nvGraphicFramePr>
            <p:cNvPr id="6" name="Tijdelijke aanduiding voor inhoud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40786940"/>
                </p:ext>
              </p:extLst>
            </p:nvPr>
          </p:nvGraphicFramePr>
          <p:xfrm>
            <a:off x="-160653" y="-184648"/>
            <a:ext cx="15789443" cy="8314377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168588"/>
                  <a:gridCol w="2168588"/>
                  <a:gridCol w="2009452"/>
                  <a:gridCol w="2087962"/>
                  <a:gridCol w="2408349"/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nl-NL" sz="2800" dirty="0" err="1" smtClean="0"/>
                          <a:t>Phase</a:t>
                        </a:r>
                        <a:r>
                          <a:rPr lang="nl-NL" sz="2800" dirty="0" smtClean="0"/>
                          <a:t> 1</a:t>
                        </a:r>
                        <a:endParaRPr lang="nl-NL" sz="28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sz="2800" dirty="0" err="1" smtClean="0"/>
                          <a:t>Phase</a:t>
                        </a:r>
                        <a:r>
                          <a:rPr lang="nl-NL" sz="2800" baseline="0" dirty="0" smtClean="0"/>
                          <a:t> 2</a:t>
                        </a:r>
                        <a:endParaRPr lang="nl-NL" sz="28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sz="2800" dirty="0" err="1" smtClean="0"/>
                          <a:t>Phase</a:t>
                        </a:r>
                        <a:r>
                          <a:rPr lang="nl-NL" sz="2800" dirty="0" smtClean="0"/>
                          <a:t> 3</a:t>
                        </a:r>
                        <a:endParaRPr lang="nl-NL" sz="28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sz="2800" dirty="0" err="1" smtClean="0"/>
                          <a:t>Phase</a:t>
                        </a:r>
                        <a:r>
                          <a:rPr lang="nl-NL" sz="2800" dirty="0" smtClean="0"/>
                          <a:t> 4</a:t>
                        </a:r>
                        <a:endParaRPr lang="nl-NL" sz="28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sz="2800" dirty="0" err="1" smtClean="0"/>
                          <a:t>Phase</a:t>
                        </a:r>
                        <a:r>
                          <a:rPr lang="nl-NL" sz="2800" dirty="0" smtClean="0"/>
                          <a:t> 5</a:t>
                        </a:r>
                        <a:endParaRPr lang="nl-NL" sz="2800" dirty="0"/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nl-NL" sz="2400" dirty="0" err="1" smtClean="0"/>
                          <a:t>Preparation</a:t>
                        </a:r>
                        <a:endParaRPr lang="nl-NL" sz="2400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sz="2400" dirty="0" err="1" smtClean="0"/>
                          <a:t>Introduction</a:t>
                        </a:r>
                        <a:endParaRPr lang="nl-NL" sz="2400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sz="2400" dirty="0" smtClean="0"/>
                          <a:t>Questioning</a:t>
                        </a:r>
                        <a:endParaRPr lang="nl-NL" sz="2400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sz="2400" baseline="0" dirty="0" smtClean="0"/>
                          <a:t>Knowledge </a:t>
                        </a:r>
                        <a:r>
                          <a:rPr lang="nl-NL" sz="2400" baseline="0" dirty="0" err="1" smtClean="0"/>
                          <a:t>construction</a:t>
                        </a:r>
                        <a:endParaRPr lang="nl-NL" sz="2400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sz="2400" dirty="0" smtClean="0"/>
                          <a:t>Evaluation</a:t>
                        </a:r>
                        <a:endParaRPr lang="nl-NL" sz="2400" dirty="0"/>
                      </a:p>
                    </a:txBody>
                    <a:tcPr anchor="ctr"/>
                  </a:tc>
                </a:tr>
                <a:tr h="0">
                  <a:tc>
                    <a:txBody>
                      <a:bodyPr/>
                      <a:lstStyle/>
                      <a:p>
                        <a:endParaRPr lang="nl-NL" sz="2400" dirty="0" smtClean="0"/>
                      </a:p>
                      <a:p>
                        <a:endParaRPr lang="nl-NL" sz="2400" dirty="0" smtClean="0"/>
                      </a:p>
                      <a:p>
                        <a:endParaRPr lang="nl-NL" sz="2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nl-NL" sz="2400" dirty="0" smtClean="0"/>
                      </a:p>
                      <a:p>
                        <a:endParaRPr lang="nl-NL" sz="2400" dirty="0" smtClean="0"/>
                      </a:p>
                      <a:p>
                        <a:endParaRPr lang="nl-NL" sz="2400" dirty="0" smtClean="0"/>
                      </a:p>
                      <a:p>
                        <a:endParaRPr lang="nl-NL" sz="2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nl-NL" sz="2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nl-NL" sz="2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nl-NL" sz="2400" dirty="0"/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pPr marL="342900" indent="-342900" algn="l">
                          <a:buAutoNum type="alphaLcParenR"/>
                        </a:pPr>
                        <a:r>
                          <a:rPr lang="nl-NL" dirty="0" err="1" smtClean="0"/>
                          <a:t>Core</a:t>
                        </a:r>
                        <a:r>
                          <a:rPr lang="nl-NL" dirty="0" smtClean="0"/>
                          <a:t> curriculum</a:t>
                        </a:r>
                      </a:p>
                      <a:p>
                        <a:pPr marL="342900" indent="-342900" algn="l">
                          <a:buAutoNum type="alphaLcParenR"/>
                        </a:pPr>
                        <a:r>
                          <a:rPr lang="nl-NL" dirty="0" err="1" smtClean="0"/>
                          <a:t>introduction</a:t>
                        </a:r>
                        <a:endParaRPr lang="nl-NL" dirty="0" smtClean="0"/>
                      </a:p>
                      <a:p>
                        <a:pPr marL="342900" indent="-342900" algn="l">
                          <a:buAutoNum type="alphaLcParenR"/>
                        </a:pPr>
                        <a:r>
                          <a:rPr lang="nl-NL" dirty="0" err="1" smtClean="0"/>
                          <a:t>Elict</a:t>
                        </a:r>
                        <a:r>
                          <a:rPr lang="nl-NL" dirty="0" smtClean="0"/>
                          <a:t> </a:t>
                        </a:r>
                        <a:r>
                          <a:rPr lang="nl-NL" baseline="0" dirty="0" err="1" smtClean="0"/>
                          <a:t>questions</a:t>
                        </a:r>
                        <a:endParaRPr lang="nl-NL" dirty="0" smtClean="0"/>
                      </a:p>
                      <a:p>
                        <a:pPr marL="342900" indent="-342900" algn="l">
                          <a:buAutoNum type="alphaLcParenR"/>
                        </a:pPr>
                        <a:r>
                          <a:rPr lang="nl-NL" baseline="0" dirty="0" smtClean="0"/>
                          <a:t>Resources</a:t>
                        </a:r>
                        <a:endParaRPr lang="nl-NL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dirty="0" smtClean="0"/>
                          <a:t>Inventory</a:t>
                        </a:r>
                        <a:r>
                          <a:rPr lang="nl-NL" baseline="0" dirty="0" smtClean="0"/>
                          <a:t> of </a:t>
                        </a:r>
                        <a:r>
                          <a:rPr lang="nl-NL" baseline="0" dirty="0" err="1" smtClean="0"/>
                          <a:t>collective</a:t>
                        </a:r>
                        <a:r>
                          <a:rPr lang="nl-NL" baseline="0" dirty="0" smtClean="0"/>
                          <a:t> &amp; </a:t>
                        </a:r>
                        <a:r>
                          <a:rPr lang="nl-NL" baseline="0" dirty="0" err="1" smtClean="0"/>
                          <a:t>individual</a:t>
                        </a:r>
                        <a:r>
                          <a:rPr lang="nl-NL" baseline="0" dirty="0" smtClean="0"/>
                          <a:t> prior </a:t>
                        </a:r>
                        <a:r>
                          <a:rPr lang="nl-NL" baseline="0" dirty="0" err="1" smtClean="0"/>
                          <a:t>knowledge</a:t>
                        </a:r>
                        <a:endParaRPr lang="nl-NL" baseline="0" dirty="0" smtClean="0"/>
                      </a:p>
                      <a:p>
                        <a:pPr algn="ctr"/>
                        <a:endParaRPr lang="nl-NL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342900" indent="-342900" algn="l">
                          <a:buAutoNum type="alphaLcParenR"/>
                        </a:pPr>
                        <a:r>
                          <a:rPr lang="nl-NL" dirty="0" err="1" smtClean="0"/>
                          <a:t>generate</a:t>
                        </a:r>
                        <a:endParaRPr lang="nl-NL" dirty="0" smtClean="0"/>
                      </a:p>
                      <a:p>
                        <a:pPr marL="342900" indent="-342900" algn="l">
                          <a:buAutoNum type="alphaLcParenR"/>
                        </a:pPr>
                        <a:r>
                          <a:rPr lang="nl-NL" dirty="0" err="1" smtClean="0"/>
                          <a:t>formulate</a:t>
                        </a:r>
                        <a:endParaRPr lang="nl-NL" dirty="0" smtClean="0"/>
                      </a:p>
                      <a:p>
                        <a:pPr marL="342900" indent="-342900" algn="l">
                          <a:buAutoNum type="alphaLcParenR"/>
                        </a:pPr>
                        <a:r>
                          <a:rPr lang="nl-NL" dirty="0" err="1" smtClean="0"/>
                          <a:t>adopt</a:t>
                        </a:r>
                        <a:r>
                          <a:rPr lang="nl-NL" dirty="0" smtClean="0"/>
                          <a:t> </a:t>
                        </a:r>
                      </a:p>
                      <a:p>
                        <a:pPr marL="0" indent="0" algn="l">
                          <a:buNone/>
                        </a:pPr>
                        <a:endParaRPr lang="nl-NL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dirty="0" err="1" smtClean="0"/>
                          <a:t>Answer</a:t>
                        </a:r>
                        <a:r>
                          <a:rPr lang="nl-NL" dirty="0" smtClean="0"/>
                          <a:t> </a:t>
                        </a:r>
                        <a:r>
                          <a:rPr lang="nl-NL" dirty="0" err="1" smtClean="0"/>
                          <a:t>questions</a:t>
                        </a:r>
                        <a:endParaRPr lang="nl-NL" dirty="0" smtClean="0"/>
                      </a:p>
                      <a:p>
                        <a:pPr algn="ctr"/>
                        <a:r>
                          <a:rPr lang="nl-NL" dirty="0" smtClean="0"/>
                          <a:t>Building </a:t>
                        </a:r>
                        <a:r>
                          <a:rPr lang="nl-NL" dirty="0" err="1" smtClean="0"/>
                          <a:t>collective</a:t>
                        </a:r>
                        <a:r>
                          <a:rPr lang="nl-NL" dirty="0" smtClean="0"/>
                          <a:t> </a:t>
                        </a:r>
                        <a:r>
                          <a:rPr lang="nl-NL" dirty="0" err="1" smtClean="0"/>
                          <a:t>knowledge</a:t>
                        </a:r>
                        <a:endParaRPr lang="nl-NL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342900" indent="-342900" algn="l">
                          <a:buAutoNum type="alphaLcParenR"/>
                        </a:pPr>
                        <a:r>
                          <a:rPr lang="nl-NL" dirty="0" err="1" smtClean="0"/>
                          <a:t>knowledge</a:t>
                        </a:r>
                        <a:endParaRPr lang="nl-NL" dirty="0" smtClean="0"/>
                      </a:p>
                      <a:p>
                        <a:pPr marL="342900" indent="-342900" algn="l">
                          <a:buAutoNum type="alphaLcParenR"/>
                        </a:pPr>
                        <a:r>
                          <a:rPr lang="nl-NL" dirty="0" smtClean="0"/>
                          <a:t>(meta) </a:t>
                        </a:r>
                        <a:r>
                          <a:rPr lang="nl-NL" dirty="0" err="1" smtClean="0"/>
                          <a:t>cognitive</a:t>
                        </a:r>
                        <a:r>
                          <a:rPr lang="nl-NL" dirty="0" smtClean="0"/>
                          <a:t> skills</a:t>
                        </a:r>
                        <a:endParaRPr lang="nl-NL" dirty="0"/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nl-NL" dirty="0" smtClean="0"/>
                          <a:t>Expert mind map</a:t>
                        </a:r>
                        <a:endParaRPr lang="nl-NL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dirty="0" smtClean="0"/>
                          <a:t>Classroom &amp;</a:t>
                        </a:r>
                        <a:r>
                          <a:rPr lang="nl-NL" baseline="0" dirty="0" smtClean="0"/>
                          <a:t> student </a:t>
                        </a:r>
                        <a:endParaRPr lang="nl-NL" dirty="0" smtClean="0"/>
                      </a:p>
                      <a:p>
                        <a:pPr algn="ctr"/>
                        <a:r>
                          <a:rPr lang="nl-NL" dirty="0" smtClean="0"/>
                          <a:t>mind</a:t>
                        </a:r>
                        <a:r>
                          <a:rPr lang="nl-NL" baseline="0" dirty="0" smtClean="0"/>
                          <a:t> map</a:t>
                        </a:r>
                        <a:endParaRPr lang="nl-NL" dirty="0" smtClean="0"/>
                      </a:p>
                      <a:p>
                        <a:pPr algn="ctr"/>
                        <a:endParaRPr lang="nl-NL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dirty="0" smtClean="0"/>
                          <a:t>Classroom</a:t>
                        </a:r>
                        <a:r>
                          <a:rPr lang="nl-NL" baseline="0" dirty="0" smtClean="0"/>
                          <a:t> </a:t>
                        </a:r>
                        <a:br>
                          <a:rPr lang="nl-NL" baseline="0" dirty="0" smtClean="0"/>
                        </a:br>
                        <a:r>
                          <a:rPr lang="nl-NL" baseline="0" dirty="0" smtClean="0"/>
                          <a:t>mind map</a:t>
                        </a:r>
                        <a:endParaRPr lang="nl-NL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dirty="0" smtClean="0"/>
                          <a:t>Classroom</a:t>
                        </a:r>
                        <a:r>
                          <a:rPr lang="nl-NL" baseline="0" dirty="0" smtClean="0"/>
                          <a:t> </a:t>
                        </a:r>
                        <a:br>
                          <a:rPr lang="nl-NL" baseline="0" dirty="0" smtClean="0"/>
                        </a:br>
                        <a:r>
                          <a:rPr lang="nl-NL" baseline="0" dirty="0" smtClean="0"/>
                          <a:t>mind map</a:t>
                        </a:r>
                        <a:endParaRPr lang="nl-NL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dirty="0" smtClean="0"/>
                          <a:t>Classroom &amp;</a:t>
                        </a:r>
                        <a:r>
                          <a:rPr lang="nl-NL" baseline="0" dirty="0" smtClean="0"/>
                          <a:t> student </a:t>
                        </a:r>
                        <a:endParaRPr lang="nl-NL" dirty="0" smtClean="0"/>
                      </a:p>
                      <a:p>
                        <a:pPr algn="ctr"/>
                        <a:r>
                          <a:rPr lang="nl-NL" dirty="0" smtClean="0"/>
                          <a:t>mind</a:t>
                        </a:r>
                        <a:r>
                          <a:rPr lang="nl-NL" baseline="0" dirty="0" smtClean="0"/>
                          <a:t> map</a:t>
                        </a:r>
                        <a:endParaRPr lang="nl-NL" dirty="0" smtClean="0"/>
                      </a:p>
                    </a:txBody>
                    <a:tcPr/>
                  </a:tc>
                </a:tr>
              </a:tbl>
            </a:graphicData>
          </a:graphic>
        </p:graphicFrame>
        <p:pic>
          <p:nvPicPr>
            <p:cNvPr id="7" name="Picture 18" descr="clipboard(7).png">
              <a:hlinkClick r:id="rId3"/>
            </p:cNvPr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3" y="1933183"/>
              <a:ext cx="2960841" cy="201203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2615" y="1927624"/>
              <a:ext cx="2666913" cy="2110230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6"/>
            <a:srcRect l="7812" t="703" r="8402" b="16667"/>
            <a:stretch/>
          </p:blipFill>
          <p:spPr>
            <a:xfrm>
              <a:off x="9163149" y="1902478"/>
              <a:ext cx="2904729" cy="221856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264347" y="1905805"/>
              <a:ext cx="3275536" cy="2138867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01670" y="1921868"/>
              <a:ext cx="2975503" cy="2122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2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video</a:t>
            </a:r>
            <a:endParaRPr lang="nl-NL" dirty="0"/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2668" y="2089813"/>
            <a:ext cx="7009730" cy="39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78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26577" y="5401746"/>
            <a:ext cx="10221321" cy="1073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dirty="0" err="1" smtClean="0">
                <a:solidFill>
                  <a:schemeClr val="tx1"/>
                </a:solidFill>
              </a:rPr>
              <a:t>PrototypE</a:t>
            </a:r>
            <a:r>
              <a:rPr lang="nl-NL" sz="4800" dirty="0" smtClean="0">
                <a:solidFill>
                  <a:schemeClr val="tx1"/>
                </a:solidFill>
              </a:rPr>
              <a:t> I</a:t>
            </a:r>
            <a:endParaRPr lang="nl-NL" sz="4800" dirty="0">
              <a:solidFill>
                <a:schemeClr val="tx1"/>
              </a:solidFill>
            </a:endParaRP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53" y="1652773"/>
            <a:ext cx="11791978" cy="303352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0" y="927165"/>
            <a:ext cx="3649032" cy="4373802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9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26577" y="5401746"/>
            <a:ext cx="10221321" cy="1073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dirty="0" smtClean="0">
                <a:solidFill>
                  <a:schemeClr val="tx1"/>
                </a:solidFill>
              </a:rPr>
              <a:t>Prototype II</a:t>
            </a:r>
            <a:endParaRPr lang="nl-NL" sz="4800" dirty="0">
              <a:solidFill>
                <a:schemeClr val="tx1"/>
              </a:solidFill>
            </a:endParaRP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53" y="1652773"/>
            <a:ext cx="11791978" cy="3033527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317582" y="938476"/>
            <a:ext cx="2891820" cy="4373802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9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26577" y="5401746"/>
            <a:ext cx="10221321" cy="1073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dirty="0" smtClean="0">
                <a:solidFill>
                  <a:schemeClr val="tx1"/>
                </a:solidFill>
              </a:rPr>
              <a:t>Prototype III</a:t>
            </a:r>
            <a:endParaRPr lang="nl-NL" sz="4800" dirty="0">
              <a:solidFill>
                <a:schemeClr val="tx1"/>
              </a:solidFill>
            </a:endParaRP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53" y="1652773"/>
            <a:ext cx="11791978" cy="3033527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5909390" y="929630"/>
            <a:ext cx="2891820" cy="4373802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4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26577" y="5401746"/>
            <a:ext cx="10221321" cy="1073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dirty="0" smtClean="0">
                <a:solidFill>
                  <a:schemeClr val="tx1"/>
                </a:solidFill>
              </a:rPr>
              <a:t>Prototype IV</a:t>
            </a:r>
            <a:endParaRPr lang="nl-NL" sz="4800" dirty="0">
              <a:solidFill>
                <a:schemeClr val="tx1"/>
              </a:solidFill>
            </a:endParaRP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53" y="1652773"/>
            <a:ext cx="11791978" cy="3033527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8722963" y="920784"/>
            <a:ext cx="2891820" cy="4373802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4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0"/>
            <a:ext cx="1201559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 </a:t>
            </a:r>
            <a:r>
              <a:rPr lang="nl-NL" dirty="0" err="1" smtClean="0">
                <a:solidFill>
                  <a:srgbClr val="FFFFFF"/>
                </a:solidFill>
              </a:rPr>
              <a:t>Examples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85232" y="1115453"/>
            <a:ext cx="6088441" cy="4571999"/>
          </a:xfrm>
        </p:spPr>
        <p:txBody>
          <a:bodyPr/>
          <a:lstStyle/>
          <a:p>
            <a:r>
              <a:rPr lang="nl-NL" sz="3600" dirty="0" err="1">
                <a:solidFill>
                  <a:srgbClr val="FF0000"/>
                </a:solidFill>
              </a:rPr>
              <a:t>Example</a:t>
            </a:r>
            <a:r>
              <a:rPr lang="nl-NL" sz="3600" dirty="0">
                <a:solidFill>
                  <a:srgbClr val="FF0000"/>
                </a:solidFill>
              </a:rPr>
              <a:t> 1</a:t>
            </a:r>
            <a:br>
              <a:rPr lang="nl-NL" sz="3600" dirty="0">
                <a:solidFill>
                  <a:srgbClr val="FF0000"/>
                </a:solidFill>
              </a:rPr>
            </a:br>
            <a:r>
              <a:rPr lang="nl-NL" sz="6000" dirty="0" err="1"/>
              <a:t>inventory</a:t>
            </a:r>
            <a:r>
              <a:rPr lang="nl-NL" sz="6000" dirty="0"/>
              <a:t/>
            </a:r>
            <a:br>
              <a:rPr lang="nl-NL" sz="6000" dirty="0"/>
            </a:br>
            <a:r>
              <a:rPr lang="nl-NL" sz="6000" dirty="0" smtClean="0"/>
              <a:t>prior </a:t>
            </a:r>
            <a:r>
              <a:rPr lang="nl-NL" sz="6000" dirty="0" err="1"/>
              <a:t>knowledge</a:t>
            </a:r>
            <a:endParaRPr lang="nl-NL" sz="6000" dirty="0"/>
          </a:p>
        </p:txBody>
      </p:sp>
      <p:grpSp>
        <p:nvGrpSpPr>
          <p:cNvPr id="4" name="Groep 19"/>
          <p:cNvGrpSpPr/>
          <p:nvPr/>
        </p:nvGrpSpPr>
        <p:grpSpPr>
          <a:xfrm>
            <a:off x="884633" y="601263"/>
            <a:ext cx="4236108" cy="5606713"/>
            <a:chOff x="10132149" y="264533"/>
            <a:chExt cx="1529097" cy="202682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/>
            <a:srcRect l="20306" t="1425" r="60329" b="45546"/>
            <a:stretch/>
          </p:blipFill>
          <p:spPr>
            <a:xfrm>
              <a:off x="10189904" y="327036"/>
              <a:ext cx="1413585" cy="1901814"/>
            </a:xfrm>
            <a:prstGeom prst="rect">
              <a:avLst/>
            </a:prstGeom>
          </p:spPr>
        </p:pic>
        <p:sp>
          <p:nvSpPr>
            <p:cNvPr id="6" name="Rechthoek 5"/>
            <p:cNvSpPr/>
            <p:nvPr/>
          </p:nvSpPr>
          <p:spPr>
            <a:xfrm>
              <a:off x="10132149" y="264533"/>
              <a:ext cx="1529097" cy="20268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465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7"/>
          <a:stretch/>
        </p:blipFill>
        <p:spPr>
          <a:xfrm>
            <a:off x="-931625" y="0"/>
            <a:ext cx="772567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3020" y="2462548"/>
            <a:ext cx="7721600" cy="1371600"/>
          </a:xfrm>
        </p:spPr>
        <p:txBody>
          <a:bodyPr/>
          <a:lstStyle/>
          <a:p>
            <a:pPr algn="r"/>
            <a:r>
              <a:rPr lang="nl-NL" dirty="0" smtClean="0">
                <a:solidFill>
                  <a:srgbClr val="000000"/>
                </a:solidFill>
              </a:rPr>
              <a:t>Trigger /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PromPt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88021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11763" y="2057400"/>
            <a:ext cx="7721600" cy="1371600"/>
          </a:xfrm>
        </p:spPr>
        <p:txBody>
          <a:bodyPr/>
          <a:lstStyle/>
          <a:p>
            <a:pPr algn="r"/>
            <a:r>
              <a:rPr lang="nl-NL" dirty="0" smtClean="0">
                <a:solidFill>
                  <a:srgbClr val="000000"/>
                </a:solidFill>
              </a:rPr>
              <a:t>Field of </a:t>
            </a:r>
            <a:r>
              <a:rPr lang="nl-NL" dirty="0" err="1" smtClean="0">
                <a:solidFill>
                  <a:srgbClr val="000000"/>
                </a:solidFill>
              </a:rPr>
              <a:t>words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93102" y="2511827"/>
            <a:ext cx="7721600" cy="1371600"/>
          </a:xfrm>
        </p:spPr>
        <p:txBody>
          <a:bodyPr/>
          <a:lstStyle/>
          <a:p>
            <a:pPr algn="r"/>
            <a:r>
              <a:rPr lang="nl-NL" dirty="0" err="1" smtClean="0">
                <a:solidFill>
                  <a:srgbClr val="000000"/>
                </a:solidFill>
              </a:rPr>
              <a:t>Words</a:t>
            </a:r>
            <a:r>
              <a:rPr lang="nl-NL" dirty="0" smtClean="0">
                <a:solidFill>
                  <a:srgbClr val="000000"/>
                </a:solidFill>
              </a:rPr>
              <a:t> Cluster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61"/>
            <a:ext cx="6688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773893" cy="70375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6945" y="2462548"/>
            <a:ext cx="7721600" cy="1371600"/>
          </a:xfrm>
        </p:spPr>
        <p:txBody>
          <a:bodyPr/>
          <a:lstStyle/>
          <a:p>
            <a:pPr algn="r"/>
            <a:r>
              <a:rPr lang="nl-NL" dirty="0" smtClean="0">
                <a:solidFill>
                  <a:srgbClr val="000000"/>
                </a:solidFill>
              </a:rPr>
              <a:t>Classroom</a:t>
            </a:r>
            <a:br>
              <a:rPr lang="nl-NL" dirty="0" smtClean="0">
                <a:solidFill>
                  <a:srgbClr val="000000"/>
                </a:solidFill>
              </a:rPr>
            </a:br>
            <a:r>
              <a:rPr lang="nl-NL" dirty="0" smtClean="0">
                <a:solidFill>
                  <a:srgbClr val="000000"/>
                </a:solidFill>
              </a:rPr>
              <a:t> Mind map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0"/>
            <a:ext cx="1201559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Why</a:t>
            </a:r>
            <a:r>
              <a:rPr lang="nl-NL" dirty="0" smtClean="0">
                <a:solidFill>
                  <a:schemeClr val="bg1"/>
                </a:solidFill>
              </a:rPr>
              <a:t> ?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599" y="152718"/>
            <a:ext cx="10438297" cy="1371600"/>
          </a:xfrm>
        </p:spPr>
        <p:txBody>
          <a:bodyPr>
            <a:normAutofit/>
          </a:bodyPr>
          <a:lstStyle/>
          <a:p>
            <a:r>
              <a:rPr lang="nl-NL" dirty="0" err="1" smtClean="0"/>
              <a:t>Activitating</a:t>
            </a:r>
            <a:r>
              <a:rPr lang="nl-NL" dirty="0" smtClean="0"/>
              <a:t> prior </a:t>
            </a:r>
            <a:r>
              <a:rPr lang="nl-NL" dirty="0" err="1" smtClean="0"/>
              <a:t>knowledge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665292" y="2016195"/>
            <a:ext cx="5934324" cy="493251"/>
          </a:xfrm>
        </p:spPr>
        <p:txBody>
          <a:bodyPr/>
          <a:lstStyle/>
          <a:p>
            <a:r>
              <a:rPr lang="nl-NL" dirty="0" err="1" smtClean="0"/>
              <a:t>Problem</a:t>
            </a:r>
            <a:r>
              <a:rPr lang="nl-NL" dirty="0" smtClean="0"/>
              <a:t> in </a:t>
            </a:r>
            <a:r>
              <a:rPr lang="nl-NL" dirty="0" err="1" smtClean="0"/>
              <a:t>protype</a:t>
            </a:r>
            <a:r>
              <a:rPr lang="nl-NL" dirty="0" smtClean="0"/>
              <a:t> I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665291" y="2702793"/>
            <a:ext cx="6552129" cy="2960978"/>
          </a:xfrm>
        </p:spPr>
        <p:txBody>
          <a:bodyPr>
            <a:normAutofit/>
          </a:bodyPr>
          <a:lstStyle/>
          <a:p>
            <a:r>
              <a:rPr lang="nl-NL" sz="2800" dirty="0" smtClean="0"/>
              <a:t>* </a:t>
            </a:r>
            <a:r>
              <a:rPr lang="nl-NL" sz="2800" dirty="0" err="1" smtClean="0"/>
              <a:t>too</a:t>
            </a:r>
            <a:r>
              <a:rPr lang="nl-NL" sz="2800" dirty="0" smtClean="0"/>
              <a:t> </a:t>
            </a:r>
            <a:r>
              <a:rPr lang="nl-NL" sz="2800" dirty="0" err="1"/>
              <a:t>many</a:t>
            </a:r>
            <a:r>
              <a:rPr lang="nl-NL" sz="2800" dirty="0"/>
              <a:t> (non-relevant) </a:t>
            </a:r>
            <a:r>
              <a:rPr lang="nl-NL" sz="2800" dirty="0" err="1"/>
              <a:t>concepts</a:t>
            </a:r>
            <a:endParaRPr lang="nl-NL" sz="2800" dirty="0"/>
          </a:p>
          <a:p>
            <a:r>
              <a:rPr lang="nl-NL" sz="2800" dirty="0" smtClean="0"/>
              <a:t>* </a:t>
            </a:r>
            <a:r>
              <a:rPr lang="nl-NL" sz="2800" dirty="0" err="1" smtClean="0"/>
              <a:t>lack</a:t>
            </a:r>
            <a:r>
              <a:rPr lang="nl-NL" sz="2800" dirty="0" smtClean="0"/>
              <a:t> </a:t>
            </a:r>
            <a:r>
              <a:rPr lang="nl-NL" sz="2800" dirty="0"/>
              <a:t>of focus</a:t>
            </a:r>
          </a:p>
          <a:p>
            <a:r>
              <a:rPr lang="nl-NL" sz="2800" dirty="0" smtClean="0"/>
              <a:t>* time</a:t>
            </a:r>
            <a:r>
              <a:rPr lang="nl-NL" sz="2800" dirty="0"/>
              <a:t>-</a:t>
            </a:r>
            <a:r>
              <a:rPr lang="nl-NL" sz="2800" dirty="0" err="1"/>
              <a:t>consuming</a:t>
            </a:r>
            <a:r>
              <a:rPr lang="nl-NL" sz="2800" dirty="0"/>
              <a:t> </a:t>
            </a:r>
            <a:r>
              <a:rPr lang="nl-NL" sz="2800" dirty="0" err="1"/>
              <a:t>process</a:t>
            </a: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8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599" y="152718"/>
            <a:ext cx="10438297" cy="1371600"/>
          </a:xfrm>
        </p:spPr>
        <p:txBody>
          <a:bodyPr>
            <a:normAutofit/>
          </a:bodyPr>
          <a:lstStyle/>
          <a:p>
            <a:r>
              <a:rPr lang="nl-NL" dirty="0" err="1" smtClean="0"/>
              <a:t>Activitating</a:t>
            </a:r>
            <a:r>
              <a:rPr lang="nl-NL" dirty="0" smtClean="0"/>
              <a:t> prior </a:t>
            </a:r>
            <a:r>
              <a:rPr lang="nl-NL" dirty="0" err="1" smtClean="0"/>
              <a:t>knowledge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665292" y="2016195"/>
            <a:ext cx="5934324" cy="493251"/>
          </a:xfrm>
        </p:spPr>
        <p:txBody>
          <a:bodyPr/>
          <a:lstStyle/>
          <a:p>
            <a:r>
              <a:rPr lang="nl-NL" dirty="0" err="1" smtClean="0">
                <a:solidFill>
                  <a:srgbClr val="7F7F7F"/>
                </a:solidFill>
              </a:rPr>
              <a:t>Problem</a:t>
            </a:r>
            <a:endParaRPr lang="nl-NL" dirty="0">
              <a:solidFill>
                <a:srgbClr val="7F7F7F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665291" y="2702793"/>
            <a:ext cx="6552129" cy="296097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nl-NL" sz="2800" dirty="0" err="1" smtClean="0">
                <a:solidFill>
                  <a:schemeClr val="bg1">
                    <a:lumMod val="50000"/>
                  </a:schemeClr>
                </a:solidFill>
              </a:rPr>
              <a:t>too</a:t>
            </a:r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1">
                    <a:lumMod val="50000"/>
                  </a:schemeClr>
                </a:solidFill>
              </a:rPr>
              <a:t>many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 (non-relevant) </a:t>
            </a:r>
            <a:r>
              <a:rPr lang="nl-NL" sz="2800" dirty="0" err="1">
                <a:solidFill>
                  <a:schemeClr val="bg1">
                    <a:lumMod val="50000"/>
                  </a:schemeClr>
                </a:solidFill>
              </a:rPr>
              <a:t>concepts</a:t>
            </a:r>
            <a:endParaRPr lang="nl-NL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nl-NL" sz="2800" dirty="0" err="1" smtClean="0">
                <a:solidFill>
                  <a:schemeClr val="bg1">
                    <a:lumMod val="50000"/>
                  </a:schemeClr>
                </a:solidFill>
              </a:rPr>
              <a:t>lack</a:t>
            </a:r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of focus</a:t>
            </a:r>
          </a:p>
          <a:p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* time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nl-NL" sz="2800" dirty="0" err="1">
                <a:solidFill>
                  <a:schemeClr val="bg1">
                    <a:lumMod val="50000"/>
                  </a:schemeClr>
                </a:solidFill>
              </a:rPr>
              <a:t>consuming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1">
                    <a:lumMod val="50000"/>
                  </a:schemeClr>
                </a:solidFill>
              </a:rPr>
              <a:t>process</a:t>
            </a:r>
            <a:endParaRPr lang="nl-NL" sz="28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7338384" y="2016195"/>
            <a:ext cx="3882000" cy="493251"/>
          </a:xfrm>
        </p:spPr>
        <p:txBody>
          <a:bodyPr/>
          <a:lstStyle/>
          <a:p>
            <a:r>
              <a:rPr lang="nl-NL" dirty="0" smtClean="0"/>
              <a:t>Solution prototype II 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xfrm>
            <a:off x="7338384" y="2702793"/>
            <a:ext cx="3882000" cy="2960978"/>
          </a:xfrm>
        </p:spPr>
        <p:txBody>
          <a:bodyPr>
            <a:normAutofit/>
          </a:bodyPr>
          <a:lstStyle/>
          <a:p>
            <a:r>
              <a:rPr lang="nl-NL" sz="2800" dirty="0" err="1" smtClean="0"/>
              <a:t>use</a:t>
            </a:r>
            <a:r>
              <a:rPr lang="nl-NL" sz="2800" dirty="0" smtClean="0"/>
              <a:t> </a:t>
            </a:r>
            <a:r>
              <a:rPr lang="nl-NL" sz="2800" dirty="0"/>
              <a:t>of </a:t>
            </a:r>
            <a:r>
              <a:rPr lang="nl-NL" sz="2800" dirty="0" err="1"/>
              <a:t>key</a:t>
            </a:r>
            <a:r>
              <a:rPr lang="nl-NL" sz="2800" dirty="0"/>
              <a:t> </a:t>
            </a:r>
            <a:r>
              <a:rPr lang="nl-NL" sz="2800" dirty="0" err="1"/>
              <a:t>concepts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05984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599" y="152718"/>
            <a:ext cx="10438297" cy="1371600"/>
          </a:xfrm>
        </p:spPr>
        <p:txBody>
          <a:bodyPr>
            <a:normAutofit/>
          </a:bodyPr>
          <a:lstStyle/>
          <a:p>
            <a:r>
              <a:rPr lang="nl-NL" dirty="0" err="1" smtClean="0"/>
              <a:t>Activitating</a:t>
            </a:r>
            <a:r>
              <a:rPr lang="nl-NL" dirty="0" smtClean="0"/>
              <a:t> prior </a:t>
            </a:r>
            <a:r>
              <a:rPr lang="nl-NL" dirty="0" err="1" smtClean="0"/>
              <a:t>knowledge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665292" y="2016195"/>
            <a:ext cx="5934324" cy="493251"/>
          </a:xfrm>
        </p:spPr>
        <p:txBody>
          <a:bodyPr/>
          <a:lstStyle/>
          <a:p>
            <a:r>
              <a:rPr lang="nl-NL" dirty="0" err="1" smtClean="0">
                <a:solidFill>
                  <a:srgbClr val="7F7F7F"/>
                </a:solidFill>
              </a:rPr>
              <a:t>Problem</a:t>
            </a:r>
            <a:endParaRPr lang="nl-NL" dirty="0">
              <a:solidFill>
                <a:srgbClr val="7F7F7F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665291" y="2702793"/>
            <a:ext cx="6552129" cy="296097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nl-NL" sz="2800" dirty="0" err="1" smtClean="0">
                <a:solidFill>
                  <a:schemeClr val="bg1">
                    <a:lumMod val="50000"/>
                  </a:schemeClr>
                </a:solidFill>
              </a:rPr>
              <a:t>too</a:t>
            </a:r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1">
                    <a:lumMod val="50000"/>
                  </a:schemeClr>
                </a:solidFill>
              </a:rPr>
              <a:t>many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 (non-relevant) </a:t>
            </a:r>
            <a:r>
              <a:rPr lang="nl-NL" sz="2800" dirty="0" err="1">
                <a:solidFill>
                  <a:schemeClr val="bg1">
                    <a:lumMod val="50000"/>
                  </a:schemeClr>
                </a:solidFill>
              </a:rPr>
              <a:t>concepts</a:t>
            </a:r>
            <a:endParaRPr lang="nl-NL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nl-NL" sz="2800" dirty="0" err="1" smtClean="0">
                <a:solidFill>
                  <a:schemeClr val="bg1">
                    <a:lumMod val="50000"/>
                  </a:schemeClr>
                </a:solidFill>
              </a:rPr>
              <a:t>lack</a:t>
            </a:r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of focus</a:t>
            </a:r>
          </a:p>
          <a:p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* time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nl-NL" sz="2800" dirty="0" err="1">
                <a:solidFill>
                  <a:schemeClr val="bg1">
                    <a:lumMod val="50000"/>
                  </a:schemeClr>
                </a:solidFill>
              </a:rPr>
              <a:t>consuming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800" dirty="0" err="1">
                <a:solidFill>
                  <a:schemeClr val="bg1">
                    <a:lumMod val="50000"/>
                  </a:schemeClr>
                </a:solidFill>
              </a:rPr>
              <a:t>process</a:t>
            </a:r>
            <a:endParaRPr lang="nl-NL" sz="28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7338384" y="2016195"/>
            <a:ext cx="3882000" cy="493251"/>
          </a:xfrm>
        </p:spPr>
        <p:txBody>
          <a:bodyPr/>
          <a:lstStyle/>
          <a:p>
            <a:r>
              <a:rPr lang="nl-NL" dirty="0" smtClean="0"/>
              <a:t>Solution prototype II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xfrm>
            <a:off x="7338384" y="2702793"/>
            <a:ext cx="3882000" cy="2960978"/>
          </a:xfrm>
        </p:spPr>
        <p:txBody>
          <a:bodyPr>
            <a:normAutofit/>
          </a:bodyPr>
          <a:lstStyle/>
          <a:p>
            <a:r>
              <a:rPr lang="nl-NL" sz="2800" dirty="0" err="1" smtClean="0"/>
              <a:t>use</a:t>
            </a:r>
            <a:r>
              <a:rPr lang="nl-NL" sz="2800" dirty="0" smtClean="0"/>
              <a:t> </a:t>
            </a:r>
            <a:r>
              <a:rPr lang="nl-NL" sz="2800" dirty="0"/>
              <a:t>of </a:t>
            </a:r>
            <a:r>
              <a:rPr lang="nl-NL" sz="2800" dirty="0" err="1"/>
              <a:t>key</a:t>
            </a:r>
            <a:r>
              <a:rPr lang="nl-NL" sz="2800" dirty="0"/>
              <a:t> </a:t>
            </a:r>
            <a:r>
              <a:rPr lang="nl-NL" sz="2800" dirty="0" err="1"/>
              <a:t>concepts</a:t>
            </a:r>
            <a:endParaRPr lang="nl-NL" sz="28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4" y="2038512"/>
            <a:ext cx="6991350" cy="39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85232" y="1115453"/>
            <a:ext cx="6088441" cy="4571999"/>
          </a:xfrm>
        </p:spPr>
        <p:txBody>
          <a:bodyPr/>
          <a:lstStyle/>
          <a:p>
            <a:r>
              <a:rPr lang="nl-NL" sz="3600" dirty="0" err="1" smtClean="0">
                <a:solidFill>
                  <a:srgbClr val="FF0000"/>
                </a:solidFill>
              </a:rPr>
              <a:t>Example</a:t>
            </a:r>
            <a:r>
              <a:rPr lang="nl-NL" sz="3600" dirty="0" smtClean="0">
                <a:solidFill>
                  <a:srgbClr val="FF0000"/>
                </a:solidFill>
              </a:rPr>
              <a:t> 2 </a:t>
            </a:r>
            <a:br>
              <a:rPr lang="nl-NL" sz="3600" dirty="0" smtClean="0">
                <a:solidFill>
                  <a:srgbClr val="FF0000"/>
                </a:solidFill>
              </a:rPr>
            </a:br>
            <a:r>
              <a:rPr lang="nl-NL" sz="6000" dirty="0" err="1" smtClean="0"/>
              <a:t>Guiding</a:t>
            </a:r>
            <a:r>
              <a:rPr lang="nl-NL" sz="6000" dirty="0" smtClean="0"/>
              <a:t/>
            </a:r>
            <a:br>
              <a:rPr lang="nl-NL" sz="6000" dirty="0" smtClean="0"/>
            </a:br>
            <a:r>
              <a:rPr lang="nl-NL" sz="6000" dirty="0" err="1" smtClean="0"/>
              <a:t>questions</a:t>
            </a:r>
            <a:endParaRPr lang="nl-NL" sz="6000" dirty="0"/>
          </a:p>
        </p:txBody>
      </p:sp>
      <p:grpSp>
        <p:nvGrpSpPr>
          <p:cNvPr id="7" name="Groep 19"/>
          <p:cNvGrpSpPr/>
          <p:nvPr/>
        </p:nvGrpSpPr>
        <p:grpSpPr>
          <a:xfrm>
            <a:off x="898687" y="607180"/>
            <a:ext cx="4201893" cy="5600795"/>
            <a:chOff x="10132149" y="264533"/>
            <a:chExt cx="1529097" cy="2026820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3"/>
            <a:srcRect l="39357" t="1956" r="41278" b="45015"/>
            <a:stretch/>
          </p:blipFill>
          <p:spPr>
            <a:xfrm>
              <a:off x="10197241" y="319742"/>
              <a:ext cx="1413585" cy="1901814"/>
            </a:xfrm>
            <a:prstGeom prst="rect">
              <a:avLst/>
            </a:prstGeom>
          </p:spPr>
        </p:pic>
        <p:sp>
          <p:nvSpPr>
            <p:cNvPr id="9" name="Rechthoek 8"/>
            <p:cNvSpPr/>
            <p:nvPr/>
          </p:nvSpPr>
          <p:spPr>
            <a:xfrm>
              <a:off x="10132149" y="264533"/>
              <a:ext cx="1529097" cy="20268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650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599" y="152718"/>
            <a:ext cx="10767935" cy="1371600"/>
          </a:xfrm>
        </p:spPr>
        <p:txBody>
          <a:bodyPr>
            <a:normAutofit/>
          </a:bodyPr>
          <a:lstStyle/>
          <a:p>
            <a:r>
              <a:rPr lang="nl-NL" dirty="0" err="1" smtClean="0"/>
              <a:t>Students</a:t>
            </a:r>
            <a:r>
              <a:rPr lang="nl-NL" dirty="0" smtClean="0"/>
              <a:t>’ </a:t>
            </a:r>
            <a:r>
              <a:rPr lang="nl-NL" dirty="0" err="1" smtClean="0"/>
              <a:t>Eagerness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investigate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665292" y="2016195"/>
            <a:ext cx="5934324" cy="493251"/>
          </a:xfrm>
        </p:spPr>
        <p:txBody>
          <a:bodyPr/>
          <a:lstStyle/>
          <a:p>
            <a:r>
              <a:rPr lang="nl-NL" dirty="0" err="1" smtClean="0"/>
              <a:t>Problem</a:t>
            </a:r>
            <a:r>
              <a:rPr lang="nl-NL" dirty="0" smtClean="0"/>
              <a:t> prototype II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665291" y="2702793"/>
            <a:ext cx="6552129" cy="2960978"/>
          </a:xfrm>
        </p:spPr>
        <p:txBody>
          <a:bodyPr>
            <a:normAutofit/>
          </a:bodyPr>
          <a:lstStyle/>
          <a:p>
            <a:r>
              <a:rPr lang="nl-NL" sz="2800" dirty="0" smtClean="0"/>
              <a:t>* </a:t>
            </a:r>
            <a:r>
              <a:rPr lang="nl-NL" sz="2800" dirty="0" err="1" smtClean="0"/>
              <a:t>questions</a:t>
            </a:r>
            <a:r>
              <a:rPr lang="nl-NL" sz="2800" dirty="0" smtClean="0"/>
              <a:t> </a:t>
            </a:r>
            <a:r>
              <a:rPr lang="nl-NL" sz="2800" dirty="0" err="1" smtClean="0"/>
              <a:t>require</a:t>
            </a:r>
            <a:r>
              <a:rPr lang="nl-NL" sz="2800" dirty="0" smtClean="0"/>
              <a:t> </a:t>
            </a:r>
            <a:r>
              <a:rPr lang="nl-NL" sz="2800" dirty="0" err="1" smtClean="0"/>
              <a:t>mediation</a:t>
            </a:r>
            <a:endParaRPr lang="nl-NL" sz="2800" dirty="0" smtClean="0"/>
          </a:p>
          <a:p>
            <a:r>
              <a:rPr lang="nl-NL" sz="2800" dirty="0" smtClean="0"/>
              <a:t>* </a:t>
            </a:r>
            <a:r>
              <a:rPr lang="nl-NL" sz="2800" dirty="0" err="1" smtClean="0"/>
              <a:t>need</a:t>
            </a:r>
            <a:r>
              <a:rPr lang="nl-NL" sz="2800" dirty="0" smtClean="0"/>
              <a:t> </a:t>
            </a:r>
            <a:r>
              <a:rPr lang="nl-NL" sz="2800" dirty="0" err="1" smtClean="0"/>
              <a:t>simultaneous</a:t>
            </a:r>
            <a:r>
              <a:rPr lang="nl-NL" sz="2800" dirty="0" smtClean="0"/>
              <a:t> attention</a:t>
            </a:r>
          </a:p>
          <a:p>
            <a:r>
              <a:rPr lang="nl-NL" sz="2800" dirty="0" smtClean="0"/>
              <a:t>* </a:t>
            </a:r>
            <a:r>
              <a:rPr lang="nl-NL" sz="2800" dirty="0" err="1" smtClean="0"/>
              <a:t>tendency</a:t>
            </a:r>
            <a:r>
              <a:rPr lang="nl-NL" sz="2800" dirty="0" smtClean="0"/>
              <a:t>: 1-on-1 </a:t>
            </a:r>
            <a:r>
              <a:rPr lang="nl-NL" sz="2800" dirty="0" err="1" smtClean="0"/>
              <a:t>guidance</a:t>
            </a:r>
            <a:endParaRPr lang="nl-NL" sz="2800" dirty="0" smtClean="0"/>
          </a:p>
          <a:p>
            <a:endParaRPr lang="nl-NL" dirty="0"/>
          </a:p>
        </p:txBody>
      </p:sp>
      <p:grpSp>
        <p:nvGrpSpPr>
          <p:cNvPr id="7" name="Group 32"/>
          <p:cNvGrpSpPr/>
          <p:nvPr/>
        </p:nvGrpSpPr>
        <p:grpSpPr>
          <a:xfrm>
            <a:off x="6814214" y="2862119"/>
            <a:ext cx="3723582" cy="3083899"/>
            <a:chOff x="558800" y="2590800"/>
            <a:chExt cx="4927600" cy="3987631"/>
          </a:xfrm>
        </p:grpSpPr>
        <p:grpSp>
          <p:nvGrpSpPr>
            <p:cNvPr id="8" name="Group 27"/>
            <p:cNvGrpSpPr/>
            <p:nvPr/>
          </p:nvGrpSpPr>
          <p:grpSpPr>
            <a:xfrm>
              <a:off x="765809" y="2590800"/>
              <a:ext cx="4720591" cy="3987631"/>
              <a:chOff x="765809" y="2590800"/>
              <a:chExt cx="4720591" cy="3987631"/>
            </a:xfrm>
          </p:grpSpPr>
          <p:pic>
            <p:nvPicPr>
              <p:cNvPr id="13" name="Picture 8" descr="MSOfficePNG(1).png"/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65809" y="3420364"/>
                <a:ext cx="3737228" cy="270865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4" name="TextBox 9"/>
              <p:cNvSpPr txBox="1"/>
              <p:nvPr/>
            </p:nvSpPr>
            <p:spPr>
              <a:xfrm>
                <a:off x="4368800" y="3505200"/>
                <a:ext cx="838200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nl-NL" sz="2700">
                    <a:solidFill>
                      <a:srgbClr val="0000FF"/>
                    </a:solidFill>
                    <a:latin typeface="Comic Sans MS - 36"/>
                  </a:rPr>
                  <a:t>?</a:t>
                </a:r>
              </a:p>
            </p:txBody>
          </p:sp>
          <p:cxnSp>
            <p:nvCxnSpPr>
              <p:cNvPr id="15" name="Straight Connector 10"/>
              <p:cNvCxnSpPr/>
              <p:nvPr/>
            </p:nvCxnSpPr>
            <p:spPr>
              <a:xfrm flipV="1">
                <a:off x="2598673" y="3243833"/>
                <a:ext cx="0" cy="327152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1"/>
              <p:cNvCxnSpPr/>
              <p:nvPr/>
            </p:nvCxnSpPr>
            <p:spPr>
              <a:xfrm>
                <a:off x="2011045" y="5885688"/>
                <a:ext cx="465328" cy="57848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2"/>
              <p:cNvCxnSpPr/>
              <p:nvPr/>
            </p:nvCxnSpPr>
            <p:spPr>
              <a:xfrm flipH="1">
                <a:off x="3570859" y="5696839"/>
                <a:ext cx="327025" cy="70446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3"/>
              <p:cNvCxnSpPr/>
              <p:nvPr/>
            </p:nvCxnSpPr>
            <p:spPr>
              <a:xfrm flipV="1">
                <a:off x="4300473" y="5332095"/>
                <a:ext cx="742188" cy="12573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4"/>
              <p:cNvCxnSpPr/>
              <p:nvPr/>
            </p:nvCxnSpPr>
            <p:spPr>
              <a:xfrm flipV="1">
                <a:off x="4187316" y="4049014"/>
                <a:ext cx="289306" cy="18859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5"/>
              <p:cNvCxnSpPr/>
              <p:nvPr/>
            </p:nvCxnSpPr>
            <p:spPr>
              <a:xfrm>
                <a:off x="3897884" y="4577334"/>
                <a:ext cx="534416" cy="24866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6"/>
              <p:cNvCxnSpPr/>
              <p:nvPr/>
            </p:nvCxnSpPr>
            <p:spPr>
              <a:xfrm flipV="1">
                <a:off x="3596132" y="3872991"/>
                <a:ext cx="37719" cy="59118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17"/>
              <p:cNvSpPr txBox="1"/>
              <p:nvPr/>
            </p:nvSpPr>
            <p:spPr>
              <a:xfrm>
                <a:off x="2476500" y="2590800"/>
                <a:ext cx="838200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nl-NL" sz="2700">
                    <a:solidFill>
                      <a:srgbClr val="0000FF"/>
                    </a:solidFill>
                    <a:latin typeface="Comic Sans MS - 36"/>
                  </a:rPr>
                  <a:t>?</a:t>
                </a:r>
              </a:p>
            </p:txBody>
          </p:sp>
          <p:sp>
            <p:nvSpPr>
              <p:cNvPr id="23" name="TextBox 18"/>
              <p:cNvSpPr txBox="1"/>
              <p:nvPr/>
            </p:nvSpPr>
            <p:spPr>
              <a:xfrm>
                <a:off x="2425700" y="6070600"/>
                <a:ext cx="838200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nl-NL" sz="2700">
                    <a:solidFill>
                      <a:srgbClr val="0000FF"/>
                    </a:solidFill>
                    <a:latin typeface="Comic Sans MS - 36"/>
                  </a:rPr>
                  <a:t>?</a:t>
                </a:r>
              </a:p>
            </p:txBody>
          </p:sp>
          <p:sp>
            <p:nvSpPr>
              <p:cNvPr id="24" name="TextBox 19"/>
              <p:cNvSpPr txBox="1"/>
              <p:nvPr/>
            </p:nvSpPr>
            <p:spPr>
              <a:xfrm>
                <a:off x="3263900" y="5956300"/>
                <a:ext cx="838200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nl-NL" sz="2700">
                    <a:solidFill>
                      <a:srgbClr val="0000FF"/>
                    </a:solidFill>
                    <a:latin typeface="Comic Sans MS - 36"/>
                  </a:rPr>
                  <a:t>?</a:t>
                </a:r>
              </a:p>
            </p:txBody>
          </p:sp>
          <p:sp>
            <p:nvSpPr>
              <p:cNvPr id="25" name="TextBox 20"/>
              <p:cNvSpPr txBox="1"/>
              <p:nvPr/>
            </p:nvSpPr>
            <p:spPr>
              <a:xfrm>
                <a:off x="4648200" y="4457700"/>
                <a:ext cx="838200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nl-NL" sz="2700">
                    <a:solidFill>
                      <a:srgbClr val="0000FF"/>
                    </a:solidFill>
                    <a:latin typeface="Comic Sans MS - 36"/>
                  </a:rPr>
                  <a:t>?</a:t>
                </a:r>
              </a:p>
            </p:txBody>
          </p:sp>
          <p:sp>
            <p:nvSpPr>
              <p:cNvPr id="26" name="TextBox 21"/>
              <p:cNvSpPr txBox="1"/>
              <p:nvPr/>
            </p:nvSpPr>
            <p:spPr>
              <a:xfrm>
                <a:off x="3505200" y="3314700"/>
                <a:ext cx="838200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nl-NL" sz="2700">
                    <a:solidFill>
                      <a:srgbClr val="0000FF"/>
                    </a:solidFill>
                    <a:latin typeface="Comic Sans MS - 36"/>
                  </a:rPr>
                  <a:t>?</a:t>
                </a:r>
              </a:p>
            </p:txBody>
          </p:sp>
          <p:sp>
            <p:nvSpPr>
              <p:cNvPr id="27" name="TextBox 22"/>
              <p:cNvSpPr txBox="1"/>
              <p:nvPr/>
            </p:nvSpPr>
            <p:spPr>
              <a:xfrm>
                <a:off x="1181100" y="2870200"/>
                <a:ext cx="838200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nl-NL" sz="2700">
                    <a:solidFill>
                      <a:srgbClr val="0000FF"/>
                    </a:solidFill>
                    <a:latin typeface="Comic Sans MS - 36"/>
                  </a:rPr>
                  <a:t>?</a:t>
                </a:r>
              </a:p>
            </p:txBody>
          </p:sp>
          <p:sp>
            <p:nvSpPr>
              <p:cNvPr id="28" name="TextBox 23"/>
              <p:cNvSpPr txBox="1"/>
              <p:nvPr/>
            </p:nvSpPr>
            <p:spPr>
              <a:xfrm>
                <a:off x="774700" y="5511800"/>
                <a:ext cx="838200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nl-NL" sz="2700">
                    <a:solidFill>
                      <a:srgbClr val="0000FF"/>
                    </a:solidFill>
                    <a:latin typeface="Comic Sans MS - 36"/>
                  </a:rPr>
                  <a:t>?</a:t>
                </a:r>
              </a:p>
            </p:txBody>
          </p:sp>
          <p:cxnSp>
            <p:nvCxnSpPr>
              <p:cNvPr id="29" name="Straight Connector 24"/>
              <p:cNvCxnSpPr/>
              <p:nvPr/>
            </p:nvCxnSpPr>
            <p:spPr>
              <a:xfrm flipV="1">
                <a:off x="1054988" y="5810250"/>
                <a:ext cx="314453" cy="125603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5"/>
              <p:cNvCxnSpPr/>
              <p:nvPr/>
            </p:nvCxnSpPr>
            <p:spPr>
              <a:xfrm>
                <a:off x="1369441" y="3445128"/>
                <a:ext cx="0" cy="201423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28"/>
            <p:cNvCxnSpPr/>
            <p:nvPr/>
          </p:nvCxnSpPr>
          <p:spPr>
            <a:xfrm flipH="1" flipV="1">
              <a:off x="967358" y="3949191"/>
              <a:ext cx="188722" cy="37731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9"/>
            <p:cNvCxnSpPr/>
            <p:nvPr/>
          </p:nvCxnSpPr>
          <p:spPr>
            <a:xfrm flipH="1">
              <a:off x="891794" y="4691253"/>
              <a:ext cx="452881" cy="56603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30"/>
            <p:cNvSpPr txBox="1"/>
            <p:nvPr/>
          </p:nvSpPr>
          <p:spPr>
            <a:xfrm>
              <a:off x="736600" y="3479800"/>
              <a:ext cx="8382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2700">
                  <a:solidFill>
                    <a:srgbClr val="0000FF"/>
                  </a:solidFill>
                  <a:latin typeface="Comic Sans MS - 36"/>
                </a:rPr>
                <a:t>?</a:t>
              </a:r>
            </a:p>
          </p:txBody>
        </p:sp>
        <p:sp>
          <p:nvSpPr>
            <p:cNvPr id="12" name="TextBox 31"/>
            <p:cNvSpPr txBox="1"/>
            <p:nvPr/>
          </p:nvSpPr>
          <p:spPr>
            <a:xfrm>
              <a:off x="558800" y="4876800"/>
              <a:ext cx="8382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2700">
                  <a:solidFill>
                    <a:srgbClr val="0000FF"/>
                  </a:solidFill>
                  <a:latin typeface="Comic Sans MS - 36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5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599" y="152718"/>
            <a:ext cx="11022767" cy="1371600"/>
          </a:xfrm>
        </p:spPr>
        <p:txBody>
          <a:bodyPr>
            <a:normAutofit/>
          </a:bodyPr>
          <a:lstStyle/>
          <a:p>
            <a:r>
              <a:rPr lang="nl-NL" dirty="0" err="1" smtClean="0"/>
              <a:t>Students</a:t>
            </a:r>
            <a:r>
              <a:rPr lang="nl-NL" dirty="0" smtClean="0"/>
              <a:t>’ </a:t>
            </a:r>
            <a:r>
              <a:rPr lang="nl-NL" dirty="0" err="1" smtClean="0"/>
              <a:t>eagerness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investigate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665292" y="2016195"/>
            <a:ext cx="5934324" cy="493251"/>
          </a:xfrm>
        </p:spPr>
        <p:txBody>
          <a:bodyPr/>
          <a:lstStyle/>
          <a:p>
            <a:r>
              <a:rPr lang="nl-NL" dirty="0" err="1" smtClean="0">
                <a:solidFill>
                  <a:srgbClr val="7F7F7F"/>
                </a:solidFill>
              </a:rPr>
              <a:t>Problem</a:t>
            </a:r>
            <a:r>
              <a:rPr lang="nl-NL" dirty="0" smtClean="0">
                <a:solidFill>
                  <a:srgbClr val="7F7F7F"/>
                </a:solidFill>
              </a:rPr>
              <a:t> prototype II</a:t>
            </a:r>
            <a:endParaRPr lang="nl-NL" dirty="0">
              <a:solidFill>
                <a:srgbClr val="7F7F7F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665291" y="2702793"/>
            <a:ext cx="6552129" cy="2960978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7F7F7F"/>
                </a:solidFill>
              </a:rPr>
              <a:t>* </a:t>
            </a:r>
            <a:r>
              <a:rPr lang="nl-NL" sz="2800" dirty="0" err="1" smtClean="0">
                <a:solidFill>
                  <a:srgbClr val="7F7F7F"/>
                </a:solidFill>
              </a:rPr>
              <a:t>questions</a:t>
            </a:r>
            <a:r>
              <a:rPr lang="nl-NL" sz="2800" dirty="0" smtClean="0">
                <a:solidFill>
                  <a:srgbClr val="7F7F7F"/>
                </a:solidFill>
              </a:rPr>
              <a:t> </a:t>
            </a:r>
            <a:r>
              <a:rPr lang="nl-NL" sz="2800" dirty="0" err="1" smtClean="0">
                <a:solidFill>
                  <a:srgbClr val="7F7F7F"/>
                </a:solidFill>
              </a:rPr>
              <a:t>require</a:t>
            </a:r>
            <a:r>
              <a:rPr lang="nl-NL" sz="2800" dirty="0" smtClean="0">
                <a:solidFill>
                  <a:srgbClr val="7F7F7F"/>
                </a:solidFill>
              </a:rPr>
              <a:t> </a:t>
            </a:r>
            <a:r>
              <a:rPr lang="nl-NL" sz="2800" dirty="0" err="1">
                <a:solidFill>
                  <a:srgbClr val="7F7F7F"/>
                </a:solidFill>
              </a:rPr>
              <a:t>mediation</a:t>
            </a:r>
            <a:endParaRPr lang="nl-NL" sz="2800" dirty="0">
              <a:solidFill>
                <a:srgbClr val="7F7F7F"/>
              </a:solidFill>
            </a:endParaRPr>
          </a:p>
          <a:p>
            <a:r>
              <a:rPr lang="nl-NL" sz="2800" dirty="0">
                <a:solidFill>
                  <a:srgbClr val="7F7F7F"/>
                </a:solidFill>
              </a:rPr>
              <a:t>* </a:t>
            </a:r>
            <a:r>
              <a:rPr lang="nl-NL" sz="2800" dirty="0" err="1" smtClean="0">
                <a:solidFill>
                  <a:srgbClr val="7F7F7F"/>
                </a:solidFill>
              </a:rPr>
              <a:t>need</a:t>
            </a:r>
            <a:r>
              <a:rPr lang="nl-NL" sz="2800" dirty="0" smtClean="0">
                <a:solidFill>
                  <a:srgbClr val="7F7F7F"/>
                </a:solidFill>
              </a:rPr>
              <a:t> </a:t>
            </a:r>
            <a:r>
              <a:rPr lang="nl-NL" sz="2800" dirty="0" err="1" smtClean="0">
                <a:solidFill>
                  <a:srgbClr val="7F7F7F"/>
                </a:solidFill>
              </a:rPr>
              <a:t>simultaneous</a:t>
            </a:r>
            <a:r>
              <a:rPr lang="nl-NL" sz="2800" dirty="0" smtClean="0">
                <a:solidFill>
                  <a:srgbClr val="7F7F7F"/>
                </a:solidFill>
              </a:rPr>
              <a:t> </a:t>
            </a:r>
            <a:r>
              <a:rPr lang="nl-NL" sz="2800" dirty="0">
                <a:solidFill>
                  <a:srgbClr val="7F7F7F"/>
                </a:solidFill>
              </a:rPr>
              <a:t>attention</a:t>
            </a:r>
          </a:p>
          <a:p>
            <a:r>
              <a:rPr lang="nl-NL" sz="2800" dirty="0">
                <a:solidFill>
                  <a:srgbClr val="7F7F7F"/>
                </a:solidFill>
              </a:rPr>
              <a:t>* </a:t>
            </a:r>
            <a:r>
              <a:rPr lang="nl-NL" sz="2800" dirty="0" err="1" smtClean="0">
                <a:solidFill>
                  <a:srgbClr val="7F7F7F"/>
                </a:solidFill>
              </a:rPr>
              <a:t>tendency</a:t>
            </a:r>
            <a:r>
              <a:rPr lang="nl-NL" sz="2800" dirty="0" smtClean="0">
                <a:solidFill>
                  <a:srgbClr val="7F7F7F"/>
                </a:solidFill>
              </a:rPr>
              <a:t>: 1-on-1 </a:t>
            </a:r>
            <a:r>
              <a:rPr lang="nl-NL" sz="2800" dirty="0" err="1">
                <a:solidFill>
                  <a:srgbClr val="7F7F7F"/>
                </a:solidFill>
              </a:rPr>
              <a:t>guidance</a:t>
            </a:r>
            <a:endParaRPr lang="nl-NL" sz="2800" dirty="0">
              <a:solidFill>
                <a:srgbClr val="7F7F7F"/>
              </a:solidFill>
            </a:endParaRPr>
          </a:p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7338384" y="2016195"/>
            <a:ext cx="3882000" cy="493251"/>
          </a:xfrm>
        </p:spPr>
        <p:txBody>
          <a:bodyPr/>
          <a:lstStyle/>
          <a:p>
            <a:r>
              <a:rPr lang="nl-NL" dirty="0" smtClean="0"/>
              <a:t>Solution prototype III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xfrm>
            <a:off x="7338383" y="2702793"/>
            <a:ext cx="4293983" cy="2960978"/>
          </a:xfrm>
        </p:spPr>
        <p:txBody>
          <a:bodyPr>
            <a:normAutofit/>
          </a:bodyPr>
          <a:lstStyle/>
          <a:p>
            <a:r>
              <a:rPr lang="nl-NL" sz="2800" dirty="0" err="1"/>
              <a:t>r</a:t>
            </a:r>
            <a:r>
              <a:rPr lang="nl-NL" sz="2800" dirty="0" err="1" smtClean="0"/>
              <a:t>evised</a:t>
            </a:r>
            <a:r>
              <a:rPr lang="nl-NL" sz="2800" dirty="0" smtClean="0"/>
              <a:t> “question- </a:t>
            </a:r>
            <a:r>
              <a:rPr lang="nl-NL" sz="2800" dirty="0" err="1" smtClean="0"/>
              <a:t>formulating</a:t>
            </a:r>
            <a:r>
              <a:rPr lang="nl-NL" sz="2800" dirty="0" smtClean="0"/>
              <a:t> </a:t>
            </a:r>
            <a:r>
              <a:rPr lang="nl-NL" sz="2800" dirty="0" err="1" smtClean="0"/>
              <a:t>technique</a:t>
            </a:r>
            <a:r>
              <a:rPr lang="nl-NL" sz="2800" dirty="0" smtClean="0"/>
              <a:t>”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3690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599" y="152718"/>
            <a:ext cx="10811070" cy="1371600"/>
          </a:xfrm>
        </p:spPr>
        <p:txBody>
          <a:bodyPr>
            <a:normAutofit/>
          </a:bodyPr>
          <a:lstStyle/>
          <a:p>
            <a:r>
              <a:rPr lang="nl-NL" dirty="0" err="1" smtClean="0"/>
              <a:t>Students</a:t>
            </a:r>
            <a:r>
              <a:rPr lang="nl-NL" dirty="0" smtClean="0"/>
              <a:t>’ </a:t>
            </a:r>
            <a:r>
              <a:rPr lang="nl-NL" dirty="0" err="1" smtClean="0"/>
              <a:t>eagerness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investigate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7338384" y="2016195"/>
            <a:ext cx="3882000" cy="493251"/>
          </a:xfrm>
        </p:spPr>
        <p:txBody>
          <a:bodyPr/>
          <a:lstStyle/>
          <a:p>
            <a:r>
              <a:rPr lang="nl-NL" dirty="0" smtClean="0"/>
              <a:t>Solution prototype III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xfrm>
            <a:off x="7338383" y="2702793"/>
            <a:ext cx="4473865" cy="2960978"/>
          </a:xfrm>
        </p:spPr>
        <p:txBody>
          <a:bodyPr>
            <a:normAutofit/>
          </a:bodyPr>
          <a:lstStyle/>
          <a:p>
            <a:r>
              <a:rPr lang="nl-NL" sz="2800" dirty="0" err="1"/>
              <a:t>r</a:t>
            </a:r>
            <a:r>
              <a:rPr lang="nl-NL" sz="2800" dirty="0" err="1" smtClean="0"/>
              <a:t>evised</a:t>
            </a:r>
            <a:r>
              <a:rPr lang="nl-NL" sz="2800" dirty="0" smtClean="0"/>
              <a:t> “question </a:t>
            </a:r>
            <a:r>
              <a:rPr lang="nl-NL" sz="2800" dirty="0" err="1" smtClean="0"/>
              <a:t>formulating</a:t>
            </a:r>
            <a:r>
              <a:rPr lang="nl-NL" sz="2800" dirty="0" smtClean="0"/>
              <a:t> </a:t>
            </a:r>
            <a:r>
              <a:rPr lang="nl-NL" sz="2800" dirty="0" err="1" smtClean="0"/>
              <a:t>technique</a:t>
            </a:r>
            <a:r>
              <a:rPr lang="nl-NL" sz="2800" dirty="0" smtClean="0"/>
              <a:t>” </a:t>
            </a:r>
            <a:endParaRPr lang="nl-NL" sz="28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5" y="3950530"/>
            <a:ext cx="11865919" cy="26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0"/>
            <a:ext cx="1201559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impact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5607" y="725609"/>
            <a:ext cx="6834376" cy="2781495"/>
          </a:xfrm>
        </p:spPr>
        <p:txBody>
          <a:bodyPr/>
          <a:lstStyle/>
          <a:p>
            <a:pPr algn="ctr"/>
            <a:r>
              <a:rPr lang="nl-NL" sz="4800" dirty="0" smtClean="0">
                <a:solidFill>
                  <a:schemeClr val="bg1"/>
                </a:solidFill>
              </a:rPr>
              <a:t>Transfer </a:t>
            </a:r>
            <a:r>
              <a:rPr lang="nl-NL" sz="4800" dirty="0" err="1" smtClean="0">
                <a:solidFill>
                  <a:schemeClr val="bg1"/>
                </a:solidFill>
              </a:rPr>
              <a:t>to</a:t>
            </a:r>
            <a:r>
              <a:rPr lang="nl-NL" sz="4800" dirty="0" smtClean="0">
                <a:solidFill>
                  <a:schemeClr val="bg1"/>
                </a:solidFill>
              </a:rPr>
              <a:t> </a:t>
            </a:r>
            <a:br>
              <a:rPr lang="nl-NL" sz="4800" dirty="0" smtClean="0">
                <a:solidFill>
                  <a:schemeClr val="bg1"/>
                </a:solidFill>
              </a:rPr>
            </a:br>
            <a:r>
              <a:rPr lang="nl-NL" sz="4800" dirty="0" smtClean="0">
                <a:solidFill>
                  <a:schemeClr val="bg1"/>
                </a:solidFill>
              </a:rPr>
              <a:t>new </a:t>
            </a:r>
            <a:r>
              <a:rPr lang="nl-NL" sz="4800" dirty="0" err="1" smtClean="0">
                <a:solidFill>
                  <a:schemeClr val="bg1"/>
                </a:solidFill>
              </a:rPr>
              <a:t>contexts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5606" y="725609"/>
            <a:ext cx="7716393" cy="2781495"/>
          </a:xfrm>
        </p:spPr>
        <p:txBody>
          <a:bodyPr/>
          <a:lstStyle/>
          <a:p>
            <a:pPr algn="ctr"/>
            <a:r>
              <a:rPr lang="nl-NL" sz="4800" dirty="0" smtClean="0">
                <a:solidFill>
                  <a:schemeClr val="bg1"/>
                </a:solidFill>
              </a:rPr>
              <a:t>more schools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1197" y="1155765"/>
            <a:ext cx="6406219" cy="4571999"/>
          </a:xfrm>
        </p:spPr>
        <p:txBody>
          <a:bodyPr/>
          <a:lstStyle/>
          <a:p>
            <a:r>
              <a:rPr lang="nl-NL" sz="6000" dirty="0" err="1"/>
              <a:t>Questioning</a:t>
            </a:r>
            <a:r>
              <a:rPr lang="nl-NL" sz="6000" dirty="0"/>
              <a:t> supports </a:t>
            </a:r>
            <a:r>
              <a:rPr lang="nl-NL" sz="6000" dirty="0" err="1"/>
              <a:t>autonomous</a:t>
            </a:r>
            <a:r>
              <a:rPr lang="nl-NL" sz="6000" dirty="0"/>
              <a:t> </a:t>
            </a:r>
            <a:r>
              <a:rPr lang="nl-NL" sz="6000" dirty="0" err="1"/>
              <a:t>learning</a:t>
            </a:r>
            <a:endParaRPr lang="nl-NL" sz="6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7" y="959994"/>
            <a:ext cx="28575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5607" y="725609"/>
            <a:ext cx="6834376" cy="2781495"/>
          </a:xfrm>
        </p:spPr>
        <p:txBody>
          <a:bodyPr/>
          <a:lstStyle/>
          <a:p>
            <a:pPr algn="ctr"/>
            <a:r>
              <a:rPr lang="nl-NL" sz="4800" dirty="0" smtClean="0">
                <a:solidFill>
                  <a:schemeClr val="bg1"/>
                </a:solidFill>
              </a:rPr>
              <a:t>teacher </a:t>
            </a:r>
            <a:r>
              <a:rPr lang="nl-NL" sz="4800" dirty="0" err="1" smtClean="0">
                <a:solidFill>
                  <a:schemeClr val="bg1"/>
                </a:solidFill>
              </a:rPr>
              <a:t>education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7916" y="393799"/>
            <a:ext cx="8366565" cy="2781495"/>
          </a:xfrm>
        </p:spPr>
        <p:txBody>
          <a:bodyPr/>
          <a:lstStyle/>
          <a:p>
            <a:pPr algn="ctr"/>
            <a:r>
              <a:rPr lang="nl-NL" sz="4800" dirty="0" smtClean="0">
                <a:solidFill>
                  <a:srgbClr val="FFFFFF"/>
                </a:solidFill>
              </a:rPr>
              <a:t>research</a:t>
            </a:r>
            <a:endParaRPr lang="nl-NL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8563" y="407600"/>
            <a:ext cx="6834376" cy="2781495"/>
          </a:xfrm>
        </p:spPr>
        <p:txBody>
          <a:bodyPr/>
          <a:lstStyle/>
          <a:p>
            <a:pPr algn="ctr"/>
            <a:r>
              <a:rPr lang="nl-NL" sz="4800" dirty="0">
                <a:solidFill>
                  <a:srgbClr val="FFFFFF"/>
                </a:solidFill>
              </a:rPr>
              <a:t>curriculum </a:t>
            </a:r>
            <a:r>
              <a:rPr lang="nl-NL" sz="4800" dirty="0" err="1">
                <a:solidFill>
                  <a:srgbClr val="FFFFFF"/>
                </a:solidFill>
              </a:rPr>
              <a:t>development</a:t>
            </a:r>
            <a:r>
              <a:rPr lang="nl-NL" sz="48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49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0"/>
            <a:ext cx="1201559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A big </a:t>
            </a:r>
            <a:r>
              <a:rPr lang="nl-NL" dirty="0" err="1" smtClean="0">
                <a:solidFill>
                  <a:srgbClr val="FFFFFF"/>
                </a:solidFill>
              </a:rPr>
              <a:t>thank</a:t>
            </a:r>
            <a:r>
              <a:rPr lang="nl-NL" dirty="0" smtClean="0">
                <a:solidFill>
                  <a:srgbClr val="FFFFFF"/>
                </a:solidFill>
              </a:rPr>
              <a:t> </a:t>
            </a:r>
            <a:r>
              <a:rPr lang="nl-NL" dirty="0" err="1" smtClean="0">
                <a:solidFill>
                  <a:srgbClr val="FFFFFF"/>
                </a:solidFill>
              </a:rPr>
              <a:t>you</a:t>
            </a:r>
            <a:r>
              <a:rPr lang="nl-NL" dirty="0" smtClean="0">
                <a:solidFill>
                  <a:srgbClr val="FFFFFF"/>
                </a:solidFill>
              </a:rPr>
              <a:t> </a:t>
            </a:r>
            <a:r>
              <a:rPr lang="nl-NL" dirty="0" err="1" smtClean="0">
                <a:solidFill>
                  <a:srgbClr val="FFFFFF"/>
                </a:solidFill>
              </a:rPr>
              <a:t>to</a:t>
            </a:r>
            <a:r>
              <a:rPr lang="nl-NL" dirty="0" smtClean="0">
                <a:solidFill>
                  <a:srgbClr val="FFFFFF"/>
                </a:solidFill>
              </a:rPr>
              <a:t>: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09599" y="1752601"/>
            <a:ext cx="11405997" cy="4918022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HAN University of </a:t>
            </a:r>
            <a:r>
              <a:rPr lang="nl-NL" dirty="0" err="1" smtClean="0"/>
              <a:t>Applied</a:t>
            </a:r>
            <a:r>
              <a:rPr lang="nl-NL" dirty="0" smtClean="0"/>
              <a:t> Sciences- Research Centre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of Teaching </a:t>
            </a:r>
            <a:r>
              <a:rPr lang="nl-NL" dirty="0" err="1" smtClean="0"/>
              <a:t>and</a:t>
            </a:r>
            <a:r>
              <a:rPr lang="nl-NL" dirty="0" smtClean="0"/>
              <a:t> Learning</a:t>
            </a:r>
            <a:endParaRPr lang="is-IS" dirty="0" smtClean="0"/>
          </a:p>
          <a:p>
            <a:r>
              <a:rPr lang="is-IS" dirty="0" smtClean="0">
                <a:solidFill>
                  <a:srgbClr val="FFFFFF"/>
                </a:solidFill>
              </a:rPr>
              <a:t>Bregje de Vries, Loek Nieuwenhuis, Annelies Dickhout</a:t>
            </a:r>
          </a:p>
          <a:p>
            <a:endParaRPr lang="is-IS" dirty="0" smtClean="0"/>
          </a:p>
          <a:p>
            <a:r>
              <a:rPr lang="is-IS" dirty="0" smtClean="0"/>
              <a:t>Open University, Heerlen &amp; FernUniversität, Hagen</a:t>
            </a:r>
          </a:p>
          <a:p>
            <a:r>
              <a:rPr lang="is-IS" dirty="0" smtClean="0">
                <a:solidFill>
                  <a:srgbClr val="FFFFFF"/>
                </a:solidFill>
              </a:rPr>
              <a:t>Theo Bastiaens, Rob Martens</a:t>
            </a:r>
          </a:p>
          <a:p>
            <a:endParaRPr lang="nl-NL" dirty="0" smtClean="0"/>
          </a:p>
          <a:p>
            <a:r>
              <a:rPr lang="nl-NL" dirty="0" smtClean="0"/>
              <a:t>HAN </a:t>
            </a:r>
            <a:r>
              <a:rPr lang="nl-NL" dirty="0"/>
              <a:t>University of </a:t>
            </a:r>
            <a:r>
              <a:rPr lang="nl-NL" dirty="0" err="1"/>
              <a:t>Applied</a:t>
            </a:r>
            <a:r>
              <a:rPr lang="nl-NL" dirty="0"/>
              <a:t> </a:t>
            </a:r>
            <a:r>
              <a:rPr lang="nl-NL" dirty="0" smtClean="0"/>
              <a:t>Sciences- </a:t>
            </a:r>
            <a:r>
              <a:rPr lang="is-IS" dirty="0" smtClean="0"/>
              <a:t>Teachers College for Primary Education</a:t>
            </a:r>
          </a:p>
          <a:p>
            <a:r>
              <a:rPr lang="is-IS" dirty="0" smtClean="0">
                <a:solidFill>
                  <a:srgbClr val="FFFFFF"/>
                </a:solidFill>
              </a:rPr>
              <a:t>Karin van Weegen, Diana Prins, Peter Fransen, Dannie Wammes</a:t>
            </a:r>
          </a:p>
          <a:p>
            <a:endParaRPr lang="is-IS" dirty="0">
              <a:solidFill>
                <a:srgbClr val="FFFFFF"/>
              </a:solidFill>
            </a:endParaRPr>
          </a:p>
          <a:p>
            <a:r>
              <a:rPr lang="is-IS" dirty="0" smtClean="0"/>
              <a:t>Students</a:t>
            </a:r>
          </a:p>
          <a:p>
            <a:r>
              <a:rPr lang="is-IS" dirty="0" smtClean="0">
                <a:solidFill>
                  <a:srgbClr val="FFFFFF"/>
                </a:solidFill>
              </a:rPr>
              <a:t>Jasmijn van Benthum (and many more....)</a:t>
            </a:r>
          </a:p>
          <a:p>
            <a:endParaRPr lang="is-IS" dirty="0">
              <a:solidFill>
                <a:srgbClr val="FFFFFF"/>
              </a:solidFill>
            </a:endParaRPr>
          </a:p>
          <a:p>
            <a:r>
              <a:rPr lang="is-IS" dirty="0" smtClean="0"/>
              <a:t>Primary Schools </a:t>
            </a:r>
          </a:p>
          <a:p>
            <a:r>
              <a:rPr lang="is-IS" dirty="0" smtClean="0">
                <a:solidFill>
                  <a:srgbClr val="FFFFFF"/>
                </a:solidFill>
              </a:rPr>
              <a:t>De Lanteerne &amp;</a:t>
            </a:r>
            <a:r>
              <a:rPr lang="is-IS" dirty="0" smtClean="0">
                <a:solidFill>
                  <a:srgbClr val="000000"/>
                </a:solidFill>
              </a:rPr>
              <a:t> </a:t>
            </a:r>
            <a:r>
              <a:rPr lang="is-IS" dirty="0" smtClean="0">
                <a:solidFill>
                  <a:srgbClr val="FFFFFF"/>
                </a:solidFill>
              </a:rPr>
              <a:t>De Esdoorn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0"/>
            <a:ext cx="1201559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89439" y="2248918"/>
            <a:ext cx="10337495" cy="2931114"/>
          </a:xfrm>
        </p:spPr>
        <p:txBody>
          <a:bodyPr/>
          <a:lstStyle/>
          <a:p>
            <a:r>
              <a:rPr lang="nl-NL" dirty="0" smtClean="0">
                <a:solidFill>
                  <a:srgbClr val="000000"/>
                </a:solidFill>
              </a:rPr>
              <a:t>More information?</a:t>
            </a:r>
            <a:br>
              <a:rPr lang="nl-NL" dirty="0" smtClean="0">
                <a:solidFill>
                  <a:srgbClr val="000000"/>
                </a:solidFill>
              </a:rPr>
            </a:br>
            <a:r>
              <a:rPr lang="nl-NL" dirty="0">
                <a:solidFill>
                  <a:srgbClr val="000000"/>
                </a:solidFill>
              </a:rPr>
              <a:t/>
            </a:r>
            <a:br>
              <a:rPr lang="nl-NL" dirty="0">
                <a:solidFill>
                  <a:srgbClr val="000000"/>
                </a:solidFill>
              </a:rPr>
            </a:br>
            <a:r>
              <a:rPr lang="nl-NL" dirty="0" err="1" smtClean="0">
                <a:solidFill>
                  <a:schemeClr val="bg1"/>
                </a:solidFill>
              </a:rPr>
              <a:t>harry.Stokhof@han.nl</a:t>
            </a: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err="1" smtClean="0">
                <a:solidFill>
                  <a:schemeClr val="bg1"/>
                </a:solidFill>
              </a:rPr>
              <a:t>www.han.nl</a:t>
            </a:r>
            <a:r>
              <a:rPr lang="nl-NL" dirty="0" smtClean="0">
                <a:solidFill>
                  <a:schemeClr val="bg1"/>
                </a:solidFill>
              </a:rPr>
              <a:t>/</a:t>
            </a:r>
            <a:r>
              <a:rPr lang="nl-NL" dirty="0" err="1" smtClean="0">
                <a:solidFill>
                  <a:schemeClr val="bg1"/>
                </a:solidFill>
              </a:rPr>
              <a:t>kwaliteitvanleren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/>
          <a:srcRect t="4839" b="4839"/>
          <a:stretch>
            <a:fillRect/>
          </a:stretch>
        </p:blipFill>
        <p:spPr>
          <a:xfrm>
            <a:off x="0" y="0"/>
            <a:ext cx="1198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rcRect t="30932" b="30932"/>
          <a:stretch>
            <a:fillRect/>
          </a:stretch>
        </p:blipFill>
        <p:spPr>
          <a:xfrm>
            <a:off x="0" y="0"/>
            <a:ext cx="1198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1197" y="1155765"/>
            <a:ext cx="6406219" cy="4571999"/>
          </a:xfrm>
        </p:spPr>
        <p:txBody>
          <a:bodyPr/>
          <a:lstStyle/>
          <a:p>
            <a:r>
              <a:rPr lang="nl-NL" sz="6000" dirty="0"/>
              <a:t>Multiple benefits of student </a:t>
            </a:r>
            <a:r>
              <a:rPr lang="nl-NL" sz="6000" dirty="0" err="1"/>
              <a:t>questioning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0785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689" b="166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437" y="4373168"/>
            <a:ext cx="7721600" cy="1371600"/>
          </a:xfrm>
        </p:spPr>
        <p:txBody>
          <a:bodyPr/>
          <a:lstStyle/>
          <a:p>
            <a:r>
              <a:rPr lang="nl-NL" dirty="0" err="1">
                <a:solidFill>
                  <a:srgbClr val="FFFFFF"/>
                </a:solidFill>
              </a:rPr>
              <a:t>inquisitive</a:t>
            </a:r>
            <a:r>
              <a:rPr lang="nl-NL" dirty="0">
                <a:solidFill>
                  <a:srgbClr val="FFFFFF"/>
                </a:solidFill>
              </a:rPr>
              <a:t> stance</a:t>
            </a:r>
          </a:p>
        </p:txBody>
      </p:sp>
    </p:spTree>
    <p:extLst>
      <p:ext uri="{BB962C8B-B14F-4D97-AF65-F5344CB8AC3E}">
        <p14:creationId xmlns:p14="http://schemas.microsoft.com/office/powerpoint/2010/main" val="26091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356" b="2356"/>
          <a:stretch/>
        </p:blipFill>
        <p:spPr>
          <a:xfrm>
            <a:off x="0" y="0"/>
            <a:ext cx="1199515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9876" y="5129166"/>
            <a:ext cx="7721600" cy="1371600"/>
          </a:xfrm>
        </p:spPr>
        <p:txBody>
          <a:bodyPr/>
          <a:lstStyle/>
          <a:p>
            <a:pPr algn="r"/>
            <a:r>
              <a:rPr lang="nl-NL" dirty="0" err="1" smtClean="0">
                <a:solidFill>
                  <a:schemeClr val="bg1"/>
                </a:solidFill>
              </a:rPr>
              <a:t>Intrinsic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motivation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Essentieel.thmx</Template>
  <TotalTime>0</TotalTime>
  <Words>1162</Words>
  <Application>Microsoft Office PowerPoint</Application>
  <PresentationFormat>Breedbeeld</PresentationFormat>
  <Paragraphs>356</Paragraphs>
  <Slides>44</Slides>
  <Notes>35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9" baseType="lpstr">
      <vt:lpstr>Arial</vt:lpstr>
      <vt:lpstr>Arial Black</vt:lpstr>
      <vt:lpstr>Calibri</vt:lpstr>
      <vt:lpstr>Comic Sans MS - 36</vt:lpstr>
      <vt:lpstr>Essentieel</vt:lpstr>
      <vt:lpstr>our quest for Autonomous thinkers</vt:lpstr>
      <vt:lpstr>Introduction by video</vt:lpstr>
      <vt:lpstr>Why ?</vt:lpstr>
      <vt:lpstr>Questioning supports autonomous learning</vt:lpstr>
      <vt:lpstr>PowerPoint-presentatie</vt:lpstr>
      <vt:lpstr>PowerPoint-presentatie</vt:lpstr>
      <vt:lpstr>Multiple benefits of student questioning</vt:lpstr>
      <vt:lpstr>inquisitive stance</vt:lpstr>
      <vt:lpstr>Intrinsic motivation</vt:lpstr>
      <vt:lpstr>Cognitive skills</vt:lpstr>
      <vt:lpstr>Critical thinking</vt:lpstr>
      <vt:lpstr>Creativity</vt:lpstr>
      <vt:lpstr>How ?</vt:lpstr>
      <vt:lpstr>PowerPoint-presentatie</vt:lpstr>
      <vt:lpstr>support for effective questioning?</vt:lpstr>
      <vt:lpstr>Design Based research</vt:lpstr>
      <vt:lpstr>Developing a scenario</vt:lpstr>
      <vt:lpstr>Developing a scenario</vt:lpstr>
      <vt:lpstr>PowerPoint-presentatie</vt:lpstr>
      <vt:lpstr>PowerPoint-presentatie</vt:lpstr>
      <vt:lpstr>PowerPoint-presentatie</vt:lpstr>
      <vt:lpstr>PowerPoint-presentatie</vt:lpstr>
      <vt:lpstr>PowerPoint-presentatie</vt:lpstr>
      <vt:lpstr> Examples</vt:lpstr>
      <vt:lpstr>Example 1 inventory prior knowledge</vt:lpstr>
      <vt:lpstr>Trigger / PromPt</vt:lpstr>
      <vt:lpstr>Field of words</vt:lpstr>
      <vt:lpstr>Words Cluster</vt:lpstr>
      <vt:lpstr>Classroom  Mind map</vt:lpstr>
      <vt:lpstr>Activitating prior knowledge</vt:lpstr>
      <vt:lpstr>Activitating prior knowledge</vt:lpstr>
      <vt:lpstr>Activitating prior knowledge</vt:lpstr>
      <vt:lpstr>Example 2  Guiding questions</vt:lpstr>
      <vt:lpstr>Students’ Eagerness to investigate</vt:lpstr>
      <vt:lpstr>Students’ eagerness to investigate</vt:lpstr>
      <vt:lpstr>Students’ eagerness to investigate</vt:lpstr>
      <vt:lpstr>impact</vt:lpstr>
      <vt:lpstr>Transfer to  new contexts</vt:lpstr>
      <vt:lpstr>more schools</vt:lpstr>
      <vt:lpstr>teacher education</vt:lpstr>
      <vt:lpstr>research</vt:lpstr>
      <vt:lpstr>curriculum development </vt:lpstr>
      <vt:lpstr>A big thank you to:</vt:lpstr>
      <vt:lpstr>More information?  harry.Stokhof@han.nl www.han.nl/kwaliteitvanleren</vt:lpstr>
    </vt:vector>
  </TitlesOfParts>
  <Company>Hogeschool van Arnhem en Nijmegen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Quest for Automous Thinkers and Learners</dc:title>
  <dc:creator>Stokhof Harry</dc:creator>
  <cp:lastModifiedBy>Stokhof Harry</cp:lastModifiedBy>
  <cp:revision>115</cp:revision>
  <dcterms:created xsi:type="dcterms:W3CDTF">2016-11-19T10:06:14Z</dcterms:created>
  <dcterms:modified xsi:type="dcterms:W3CDTF">2016-11-27T15:57:00Z</dcterms:modified>
</cp:coreProperties>
</file>