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46" r:id="rId4"/>
    <p:sldId id="258" r:id="rId5"/>
    <p:sldId id="260" r:id="rId6"/>
    <p:sldId id="261" r:id="rId7"/>
    <p:sldId id="262" r:id="rId8"/>
    <p:sldId id="263" r:id="rId9"/>
    <p:sldId id="264" r:id="rId10"/>
    <p:sldId id="347" r:id="rId11"/>
    <p:sldId id="265" r:id="rId12"/>
    <p:sldId id="266" r:id="rId13"/>
    <p:sldId id="267" r:id="rId14"/>
    <p:sldId id="268" r:id="rId15"/>
    <p:sldId id="269" r:id="rId16"/>
    <p:sldId id="271" r:id="rId17"/>
    <p:sldId id="270" r:id="rId18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2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69D834-1D9B-43B7-801E-4EBCE9BD3D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00047D7-AE8B-4547-B91E-4B0D0D215E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7B1BAD1-E895-4BCB-8854-1459C0BC9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60C62-56F0-4991-8838-791CF7AB22E9}" type="datetimeFigureOut">
              <a:rPr lang="nl-NL" smtClean="0"/>
              <a:t>18-2-2019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618D3BD-012F-4BB7-A1E1-CD5C891C3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6461C7E-78CA-4C70-A277-EAB350633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156F-E67F-4086-9912-12D0669A2E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6389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E02451-F7A4-4289-9A78-17C7FF94B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B89FBC7-B0BB-45A4-8C3E-5B38F3CA98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5D9ACD9-2571-47AA-A470-083540028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60C62-56F0-4991-8838-791CF7AB22E9}" type="datetimeFigureOut">
              <a:rPr lang="nl-NL" smtClean="0"/>
              <a:t>18-2-2019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7C3DDBA-64EF-4DB6-B7F8-F532AA8AB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3FEF060-A6BE-4939-B78E-87F938708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156F-E67F-4086-9912-12D0669A2E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37742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C8F13FA4-9484-4853-97B2-F804337B1A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44A19A4-299B-4BD4-A450-D9E7973554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22FAE85-8D16-4DF0-A9B0-B740A05AD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60C62-56F0-4991-8838-791CF7AB22E9}" type="datetimeFigureOut">
              <a:rPr lang="nl-NL" smtClean="0"/>
              <a:t>18-2-2019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2EA2356-C17A-442D-B7F2-D20754415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8CABF58-8F48-423D-AF05-D8B6B887F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156F-E67F-4086-9912-12D0669A2E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4200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67BED8-5DCF-4C86-9DC0-E9557E30A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C297FEF-F543-4F4C-979B-C3A9141D23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383E02E-1055-424A-9288-53FCA7045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60C62-56F0-4991-8838-791CF7AB22E9}" type="datetimeFigureOut">
              <a:rPr lang="nl-NL" smtClean="0"/>
              <a:t>18-2-2019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B9E174D-21B8-41B0-9CD2-2AC537D88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D689F7F-0345-4DDA-85AE-4F1113726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156F-E67F-4086-9912-12D0669A2E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9709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230B34-3CFF-4272-A373-D6DD3C204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DD57443-2320-4A25-98E3-56AC598C0B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5EF496F-ADAA-4003-90C1-256DF28C6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60C62-56F0-4991-8838-791CF7AB22E9}" type="datetimeFigureOut">
              <a:rPr lang="nl-NL" smtClean="0"/>
              <a:t>18-2-2019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C720425-D6C7-4459-AF8F-0BF1B4AEA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18CCFEF-7084-4A28-9012-7D6E24AE1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156F-E67F-4086-9912-12D0669A2E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5240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76CB08-014F-4712-8CEA-B1B27AAB8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125CDE5-3026-446F-A296-3B467D235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0B5CDCF-12B8-4EB9-B2AB-61848FD737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BAC7BF3-1EB5-4C7A-A2BF-404B51902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60C62-56F0-4991-8838-791CF7AB22E9}" type="datetimeFigureOut">
              <a:rPr lang="nl-NL" smtClean="0"/>
              <a:t>18-2-2019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6DDD174-3BCE-4BAC-B865-E9F862933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7A4ECD2B-07C4-474B-A49F-07744B335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156F-E67F-4086-9912-12D0669A2E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6046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58DF22-6688-4AF8-AF57-C4166C139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1FBA673-4C26-4187-99AB-EE0985C64A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6CFAA82-5867-4A2C-BDAB-16BD79EDC1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0651D1E-A0D4-4DBF-BD1C-1584C37873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73F659DD-88E5-44E2-9300-E21F277E82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DAF62137-CF42-493C-AA9D-881BFE248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60C62-56F0-4991-8838-791CF7AB22E9}" type="datetimeFigureOut">
              <a:rPr lang="nl-NL" smtClean="0"/>
              <a:t>18-2-2019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6D094308-05B8-4756-A01C-DD449C188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16A6E95-71EE-418F-B991-2EAC5BD9D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156F-E67F-4086-9912-12D0669A2E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2149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03909B-13E2-452E-BFB8-0B77512A9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0CCFD3E-84BD-4FF7-A01B-47F3FFAE4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60C62-56F0-4991-8838-791CF7AB22E9}" type="datetimeFigureOut">
              <a:rPr lang="nl-NL" smtClean="0"/>
              <a:t>18-2-2019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A363497-C5CD-4BAB-9831-1DC8E9652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D1344B4-1A73-4135-8033-D1B8E9DA6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156F-E67F-4086-9912-12D0669A2E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2971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04809F8-D8A4-44BD-B155-73AC23F39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60C62-56F0-4991-8838-791CF7AB22E9}" type="datetimeFigureOut">
              <a:rPr lang="nl-NL" smtClean="0"/>
              <a:t>18-2-2019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B798B76-C5C7-4270-8ECC-2C4F8BA92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063CB4B-10D8-45F6-B41F-47F3B8B20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156F-E67F-4086-9912-12D0669A2E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5996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E0DEA5-1FCB-4188-B8D2-6421EC24B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76F4F8B-BA21-4D04-89EB-23C8EFA23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ABAAAAC-519A-4716-A30C-1C941DA790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198FDFA-2637-4703-A078-2A727E3DD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60C62-56F0-4991-8838-791CF7AB22E9}" type="datetimeFigureOut">
              <a:rPr lang="nl-NL" smtClean="0"/>
              <a:t>18-2-2019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7CB62BC-6220-471C-84AC-9C9541915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95B6899-18F0-4E64-8D74-A3DF57BD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156F-E67F-4086-9912-12D0669A2E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4095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29A3DF-D36B-43CE-89E5-C8615903B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41398DF-B629-4B57-BE8A-788CAFD0EF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F39546F-C080-4662-93CC-926F6FA28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36A577E-8A51-4021-B8EE-CDAB7EBEF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60C62-56F0-4991-8838-791CF7AB22E9}" type="datetimeFigureOut">
              <a:rPr lang="nl-NL" smtClean="0"/>
              <a:t>18-2-2019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5E367EF-A86A-4FD4-B34F-96757F54C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0B2DA1F-442B-4373-88A9-79C5C4FA9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0156F-E67F-4086-9912-12D0669A2E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2303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AEB4A80-0836-4D6C-93DA-746D33559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E9CF433-B721-4338-B1D3-1E934A27F1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0B5B0B8-4E55-472C-850E-105669E84B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60C62-56F0-4991-8838-791CF7AB22E9}" type="datetimeFigureOut">
              <a:rPr lang="nl-NL" smtClean="0"/>
              <a:t>18-2-2019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D3A633C-C4CF-462B-B870-C704E1BFB3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1DCFC64-2FA0-4B9C-B815-D1076B46BE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00156F-E67F-4086-9912-12D0669A2E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6252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F1225E-26DF-49C0-A976-7EE6F0C611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>
                <a:solidFill>
                  <a:schemeClr val="bg1"/>
                </a:solidFill>
              </a:rPr>
              <a:t>Teacher support </a:t>
            </a:r>
            <a:r>
              <a:rPr lang="nl-NL" dirty="0" err="1">
                <a:solidFill>
                  <a:schemeClr val="bg1"/>
                </a:solidFill>
              </a:rPr>
              <a:t>for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guiding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i="1" dirty="0" err="1">
                <a:solidFill>
                  <a:schemeClr val="bg1"/>
                </a:solidFill>
              </a:rPr>
              <a:t>effective</a:t>
            </a:r>
            <a:r>
              <a:rPr lang="nl-NL" i="1" dirty="0">
                <a:solidFill>
                  <a:schemeClr val="bg1"/>
                </a:solidFill>
              </a:rPr>
              <a:t> student </a:t>
            </a:r>
            <a:r>
              <a:rPr lang="nl-NL" i="1" dirty="0" err="1">
                <a:solidFill>
                  <a:schemeClr val="bg1"/>
                </a:solidFill>
              </a:rPr>
              <a:t>questioning</a:t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dirty="0">
                <a:solidFill>
                  <a:schemeClr val="bg1"/>
                </a:solidFill>
              </a:rPr>
              <a:t>in question-</a:t>
            </a:r>
            <a:r>
              <a:rPr lang="nl-NL" dirty="0" err="1">
                <a:solidFill>
                  <a:schemeClr val="bg1"/>
                </a:solidFill>
              </a:rPr>
              <a:t>driven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learning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1CBDD8E-8AE1-413B-ADCE-7BAA236BD2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0835" y="4630291"/>
            <a:ext cx="9144000" cy="1655762"/>
          </a:xfrm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A </a:t>
            </a:r>
            <a:r>
              <a:rPr lang="nl-NL" dirty="0" err="1">
                <a:solidFill>
                  <a:schemeClr val="bg1"/>
                </a:solidFill>
              </a:rPr>
              <a:t>principle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based</a:t>
            </a:r>
            <a:r>
              <a:rPr lang="nl-NL" dirty="0">
                <a:solidFill>
                  <a:schemeClr val="bg1"/>
                </a:solidFill>
              </a:rPr>
              <a:t>-scenario </a:t>
            </a:r>
            <a:r>
              <a:rPr lang="nl-NL" dirty="0" err="1">
                <a:solidFill>
                  <a:schemeClr val="bg1"/>
                </a:solidFill>
              </a:rPr>
              <a:t>for</a:t>
            </a:r>
            <a:r>
              <a:rPr lang="nl-NL" dirty="0">
                <a:solidFill>
                  <a:schemeClr val="bg1"/>
                </a:solidFill>
              </a:rPr>
              <a:t> question-</a:t>
            </a:r>
            <a:r>
              <a:rPr lang="nl-NL" dirty="0" err="1">
                <a:solidFill>
                  <a:schemeClr val="bg1"/>
                </a:solidFill>
              </a:rPr>
              <a:t>driven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education</a:t>
            </a:r>
            <a:endParaRPr lang="nl-NL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Dr. Harry Stokhof</a:t>
            </a:r>
          </a:p>
          <a:p>
            <a:r>
              <a:rPr lang="nl-NL" dirty="0">
                <a:solidFill>
                  <a:schemeClr val="bg1"/>
                </a:solidFill>
              </a:rPr>
              <a:t>International </a:t>
            </a:r>
            <a:r>
              <a:rPr lang="nl-NL" dirty="0" err="1">
                <a:solidFill>
                  <a:schemeClr val="bg1"/>
                </a:solidFill>
              </a:rPr>
              <a:t>Hatenathon</a:t>
            </a:r>
            <a:r>
              <a:rPr lang="nl-NL" dirty="0">
                <a:solidFill>
                  <a:schemeClr val="bg1"/>
                </a:solidFill>
              </a:rPr>
              <a:t> Forum, Kyoto, Japan</a:t>
            </a:r>
          </a:p>
        </p:txBody>
      </p:sp>
    </p:spTree>
    <p:extLst>
      <p:ext uri="{BB962C8B-B14F-4D97-AF65-F5344CB8AC3E}">
        <p14:creationId xmlns:p14="http://schemas.microsoft.com/office/powerpoint/2010/main" val="2491539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2428C374-4870-44A5-830D-317AC926E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900" y="1595438"/>
            <a:ext cx="11193226" cy="462361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0784CC0-AA90-4919-AE94-858849833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04" y="269875"/>
            <a:ext cx="10515600" cy="1325563"/>
          </a:xfrm>
        </p:spPr>
        <p:txBody>
          <a:bodyPr/>
          <a:lstStyle/>
          <a:p>
            <a:r>
              <a:rPr lang="nl-NL" dirty="0"/>
              <a:t>A series of </a:t>
            </a:r>
            <a:r>
              <a:rPr lang="nl-NL" dirty="0" err="1"/>
              <a:t>four</a:t>
            </a:r>
            <a:r>
              <a:rPr lang="nl-NL" dirty="0"/>
              <a:t> studies</a:t>
            </a:r>
          </a:p>
        </p:txBody>
      </p:sp>
      <p:pic>
        <p:nvPicPr>
          <p:cNvPr id="10" name="Afbeelding 2">
            <a:extLst>
              <a:ext uri="{FF2B5EF4-FFF2-40B4-BE49-F238E27FC236}">
                <a16:creationId xmlns:a16="http://schemas.microsoft.com/office/drawing/2014/main" id="{AC9A040F-57D7-4DB0-83D1-40EC93C704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3" t="6422" r="10088" b="8032"/>
          <a:stretch>
            <a:fillRect/>
          </a:stretch>
        </p:blipFill>
        <p:spPr bwMode="auto">
          <a:xfrm>
            <a:off x="7957662" y="2109449"/>
            <a:ext cx="3616325" cy="3229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el 4">
            <a:extLst>
              <a:ext uri="{FF2B5EF4-FFF2-40B4-BE49-F238E27FC236}">
                <a16:creationId xmlns:a16="http://schemas.microsoft.com/office/drawing/2014/main" id="{501D6EA3-49D2-4F47-A22F-A7F40484BF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9703232"/>
              </p:ext>
            </p:extLst>
          </p:nvPr>
        </p:nvGraphicFramePr>
        <p:xfrm>
          <a:off x="1099222" y="2032727"/>
          <a:ext cx="6591301" cy="3383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63278">
                  <a:extLst>
                    <a:ext uri="{9D8B030D-6E8A-4147-A177-3AD203B41FA5}">
                      <a16:colId xmlns:a16="http://schemas.microsoft.com/office/drawing/2014/main" val="1561182735"/>
                    </a:ext>
                  </a:extLst>
                </a:gridCol>
                <a:gridCol w="2928023">
                  <a:extLst>
                    <a:ext uri="{9D8B030D-6E8A-4147-A177-3AD203B41FA5}">
                      <a16:colId xmlns:a16="http://schemas.microsoft.com/office/drawing/2014/main" val="11242166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sz="2400" dirty="0">
                          <a:solidFill>
                            <a:schemeClr val="bg1"/>
                          </a:solidFill>
                        </a:rPr>
                        <a:t>RESEARCH QUESTION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400" dirty="0">
                          <a:solidFill>
                            <a:schemeClr val="bg1"/>
                          </a:solidFill>
                        </a:rPr>
                        <a:t>TYPE OF STUDY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78834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 err="1">
                          <a:solidFill>
                            <a:schemeClr val="bg1"/>
                          </a:solidFill>
                        </a:rPr>
                        <a:t>What</a:t>
                      </a:r>
                      <a:r>
                        <a:rPr lang="nl-NL" sz="2400" dirty="0">
                          <a:solidFill>
                            <a:schemeClr val="bg1"/>
                          </a:solidFill>
                        </a:rPr>
                        <a:t> is </a:t>
                      </a:r>
                      <a:r>
                        <a:rPr lang="nl-NL" sz="2400" dirty="0" err="1">
                          <a:solidFill>
                            <a:schemeClr val="bg1"/>
                          </a:solidFill>
                        </a:rPr>
                        <a:t>already</a:t>
                      </a:r>
                      <a:r>
                        <a:rPr lang="nl-NL" sz="2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bg1"/>
                          </a:solidFill>
                        </a:rPr>
                        <a:t>known</a:t>
                      </a:r>
                      <a:r>
                        <a:rPr lang="nl-NL" sz="24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 err="1">
                          <a:solidFill>
                            <a:schemeClr val="bg1"/>
                          </a:solidFill>
                        </a:rPr>
                        <a:t>Literature</a:t>
                      </a:r>
                      <a:r>
                        <a:rPr lang="nl-NL" sz="2400" dirty="0">
                          <a:solidFill>
                            <a:schemeClr val="bg1"/>
                          </a:solidFill>
                        </a:rPr>
                        <a:t> review</a:t>
                      </a:r>
                    </a:p>
                    <a:p>
                      <a:endParaRPr lang="nl-NL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47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>
                          <a:solidFill>
                            <a:schemeClr val="bg1"/>
                          </a:solidFill>
                        </a:rPr>
                        <a:t>Solution </a:t>
                      </a:r>
                      <a:r>
                        <a:rPr lang="nl-NL" sz="2400" dirty="0" err="1">
                          <a:solidFill>
                            <a:schemeClr val="bg1"/>
                          </a:solidFill>
                        </a:rPr>
                        <a:t>for</a:t>
                      </a:r>
                      <a:r>
                        <a:rPr lang="nl-NL" sz="2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bg1"/>
                          </a:solidFill>
                        </a:rPr>
                        <a:t>teachers</a:t>
                      </a:r>
                      <a:r>
                        <a:rPr lang="nl-NL" sz="24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>
                          <a:solidFill>
                            <a:schemeClr val="bg1"/>
                          </a:solidFill>
                        </a:rPr>
                        <a:t>Development </a:t>
                      </a:r>
                      <a:r>
                        <a:rPr lang="nl-NL" sz="2400" dirty="0" err="1">
                          <a:solidFill>
                            <a:schemeClr val="bg1"/>
                          </a:solidFill>
                        </a:rPr>
                        <a:t>study</a:t>
                      </a:r>
                      <a:endParaRPr lang="nl-NL" sz="2400" dirty="0">
                        <a:solidFill>
                          <a:schemeClr val="bg1"/>
                        </a:solidFill>
                      </a:endParaRPr>
                    </a:p>
                    <a:p>
                      <a:endParaRPr lang="nl-NL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06387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2400" dirty="0">
                          <a:solidFill>
                            <a:schemeClr val="bg1"/>
                          </a:solidFill>
                        </a:rPr>
                        <a:t>Effect on </a:t>
                      </a:r>
                      <a:r>
                        <a:rPr lang="nl-NL" sz="2400" dirty="0" err="1">
                          <a:solidFill>
                            <a:schemeClr val="bg1"/>
                          </a:solidFill>
                        </a:rPr>
                        <a:t>students</a:t>
                      </a:r>
                      <a:r>
                        <a:rPr lang="nl-NL" sz="2400" dirty="0">
                          <a:solidFill>
                            <a:schemeClr val="bg1"/>
                          </a:solidFill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400" dirty="0">
                          <a:solidFill>
                            <a:schemeClr val="bg1"/>
                          </a:solidFill>
                        </a:rPr>
                        <a:t>Effect </a:t>
                      </a:r>
                      <a:r>
                        <a:rPr lang="nl-NL" sz="2400" dirty="0" err="1">
                          <a:solidFill>
                            <a:schemeClr val="bg1"/>
                          </a:solidFill>
                        </a:rPr>
                        <a:t>study</a:t>
                      </a:r>
                      <a:endParaRPr lang="nl-NL" sz="2400" dirty="0">
                        <a:solidFill>
                          <a:schemeClr val="bg1"/>
                        </a:solidFill>
                      </a:endParaRPr>
                    </a:p>
                    <a:p>
                      <a:endParaRPr lang="nl-NL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76492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sz="2400" dirty="0">
                          <a:solidFill>
                            <a:schemeClr val="bg1"/>
                          </a:solidFill>
                        </a:rPr>
                        <a:t>Transfer </a:t>
                      </a:r>
                      <a:r>
                        <a:rPr lang="nl-NL" sz="2400" dirty="0" err="1">
                          <a:solidFill>
                            <a:schemeClr val="bg1"/>
                          </a:solidFill>
                        </a:rPr>
                        <a:t>to</a:t>
                      </a:r>
                      <a:r>
                        <a:rPr lang="nl-NL" sz="2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bg1"/>
                          </a:solidFill>
                        </a:rPr>
                        <a:t>other</a:t>
                      </a:r>
                      <a:r>
                        <a:rPr lang="nl-NL" sz="2400" dirty="0">
                          <a:solidFill>
                            <a:schemeClr val="bg1"/>
                          </a:solidFill>
                        </a:rPr>
                        <a:t> schools?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2400" dirty="0" err="1">
                          <a:solidFill>
                            <a:schemeClr val="bg1"/>
                          </a:solidFill>
                        </a:rPr>
                        <a:t>Implementation</a:t>
                      </a:r>
                      <a:r>
                        <a:rPr lang="nl-NL" sz="24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nl-NL" sz="2400" dirty="0" err="1">
                          <a:solidFill>
                            <a:schemeClr val="bg1"/>
                          </a:solidFill>
                        </a:rPr>
                        <a:t>study</a:t>
                      </a:r>
                      <a:endParaRPr lang="nl-NL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61176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3797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id="{DF1B0D8F-74DA-4F55-8F08-8A5BE2E41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387" y="1674812"/>
            <a:ext cx="11193226" cy="462361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4EBFE07-D3B3-47E7-84A2-BA2BDB43A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Four</a:t>
            </a:r>
            <a:r>
              <a:rPr lang="nl-NL" dirty="0"/>
              <a:t> </a:t>
            </a:r>
            <a:r>
              <a:rPr lang="nl-NL" dirty="0" err="1"/>
              <a:t>principles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teacher </a:t>
            </a:r>
            <a:r>
              <a:rPr lang="nl-NL" dirty="0" err="1"/>
              <a:t>guidance</a:t>
            </a:r>
            <a:endParaRPr lang="nl-NL" dirty="0"/>
          </a:p>
        </p:txBody>
      </p:sp>
      <p:pic>
        <p:nvPicPr>
          <p:cNvPr id="6" name="Afbeelding 28">
            <a:extLst>
              <a:ext uri="{FF2B5EF4-FFF2-40B4-BE49-F238E27FC236}">
                <a16:creationId xmlns:a16="http://schemas.microsoft.com/office/drawing/2014/main" id="{F5CC72FD-A9FF-49CE-8A1A-7F522BB6D7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519" y="2686419"/>
            <a:ext cx="2290693" cy="1662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1">
            <a:extLst>
              <a:ext uri="{FF2B5EF4-FFF2-40B4-BE49-F238E27FC236}">
                <a16:creationId xmlns:a16="http://schemas.microsoft.com/office/drawing/2014/main" id="{47BD1370-4F77-4AC5-8EA9-C8E39040A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650" y="2699241"/>
            <a:ext cx="2512377" cy="1674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2">
            <a:extLst>
              <a:ext uri="{FF2B5EF4-FFF2-40B4-BE49-F238E27FC236}">
                <a16:creationId xmlns:a16="http://schemas.microsoft.com/office/drawing/2014/main" id="{4DEE8637-D245-4E77-9F77-080A6C6058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86" y="2686419"/>
            <a:ext cx="2659110" cy="1662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hthoek 3">
            <a:extLst>
              <a:ext uri="{FF2B5EF4-FFF2-40B4-BE49-F238E27FC236}">
                <a16:creationId xmlns:a16="http://schemas.microsoft.com/office/drawing/2014/main" id="{FB15C1D7-A76C-40A0-A8C4-C039DC6C3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383" y="4536857"/>
            <a:ext cx="24160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nl-NL" sz="1800" dirty="0" err="1">
                <a:solidFill>
                  <a:schemeClr val="bg1"/>
                </a:solidFill>
              </a:rPr>
              <a:t>acknowledge</a:t>
            </a:r>
            <a:r>
              <a:rPr lang="nl-NL" altLang="nl-NL" sz="1800" dirty="0">
                <a:solidFill>
                  <a:schemeClr val="bg1"/>
                </a:solidFill>
              </a:rPr>
              <a:t> </a:t>
            </a:r>
            <a:r>
              <a:rPr lang="nl-NL" altLang="nl-NL" sz="1800" dirty="0" err="1">
                <a:solidFill>
                  <a:schemeClr val="bg1"/>
                </a:solidFill>
              </a:rPr>
              <a:t>learning</a:t>
            </a:r>
            <a:endParaRPr lang="nl-NL" altLang="nl-NL" sz="1800" dirty="0">
              <a:solidFill>
                <a:schemeClr val="bg1"/>
              </a:solidFill>
            </a:endParaRPr>
          </a:p>
          <a:p>
            <a:r>
              <a:rPr lang="nl-NL" altLang="nl-NL" sz="1800" dirty="0" err="1">
                <a:solidFill>
                  <a:schemeClr val="bg1"/>
                </a:solidFill>
              </a:rPr>
              <a:t>potential</a:t>
            </a:r>
            <a:r>
              <a:rPr lang="nl-NL" altLang="nl-NL" sz="1800" dirty="0">
                <a:solidFill>
                  <a:schemeClr val="bg1"/>
                </a:solidFill>
              </a:rPr>
              <a:t> in </a:t>
            </a:r>
            <a:r>
              <a:rPr lang="nl-NL" altLang="nl-NL" sz="1800" dirty="0" err="1">
                <a:solidFill>
                  <a:schemeClr val="bg1"/>
                </a:solidFill>
              </a:rPr>
              <a:t>questions</a:t>
            </a:r>
            <a:endParaRPr lang="nl-NL" altLang="nl-NL" sz="1800" dirty="0"/>
          </a:p>
        </p:txBody>
      </p:sp>
      <p:sp>
        <p:nvSpPr>
          <p:cNvPr id="10" name="Rechthoek 11">
            <a:extLst>
              <a:ext uri="{FF2B5EF4-FFF2-40B4-BE49-F238E27FC236}">
                <a16:creationId xmlns:a16="http://schemas.microsoft.com/office/drawing/2014/main" id="{E980BA85-6093-4005-8110-068F68898B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7148" y="4536857"/>
            <a:ext cx="23134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nl-NL" sz="1800" dirty="0" err="1">
                <a:solidFill>
                  <a:schemeClr val="bg1"/>
                </a:solidFill>
              </a:rPr>
              <a:t>provide</a:t>
            </a:r>
            <a:r>
              <a:rPr lang="nl-NL" altLang="nl-NL" sz="1800" dirty="0">
                <a:solidFill>
                  <a:schemeClr val="bg1"/>
                </a:solidFill>
              </a:rPr>
              <a:t> </a:t>
            </a:r>
            <a:r>
              <a:rPr lang="nl-NL" altLang="nl-NL" sz="1800" dirty="0" err="1">
                <a:solidFill>
                  <a:schemeClr val="bg1"/>
                </a:solidFill>
              </a:rPr>
              <a:t>conceptual</a:t>
            </a:r>
            <a:endParaRPr lang="nl-NL" altLang="nl-NL" sz="1800" dirty="0">
              <a:solidFill>
                <a:schemeClr val="bg1"/>
              </a:solidFill>
            </a:endParaRPr>
          </a:p>
          <a:p>
            <a:r>
              <a:rPr lang="nl-NL" altLang="nl-NL" sz="1800" dirty="0">
                <a:solidFill>
                  <a:schemeClr val="bg1"/>
                </a:solidFill>
              </a:rPr>
              <a:t>focus </a:t>
            </a:r>
            <a:r>
              <a:rPr lang="nl-NL" altLang="nl-NL" sz="1800" dirty="0" err="1">
                <a:solidFill>
                  <a:schemeClr val="bg1"/>
                </a:solidFill>
              </a:rPr>
              <a:t>for</a:t>
            </a:r>
            <a:r>
              <a:rPr lang="nl-NL" altLang="nl-NL" sz="1800" dirty="0">
                <a:solidFill>
                  <a:schemeClr val="bg1"/>
                </a:solidFill>
              </a:rPr>
              <a:t> </a:t>
            </a:r>
            <a:r>
              <a:rPr lang="nl-NL" altLang="nl-NL" sz="1800" dirty="0" err="1">
                <a:solidFill>
                  <a:schemeClr val="bg1"/>
                </a:solidFill>
              </a:rPr>
              <a:t>questioning</a:t>
            </a:r>
            <a:endParaRPr lang="nl-NL" altLang="nl-NL" sz="1800" dirty="0"/>
          </a:p>
        </p:txBody>
      </p:sp>
      <p:sp>
        <p:nvSpPr>
          <p:cNvPr id="11" name="Rechthoek 12">
            <a:extLst>
              <a:ext uri="{FF2B5EF4-FFF2-40B4-BE49-F238E27FC236}">
                <a16:creationId xmlns:a16="http://schemas.microsoft.com/office/drawing/2014/main" id="{21370A3E-2E88-40E2-A6CD-F671FA3B23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4169" y="4536856"/>
            <a:ext cx="20796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nl-NL" sz="1800" dirty="0" err="1">
                <a:solidFill>
                  <a:schemeClr val="bg1"/>
                </a:solidFill>
              </a:rPr>
              <a:t>organize</a:t>
            </a:r>
            <a:r>
              <a:rPr lang="nl-NL" altLang="nl-NL" sz="1800" dirty="0">
                <a:solidFill>
                  <a:schemeClr val="bg1"/>
                </a:solidFill>
              </a:rPr>
              <a:t> </a:t>
            </a:r>
            <a:r>
              <a:rPr lang="nl-NL" altLang="nl-NL" sz="1800" dirty="0" err="1">
                <a:solidFill>
                  <a:schemeClr val="bg1"/>
                </a:solidFill>
              </a:rPr>
              <a:t>collective</a:t>
            </a:r>
            <a:r>
              <a:rPr lang="nl-NL" altLang="nl-NL" sz="1800" dirty="0">
                <a:solidFill>
                  <a:schemeClr val="bg1"/>
                </a:solidFill>
              </a:rPr>
              <a:t> </a:t>
            </a:r>
            <a:r>
              <a:rPr lang="nl-NL" altLang="nl-NL" sz="1800" dirty="0" err="1">
                <a:solidFill>
                  <a:schemeClr val="bg1"/>
                </a:solidFill>
              </a:rPr>
              <a:t>responsibility</a:t>
            </a:r>
            <a:endParaRPr lang="nl-NL" altLang="nl-NL" sz="1800" dirty="0"/>
          </a:p>
        </p:txBody>
      </p:sp>
      <p:sp>
        <p:nvSpPr>
          <p:cNvPr id="12" name="Rechthoek 14">
            <a:extLst>
              <a:ext uri="{FF2B5EF4-FFF2-40B4-BE49-F238E27FC236}">
                <a16:creationId xmlns:a16="http://schemas.microsoft.com/office/drawing/2014/main" id="{CDF6A857-4D5D-4229-9C80-05B365C38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96079" y="4536857"/>
            <a:ext cx="22365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NL" altLang="nl-NL" sz="1800" dirty="0" err="1">
                <a:solidFill>
                  <a:schemeClr val="bg1"/>
                </a:solidFill>
              </a:rPr>
              <a:t>visualize</a:t>
            </a:r>
            <a:r>
              <a:rPr lang="nl-NL" altLang="nl-NL" sz="1800" dirty="0">
                <a:solidFill>
                  <a:schemeClr val="bg1"/>
                </a:solidFill>
              </a:rPr>
              <a:t> </a:t>
            </a:r>
            <a:r>
              <a:rPr lang="nl-NL" altLang="nl-NL" sz="1800" dirty="0" err="1">
                <a:solidFill>
                  <a:schemeClr val="bg1"/>
                </a:solidFill>
              </a:rPr>
              <a:t>the</a:t>
            </a:r>
            <a:r>
              <a:rPr lang="nl-NL" altLang="nl-NL" sz="1800" dirty="0">
                <a:solidFill>
                  <a:schemeClr val="bg1"/>
                </a:solidFill>
              </a:rPr>
              <a:t> </a:t>
            </a:r>
          </a:p>
          <a:p>
            <a:r>
              <a:rPr lang="nl-NL" altLang="nl-NL" sz="1800" dirty="0" err="1">
                <a:solidFill>
                  <a:schemeClr val="bg1"/>
                </a:solidFill>
              </a:rPr>
              <a:t>questioning</a:t>
            </a:r>
            <a:r>
              <a:rPr lang="nl-NL" altLang="nl-NL" sz="1800" dirty="0">
                <a:solidFill>
                  <a:schemeClr val="bg1"/>
                </a:solidFill>
              </a:rPr>
              <a:t> </a:t>
            </a:r>
            <a:r>
              <a:rPr lang="nl-NL" altLang="nl-NL" sz="1800" dirty="0" err="1">
                <a:solidFill>
                  <a:schemeClr val="bg1"/>
                </a:solidFill>
              </a:rPr>
              <a:t>process</a:t>
            </a:r>
            <a:endParaRPr lang="nl-NL" altLang="nl-NL" sz="1800" dirty="0"/>
          </a:p>
        </p:txBody>
      </p:sp>
      <p:pic>
        <p:nvPicPr>
          <p:cNvPr id="13" name="Afbeelding 1">
            <a:extLst>
              <a:ext uri="{FF2B5EF4-FFF2-40B4-BE49-F238E27FC236}">
                <a16:creationId xmlns:a16="http://schemas.microsoft.com/office/drawing/2014/main" id="{D01F951B-394A-4B6B-BA9B-A964F298AC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169" y="2711227"/>
            <a:ext cx="2390623" cy="1662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hthoek 14">
            <a:extLst>
              <a:ext uri="{FF2B5EF4-FFF2-40B4-BE49-F238E27FC236}">
                <a16:creationId xmlns:a16="http://schemas.microsoft.com/office/drawing/2014/main" id="{4ECBCDA2-836C-4287-B4B2-5D80B92836F7}"/>
              </a:ext>
            </a:extLst>
          </p:cNvPr>
          <p:cNvSpPr/>
          <p:nvPr/>
        </p:nvSpPr>
        <p:spPr>
          <a:xfrm>
            <a:off x="2038113" y="2007890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altLang="nl-NL" sz="3200" dirty="0">
                <a:solidFill>
                  <a:schemeClr val="bg1"/>
                </a:solidFill>
              </a:rPr>
              <a:t>1</a:t>
            </a:r>
            <a:endParaRPr lang="nl-NL" sz="3200" dirty="0"/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827C13CE-810D-4746-8C58-49FAEC708D59}"/>
              </a:ext>
            </a:extLst>
          </p:cNvPr>
          <p:cNvSpPr/>
          <p:nvPr/>
        </p:nvSpPr>
        <p:spPr>
          <a:xfrm>
            <a:off x="4821047" y="2007889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</a:rPr>
              <a:t>2</a:t>
            </a:r>
            <a:endParaRPr lang="nl-NL" sz="3200" dirty="0"/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619E4510-2A51-4B1E-8527-0920DF19429A}"/>
              </a:ext>
            </a:extLst>
          </p:cNvPr>
          <p:cNvSpPr/>
          <p:nvPr/>
        </p:nvSpPr>
        <p:spPr>
          <a:xfrm>
            <a:off x="7603981" y="2045103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</a:rPr>
              <a:t>3</a:t>
            </a:r>
            <a:endParaRPr lang="nl-NL" sz="3200" dirty="0"/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3521B6B9-F3E5-44F4-A1D0-89F5FABFF26E}"/>
              </a:ext>
            </a:extLst>
          </p:cNvPr>
          <p:cNvSpPr/>
          <p:nvPr/>
        </p:nvSpPr>
        <p:spPr>
          <a:xfrm>
            <a:off x="10003210" y="2007890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dirty="0">
                <a:solidFill>
                  <a:schemeClr val="bg1"/>
                </a:solidFill>
              </a:rPr>
              <a:t>4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3293008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9A80EC-8025-4DCF-AEB9-6D3473667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266701"/>
            <a:ext cx="10515600" cy="1325563"/>
          </a:xfrm>
        </p:spPr>
        <p:txBody>
          <a:bodyPr/>
          <a:lstStyle/>
          <a:p>
            <a:r>
              <a:rPr lang="nl-NL" dirty="0"/>
              <a:t>Five </a:t>
            </a:r>
            <a:r>
              <a:rPr lang="nl-NL" dirty="0" err="1"/>
              <a:t>Phase</a:t>
            </a:r>
            <a:r>
              <a:rPr lang="nl-NL" dirty="0"/>
              <a:t> Scenario </a:t>
            </a:r>
            <a:r>
              <a:rPr lang="nl-NL" dirty="0" err="1"/>
              <a:t>for</a:t>
            </a:r>
            <a:r>
              <a:rPr lang="nl-NL" dirty="0"/>
              <a:t> support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56888089-9580-4454-B285-09298201FF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0075" y="1562100"/>
            <a:ext cx="11020425" cy="5029199"/>
          </a:xfrm>
          <a:prstGeom prst="rect">
            <a:avLst/>
          </a:prstGeom>
        </p:spPr>
      </p:pic>
      <p:pic>
        <p:nvPicPr>
          <p:cNvPr id="5" name="Afbeelding 1">
            <a:extLst>
              <a:ext uri="{FF2B5EF4-FFF2-40B4-BE49-F238E27FC236}">
                <a16:creationId xmlns:a16="http://schemas.microsoft.com/office/drawing/2014/main" id="{D07315FC-47AA-4133-AD84-761350A45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689" y="1867719"/>
            <a:ext cx="9136585" cy="4417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0966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6A461E04-DAF6-49A3-873D-14B14B4E6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5" y="1562100"/>
            <a:ext cx="11020425" cy="50291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4A36464-306F-4D09-A05D-E35FC2E47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266701"/>
            <a:ext cx="10515600" cy="1325563"/>
          </a:xfrm>
        </p:spPr>
        <p:txBody>
          <a:bodyPr/>
          <a:lstStyle/>
          <a:p>
            <a:r>
              <a:rPr lang="nl-NL" dirty="0" err="1"/>
              <a:t>Results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teachers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BDBD8E1-4A36-426C-88B0-0445D4D682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7120"/>
            <a:ext cx="10515600" cy="4351338"/>
          </a:xfrm>
        </p:spPr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Support </a:t>
            </a:r>
            <a:r>
              <a:rPr lang="nl-NL" dirty="0" err="1">
                <a:solidFill>
                  <a:schemeClr val="bg1"/>
                </a:solidFill>
              </a:rPr>
              <a:t>perceived</a:t>
            </a:r>
            <a:r>
              <a:rPr lang="nl-NL" dirty="0">
                <a:solidFill>
                  <a:schemeClr val="bg1"/>
                </a:solidFill>
              </a:rPr>
              <a:t> as:</a:t>
            </a:r>
          </a:p>
          <a:p>
            <a:pPr lvl="1"/>
            <a:r>
              <a:rPr lang="nl-NL" dirty="0">
                <a:solidFill>
                  <a:schemeClr val="bg1"/>
                </a:solidFill>
              </a:rPr>
              <a:t>Relevant</a:t>
            </a:r>
          </a:p>
          <a:p>
            <a:pPr lvl="1"/>
            <a:r>
              <a:rPr lang="nl-NL" dirty="0">
                <a:solidFill>
                  <a:schemeClr val="bg1"/>
                </a:solidFill>
              </a:rPr>
              <a:t>Practical</a:t>
            </a:r>
          </a:p>
          <a:p>
            <a:pPr lvl="1"/>
            <a:r>
              <a:rPr lang="nl-NL" dirty="0" err="1">
                <a:solidFill>
                  <a:schemeClr val="bg1"/>
                </a:solidFill>
              </a:rPr>
              <a:t>Effective</a:t>
            </a:r>
            <a:r>
              <a:rPr lang="nl-NL" dirty="0">
                <a:solidFill>
                  <a:schemeClr val="bg1"/>
                </a:solidFill>
              </a:rPr>
              <a:t> </a:t>
            </a:r>
          </a:p>
          <a:p>
            <a:pPr lvl="1"/>
            <a:endParaRPr lang="nl-NL" dirty="0">
              <a:solidFill>
                <a:schemeClr val="bg1"/>
              </a:solidFill>
            </a:endParaRPr>
          </a:p>
          <a:p>
            <a:r>
              <a:rPr lang="nl-NL" dirty="0" err="1">
                <a:solidFill>
                  <a:schemeClr val="bg1"/>
                </a:solidFill>
              </a:rPr>
              <a:t>Willingness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to</a:t>
            </a:r>
            <a:r>
              <a:rPr lang="nl-NL" dirty="0">
                <a:solidFill>
                  <a:schemeClr val="bg1"/>
                </a:solidFill>
              </a:rPr>
              <a:t> continu </a:t>
            </a:r>
            <a:r>
              <a:rPr lang="nl-NL" dirty="0" err="1">
                <a:solidFill>
                  <a:schemeClr val="bg1"/>
                </a:solidFill>
              </a:rPr>
              <a:t>use</a:t>
            </a:r>
            <a:r>
              <a:rPr lang="nl-NL" dirty="0">
                <a:solidFill>
                  <a:schemeClr val="bg1"/>
                </a:solidFill>
              </a:rPr>
              <a:t>:</a:t>
            </a:r>
          </a:p>
          <a:p>
            <a:pPr lvl="1"/>
            <a:r>
              <a:rPr lang="nl-NL" dirty="0">
                <a:solidFill>
                  <a:schemeClr val="bg1"/>
                </a:solidFill>
              </a:rPr>
              <a:t>80% of 103 </a:t>
            </a:r>
            <a:r>
              <a:rPr lang="nl-NL" dirty="0" err="1">
                <a:solidFill>
                  <a:schemeClr val="bg1"/>
                </a:solidFill>
              </a:rPr>
              <a:t>teachers</a:t>
            </a:r>
            <a:r>
              <a:rPr lang="nl-NL" dirty="0">
                <a:solidFill>
                  <a:schemeClr val="bg1"/>
                </a:solidFill>
              </a:rPr>
              <a:t>- </a:t>
            </a:r>
            <a:r>
              <a:rPr lang="nl-NL" dirty="0" err="1">
                <a:solidFill>
                  <a:schemeClr val="bg1"/>
                </a:solidFill>
              </a:rPr>
              <a:t>very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willing</a:t>
            </a:r>
            <a:endParaRPr lang="nl-NL" dirty="0">
              <a:solidFill>
                <a:schemeClr val="bg1"/>
              </a:solidFill>
            </a:endParaRPr>
          </a:p>
          <a:p>
            <a:pPr lvl="1"/>
            <a:r>
              <a:rPr lang="nl-NL" dirty="0">
                <a:solidFill>
                  <a:schemeClr val="bg1"/>
                </a:solidFill>
              </a:rPr>
              <a:t>Independent of teacher or school</a:t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dirty="0" err="1">
                <a:solidFill>
                  <a:schemeClr val="bg1"/>
                </a:solidFill>
              </a:rPr>
              <a:t>characteristics</a:t>
            </a:r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F88A249-155B-4A35-BA8C-7FD1C726F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5995" y="1947120"/>
            <a:ext cx="5077805" cy="443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91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C3980336-8AFF-4BE3-9B20-8274BCDE3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33" y="1649456"/>
            <a:ext cx="11387333" cy="50291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C693E79-2530-4968-A221-124D89D06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333" y="472742"/>
            <a:ext cx="10515600" cy="1325563"/>
          </a:xfrm>
        </p:spPr>
        <p:txBody>
          <a:bodyPr/>
          <a:lstStyle/>
          <a:p>
            <a:r>
              <a:rPr lang="nl-NL" dirty="0" err="1"/>
              <a:t>Results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students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3877D12-010C-422F-9C7C-7E95ABCBE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5" y="1988386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SHORT TERM EFFECTS</a:t>
            </a:r>
          </a:p>
          <a:p>
            <a:r>
              <a:rPr lang="nl-NL" dirty="0" err="1">
                <a:solidFill>
                  <a:schemeClr val="bg1"/>
                </a:solidFill>
              </a:rPr>
              <a:t>Learn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core</a:t>
            </a:r>
            <a:r>
              <a:rPr lang="nl-NL" dirty="0">
                <a:solidFill>
                  <a:schemeClr val="bg1"/>
                </a:solidFill>
              </a:rPr>
              <a:t> curriculum</a:t>
            </a:r>
          </a:p>
          <a:p>
            <a:r>
              <a:rPr lang="nl-NL" dirty="0" err="1">
                <a:solidFill>
                  <a:schemeClr val="bg1"/>
                </a:solidFill>
              </a:rPr>
              <a:t>Extend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knowledge</a:t>
            </a:r>
            <a:endParaRPr lang="nl-NL" dirty="0">
              <a:solidFill>
                <a:schemeClr val="bg1"/>
              </a:solidFill>
            </a:endParaRPr>
          </a:p>
          <a:p>
            <a:r>
              <a:rPr lang="nl-NL" dirty="0" err="1">
                <a:solidFill>
                  <a:schemeClr val="bg1"/>
                </a:solidFill>
              </a:rPr>
              <a:t>Refine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knowledge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structures</a:t>
            </a:r>
            <a:endParaRPr lang="nl-NL" dirty="0">
              <a:solidFill>
                <a:schemeClr val="bg1"/>
              </a:solidFill>
            </a:endParaRPr>
          </a:p>
          <a:p>
            <a:pPr marL="0" indent="0">
              <a:buNone/>
            </a:pPr>
            <a:br>
              <a:rPr lang="nl-NL" dirty="0">
                <a:solidFill>
                  <a:schemeClr val="bg1"/>
                </a:solidFill>
              </a:rPr>
            </a:br>
            <a:r>
              <a:rPr lang="nl-NL" dirty="0">
                <a:solidFill>
                  <a:schemeClr val="bg1"/>
                </a:solidFill>
              </a:rPr>
              <a:t>LONG TERM EFFECTS</a:t>
            </a:r>
          </a:p>
          <a:p>
            <a:r>
              <a:rPr lang="nl-NL" dirty="0" err="1">
                <a:solidFill>
                  <a:schemeClr val="bg1"/>
                </a:solidFill>
              </a:rPr>
              <a:t>Highly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motivated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to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learn</a:t>
            </a:r>
            <a:endParaRPr lang="nl-NL" dirty="0">
              <a:solidFill>
                <a:schemeClr val="bg1"/>
              </a:solidFill>
            </a:endParaRPr>
          </a:p>
          <a:p>
            <a:r>
              <a:rPr lang="nl-NL" dirty="0" err="1">
                <a:solidFill>
                  <a:schemeClr val="bg1"/>
                </a:solidFill>
              </a:rPr>
              <a:t>Develop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metacognitive</a:t>
            </a:r>
            <a:r>
              <a:rPr lang="nl-NL" dirty="0">
                <a:solidFill>
                  <a:schemeClr val="bg1"/>
                </a:solidFill>
              </a:rPr>
              <a:t> skills</a:t>
            </a:r>
          </a:p>
          <a:p>
            <a:r>
              <a:rPr lang="nl-NL" dirty="0" err="1">
                <a:solidFill>
                  <a:schemeClr val="bg1"/>
                </a:solidFill>
              </a:rPr>
              <a:t>Prepared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for</a:t>
            </a:r>
            <a:r>
              <a:rPr lang="nl-NL" dirty="0">
                <a:solidFill>
                  <a:schemeClr val="bg1"/>
                </a:solidFill>
              </a:rPr>
              <a:t> life-long </a:t>
            </a:r>
            <a:r>
              <a:rPr lang="nl-NL" dirty="0" err="1">
                <a:solidFill>
                  <a:schemeClr val="bg1"/>
                </a:solidFill>
              </a:rPr>
              <a:t>learnig</a:t>
            </a:r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5D8A0113-FDDA-4FE8-BB8E-85C509CCA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2104" y="2229643"/>
            <a:ext cx="6183146" cy="354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804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F3474735-87B4-4093-A983-1FB8B7125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5" y="1562100"/>
            <a:ext cx="11020425" cy="50291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FA0560C-A64E-412D-85F1-39A772A30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Transfer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other</a:t>
            </a:r>
            <a:r>
              <a:rPr lang="nl-NL" dirty="0"/>
              <a:t> </a:t>
            </a:r>
            <a:r>
              <a:rPr lang="nl-NL" dirty="0" err="1"/>
              <a:t>educational</a:t>
            </a:r>
            <a:r>
              <a:rPr lang="nl-NL" dirty="0"/>
              <a:t> </a:t>
            </a:r>
            <a:r>
              <a:rPr lang="nl-NL" dirty="0" err="1"/>
              <a:t>contexts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D50740E-D326-4E49-A96C-71880B63EE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solidFill>
                  <a:schemeClr val="bg1"/>
                </a:solidFill>
              </a:rPr>
              <a:t>Teacher </a:t>
            </a:r>
            <a:r>
              <a:rPr lang="nl-NL" dirty="0" err="1">
                <a:solidFill>
                  <a:schemeClr val="bg1"/>
                </a:solidFill>
              </a:rPr>
              <a:t>Education</a:t>
            </a:r>
            <a:endParaRPr lang="nl-NL" dirty="0">
              <a:solidFill>
                <a:schemeClr val="bg1"/>
              </a:solidFill>
            </a:endParaRPr>
          </a:p>
          <a:p>
            <a:pPr lvl="1"/>
            <a:r>
              <a:rPr lang="nl-NL" dirty="0">
                <a:solidFill>
                  <a:schemeClr val="bg1"/>
                </a:solidFill>
              </a:rPr>
              <a:t>As content</a:t>
            </a:r>
          </a:p>
          <a:p>
            <a:pPr lvl="1"/>
            <a:r>
              <a:rPr lang="nl-NL" dirty="0">
                <a:solidFill>
                  <a:schemeClr val="bg1"/>
                </a:solidFill>
              </a:rPr>
              <a:t>As teaching </a:t>
            </a:r>
            <a:r>
              <a:rPr lang="nl-NL" dirty="0" err="1">
                <a:solidFill>
                  <a:schemeClr val="bg1"/>
                </a:solidFill>
              </a:rPr>
              <a:t>strategy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for</a:t>
            </a:r>
            <a:r>
              <a:rPr lang="nl-NL" dirty="0">
                <a:solidFill>
                  <a:schemeClr val="bg1"/>
                </a:solidFill>
              </a:rPr>
              <a:t> teacher </a:t>
            </a:r>
            <a:r>
              <a:rPr lang="nl-NL" dirty="0" err="1">
                <a:solidFill>
                  <a:schemeClr val="bg1"/>
                </a:solidFill>
              </a:rPr>
              <a:t>educators</a:t>
            </a:r>
            <a:endParaRPr lang="nl-NL" dirty="0">
              <a:solidFill>
                <a:schemeClr val="bg1"/>
              </a:solidFill>
            </a:endParaRPr>
          </a:p>
          <a:p>
            <a:pPr lvl="1"/>
            <a:endParaRPr lang="nl-NL" dirty="0">
              <a:solidFill>
                <a:schemeClr val="bg1"/>
              </a:solidFill>
            </a:endParaRPr>
          </a:p>
          <a:p>
            <a:r>
              <a:rPr lang="nl-NL" dirty="0" err="1">
                <a:solidFill>
                  <a:schemeClr val="bg1"/>
                </a:solidFill>
              </a:rPr>
              <a:t>Higher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and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Vocational</a:t>
            </a:r>
            <a:r>
              <a:rPr lang="nl-NL" dirty="0">
                <a:solidFill>
                  <a:schemeClr val="bg1"/>
                </a:solidFill>
              </a:rPr>
              <a:t> Training</a:t>
            </a:r>
          </a:p>
          <a:p>
            <a:pPr lvl="1"/>
            <a:r>
              <a:rPr lang="nl-NL" dirty="0">
                <a:solidFill>
                  <a:schemeClr val="bg1"/>
                </a:solidFill>
              </a:rPr>
              <a:t>To bridge gap </a:t>
            </a:r>
            <a:r>
              <a:rPr lang="nl-NL" dirty="0" err="1">
                <a:solidFill>
                  <a:schemeClr val="bg1"/>
                </a:solidFill>
              </a:rPr>
              <a:t>between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practice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and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theory</a:t>
            </a:r>
            <a:endParaRPr lang="nl-NL" dirty="0">
              <a:solidFill>
                <a:schemeClr val="bg1"/>
              </a:solidFill>
            </a:endParaRPr>
          </a:p>
          <a:p>
            <a:pPr lvl="1"/>
            <a:endParaRPr lang="nl-NL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School teams</a:t>
            </a:r>
          </a:p>
          <a:p>
            <a:pPr lvl="1"/>
            <a:r>
              <a:rPr lang="nl-NL" dirty="0">
                <a:solidFill>
                  <a:schemeClr val="bg1"/>
                </a:solidFill>
              </a:rPr>
              <a:t>To support teacher </a:t>
            </a:r>
            <a:r>
              <a:rPr lang="nl-NL" dirty="0" err="1">
                <a:solidFill>
                  <a:schemeClr val="bg1"/>
                </a:solidFill>
              </a:rPr>
              <a:t>participation</a:t>
            </a:r>
            <a:r>
              <a:rPr lang="nl-NL" dirty="0">
                <a:solidFill>
                  <a:schemeClr val="bg1"/>
                </a:solidFill>
              </a:rPr>
              <a:t> in school development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EE2085C-9C14-4EBF-96A8-1D191F50A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5058" y="1966261"/>
            <a:ext cx="3630010" cy="271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3913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38CD268F-C753-4DCD-87E2-58F50A3F6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5" y="1562100"/>
            <a:ext cx="11020425" cy="50291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2732234-D065-4C3A-BC00-4FB8A6A022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368299"/>
            <a:ext cx="10515600" cy="1325563"/>
          </a:xfrm>
        </p:spPr>
        <p:txBody>
          <a:bodyPr/>
          <a:lstStyle/>
          <a:p>
            <a:r>
              <a:rPr lang="nl-NL" dirty="0" err="1"/>
              <a:t>Future</a:t>
            </a:r>
            <a:r>
              <a:rPr lang="nl-NL" dirty="0"/>
              <a:t> </a:t>
            </a:r>
            <a:r>
              <a:rPr lang="nl-NL" dirty="0" err="1"/>
              <a:t>developments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A4D627E-03D8-45BD-AEEF-FFA981A79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075" y="1901030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nl-NL" dirty="0" err="1">
                <a:solidFill>
                  <a:schemeClr val="bg1"/>
                </a:solidFill>
              </a:rPr>
              <a:t>Scaling</a:t>
            </a:r>
            <a:r>
              <a:rPr lang="nl-NL" dirty="0">
                <a:solidFill>
                  <a:schemeClr val="bg1"/>
                </a:solidFill>
              </a:rPr>
              <a:t>-up </a:t>
            </a:r>
            <a:r>
              <a:rPr lang="nl-NL" dirty="0" err="1">
                <a:solidFill>
                  <a:schemeClr val="bg1"/>
                </a:solidFill>
              </a:rPr>
              <a:t>implementation</a:t>
            </a:r>
            <a:endParaRPr lang="nl-NL" dirty="0">
              <a:solidFill>
                <a:schemeClr val="bg1"/>
              </a:solidFill>
            </a:endParaRPr>
          </a:p>
          <a:p>
            <a:pPr lvl="1"/>
            <a:r>
              <a:rPr lang="nl-NL" dirty="0">
                <a:solidFill>
                  <a:schemeClr val="bg1"/>
                </a:solidFill>
              </a:rPr>
              <a:t>New schools: </a:t>
            </a:r>
            <a:r>
              <a:rPr lang="nl-NL" dirty="0" err="1">
                <a:solidFill>
                  <a:schemeClr val="bg1"/>
                </a:solidFill>
              </a:rPr>
              <a:t>from</a:t>
            </a:r>
            <a:r>
              <a:rPr lang="nl-NL" dirty="0">
                <a:solidFill>
                  <a:schemeClr val="bg1"/>
                </a:solidFill>
              </a:rPr>
              <a:t> 35 </a:t>
            </a:r>
            <a:r>
              <a:rPr lang="nl-NL" dirty="0" err="1">
                <a:solidFill>
                  <a:schemeClr val="bg1"/>
                </a:solidFill>
              </a:rPr>
              <a:t>to</a:t>
            </a:r>
            <a:r>
              <a:rPr lang="nl-NL" dirty="0">
                <a:solidFill>
                  <a:schemeClr val="bg1"/>
                </a:solidFill>
              </a:rPr>
              <a:t> 150 </a:t>
            </a:r>
            <a:r>
              <a:rPr lang="nl-NL" dirty="0" err="1">
                <a:solidFill>
                  <a:schemeClr val="bg1"/>
                </a:solidFill>
              </a:rPr>
              <a:t>primary</a:t>
            </a:r>
            <a:r>
              <a:rPr lang="nl-NL" dirty="0">
                <a:solidFill>
                  <a:schemeClr val="bg1"/>
                </a:solidFill>
              </a:rPr>
              <a:t> schools</a:t>
            </a:r>
          </a:p>
          <a:p>
            <a:pPr lvl="1"/>
            <a:r>
              <a:rPr lang="nl-NL" dirty="0">
                <a:solidFill>
                  <a:schemeClr val="bg1"/>
                </a:solidFill>
              </a:rPr>
              <a:t>New sectors: </a:t>
            </a:r>
            <a:r>
              <a:rPr lang="nl-NL" dirty="0" err="1">
                <a:solidFill>
                  <a:schemeClr val="bg1"/>
                </a:solidFill>
              </a:rPr>
              <a:t>secondary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education</a:t>
            </a:r>
            <a:r>
              <a:rPr lang="nl-NL" dirty="0">
                <a:solidFill>
                  <a:schemeClr val="bg1"/>
                </a:solidFill>
              </a:rPr>
              <a:t> &amp; </a:t>
            </a:r>
            <a:r>
              <a:rPr lang="nl-NL" dirty="0" err="1">
                <a:solidFill>
                  <a:schemeClr val="bg1"/>
                </a:solidFill>
              </a:rPr>
              <a:t>university</a:t>
            </a:r>
            <a:endParaRPr lang="nl-NL" dirty="0">
              <a:solidFill>
                <a:schemeClr val="bg1"/>
              </a:solidFill>
            </a:endParaRPr>
          </a:p>
          <a:p>
            <a:pPr lvl="1"/>
            <a:r>
              <a:rPr lang="nl-NL" dirty="0">
                <a:solidFill>
                  <a:schemeClr val="bg1"/>
                </a:solidFill>
              </a:rPr>
              <a:t>New </a:t>
            </a:r>
            <a:r>
              <a:rPr lang="nl-NL" dirty="0" err="1">
                <a:solidFill>
                  <a:schemeClr val="bg1"/>
                </a:solidFill>
              </a:rPr>
              <a:t>applications</a:t>
            </a:r>
            <a:r>
              <a:rPr lang="nl-NL" dirty="0">
                <a:solidFill>
                  <a:schemeClr val="bg1"/>
                </a:solidFill>
              </a:rPr>
              <a:t>: </a:t>
            </a:r>
            <a:r>
              <a:rPr lang="nl-NL" dirty="0" err="1">
                <a:solidFill>
                  <a:schemeClr val="bg1"/>
                </a:solidFill>
              </a:rPr>
              <a:t>use</a:t>
            </a:r>
            <a:r>
              <a:rPr lang="nl-NL" dirty="0">
                <a:solidFill>
                  <a:schemeClr val="bg1"/>
                </a:solidFill>
              </a:rPr>
              <a:t> in non-</a:t>
            </a:r>
            <a:r>
              <a:rPr lang="nl-NL" dirty="0" err="1">
                <a:solidFill>
                  <a:schemeClr val="bg1"/>
                </a:solidFill>
              </a:rPr>
              <a:t>educational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settings</a:t>
            </a:r>
            <a:r>
              <a:rPr lang="nl-NL" dirty="0">
                <a:solidFill>
                  <a:schemeClr val="bg1"/>
                </a:solidFill>
              </a:rPr>
              <a:t> </a:t>
            </a:r>
          </a:p>
          <a:p>
            <a:pPr lvl="1"/>
            <a:endParaRPr lang="nl-NL" dirty="0">
              <a:solidFill>
                <a:schemeClr val="bg1"/>
              </a:solidFill>
            </a:endParaRPr>
          </a:p>
          <a:p>
            <a:r>
              <a:rPr lang="nl-NL" dirty="0">
                <a:solidFill>
                  <a:schemeClr val="bg1"/>
                </a:solidFill>
              </a:rPr>
              <a:t>Follow-up research</a:t>
            </a:r>
          </a:p>
          <a:p>
            <a:pPr lvl="1"/>
            <a:r>
              <a:rPr lang="nl-NL" dirty="0">
                <a:solidFill>
                  <a:schemeClr val="bg1"/>
                </a:solidFill>
              </a:rPr>
              <a:t>How support teacher development</a:t>
            </a:r>
          </a:p>
          <a:p>
            <a:pPr lvl="1"/>
            <a:r>
              <a:rPr lang="nl-NL" dirty="0">
                <a:solidFill>
                  <a:schemeClr val="bg1"/>
                </a:solidFill>
              </a:rPr>
              <a:t>Scaffold </a:t>
            </a:r>
            <a:r>
              <a:rPr lang="nl-NL" dirty="0" err="1">
                <a:solidFill>
                  <a:schemeClr val="bg1"/>
                </a:solidFill>
              </a:rPr>
              <a:t>the</a:t>
            </a:r>
            <a:r>
              <a:rPr lang="nl-NL" dirty="0">
                <a:solidFill>
                  <a:schemeClr val="bg1"/>
                </a:solidFill>
              </a:rPr>
              <a:t> “</a:t>
            </a:r>
            <a:r>
              <a:rPr lang="nl-NL" dirty="0" err="1">
                <a:solidFill>
                  <a:schemeClr val="bg1"/>
                </a:solidFill>
              </a:rPr>
              <a:t>the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road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from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questions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to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answers</a:t>
            </a:r>
            <a:r>
              <a:rPr lang="nl-NL" dirty="0">
                <a:solidFill>
                  <a:schemeClr val="bg1"/>
                </a:solidFill>
              </a:rPr>
              <a:t>”</a:t>
            </a:r>
          </a:p>
          <a:p>
            <a:pPr lvl="1"/>
            <a:endParaRPr lang="nl-NL" dirty="0">
              <a:solidFill>
                <a:schemeClr val="bg1"/>
              </a:solidFill>
            </a:endParaRPr>
          </a:p>
          <a:p>
            <a:r>
              <a:rPr lang="nl-NL" dirty="0" err="1">
                <a:solidFill>
                  <a:schemeClr val="bg1"/>
                </a:solidFill>
              </a:rPr>
              <a:t>Interested</a:t>
            </a:r>
            <a:r>
              <a:rPr lang="nl-NL" dirty="0">
                <a:solidFill>
                  <a:schemeClr val="bg1"/>
                </a:solidFill>
              </a:rPr>
              <a:t> in </a:t>
            </a:r>
            <a:r>
              <a:rPr lang="nl-NL" dirty="0" err="1">
                <a:solidFill>
                  <a:schemeClr val="bg1"/>
                </a:solidFill>
              </a:rPr>
              <a:t>international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collaboration</a:t>
            </a:r>
            <a:endParaRPr lang="nl-NL" dirty="0">
              <a:solidFill>
                <a:schemeClr val="bg1"/>
              </a:solidFill>
            </a:endParaRPr>
          </a:p>
          <a:p>
            <a:pPr lvl="1"/>
            <a:r>
              <a:rPr lang="nl-NL" dirty="0" err="1">
                <a:solidFill>
                  <a:schemeClr val="bg1"/>
                </a:solidFill>
              </a:rPr>
              <a:t>Curious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how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to</a:t>
            </a:r>
            <a:r>
              <a:rPr lang="nl-NL" dirty="0">
                <a:solidFill>
                  <a:schemeClr val="bg1"/>
                </a:solidFill>
              </a:rPr>
              <a:t> support student </a:t>
            </a:r>
            <a:r>
              <a:rPr lang="nl-NL" dirty="0" err="1">
                <a:solidFill>
                  <a:schemeClr val="bg1"/>
                </a:solidFill>
              </a:rPr>
              <a:t>questions</a:t>
            </a:r>
            <a:r>
              <a:rPr lang="nl-NL" dirty="0">
                <a:solidFill>
                  <a:schemeClr val="bg1"/>
                </a:solidFill>
              </a:rPr>
              <a:t> in </a:t>
            </a:r>
            <a:r>
              <a:rPr lang="nl-NL" dirty="0" err="1">
                <a:solidFill>
                  <a:schemeClr val="bg1"/>
                </a:solidFill>
              </a:rPr>
              <a:t>other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educational</a:t>
            </a:r>
            <a:r>
              <a:rPr lang="nl-NL" dirty="0">
                <a:solidFill>
                  <a:schemeClr val="bg1"/>
                </a:solidFill>
              </a:rPr>
              <a:t> systems</a:t>
            </a:r>
          </a:p>
          <a:p>
            <a:pPr lvl="1"/>
            <a:r>
              <a:rPr lang="nl-NL" dirty="0">
                <a:solidFill>
                  <a:schemeClr val="bg1"/>
                </a:solidFill>
              </a:rPr>
              <a:t>Open </a:t>
            </a:r>
            <a:r>
              <a:rPr lang="nl-NL" dirty="0" err="1">
                <a:solidFill>
                  <a:schemeClr val="bg1"/>
                </a:solidFill>
              </a:rPr>
              <a:t>for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international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collaboration</a:t>
            </a:r>
            <a:r>
              <a:rPr lang="nl-NL" dirty="0">
                <a:solidFill>
                  <a:schemeClr val="bg1"/>
                </a:solidFill>
              </a:rPr>
              <a:t> in </a:t>
            </a:r>
            <a:r>
              <a:rPr lang="nl-NL" dirty="0" err="1">
                <a:solidFill>
                  <a:schemeClr val="bg1"/>
                </a:solidFill>
              </a:rPr>
              <a:t>further</a:t>
            </a:r>
            <a:r>
              <a:rPr lang="nl-NL" dirty="0">
                <a:solidFill>
                  <a:schemeClr val="bg1"/>
                </a:solidFill>
              </a:rPr>
              <a:t> development </a:t>
            </a:r>
          </a:p>
        </p:txBody>
      </p:sp>
      <p:pic>
        <p:nvPicPr>
          <p:cNvPr id="2050" name="Picture 2" descr="Afbeeldingsresultaat voor future developments">
            <a:extLst>
              <a:ext uri="{FF2B5EF4-FFF2-40B4-BE49-F238E27FC236}">
                <a16:creationId xmlns:a16="http://schemas.microsoft.com/office/drawing/2014/main" id="{4B0037AD-F45B-4A93-99FA-30CF319B8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900" y="1901029"/>
            <a:ext cx="3152775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6445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6C69AC5F-86A4-4A31-88A4-684777F82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5" y="1562100"/>
            <a:ext cx="11020425" cy="50291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DB1516F-6A90-44CB-A6C3-4052F9FD1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Recommendations</a:t>
            </a:r>
            <a:r>
              <a:rPr lang="nl-NL" dirty="0"/>
              <a:t> </a:t>
            </a:r>
            <a:r>
              <a:rPr lang="nl-NL" dirty="0" err="1"/>
              <a:t>for</a:t>
            </a:r>
            <a:r>
              <a:rPr lang="nl-NL" dirty="0"/>
              <a:t> Japanse </a:t>
            </a:r>
            <a:r>
              <a:rPr lang="nl-NL" dirty="0" err="1"/>
              <a:t>teachers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4810359-E8BE-43B8-8010-44C46E7FB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7517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l-NL" dirty="0" err="1">
                <a:solidFill>
                  <a:schemeClr val="bg1"/>
                </a:solidFill>
              </a:rPr>
              <a:t>Develop</a:t>
            </a:r>
            <a:r>
              <a:rPr lang="nl-NL" dirty="0">
                <a:solidFill>
                  <a:schemeClr val="bg1"/>
                </a:solidFill>
              </a:rPr>
              <a:t> a shared </a:t>
            </a:r>
            <a:r>
              <a:rPr lang="nl-NL" dirty="0" err="1">
                <a:solidFill>
                  <a:schemeClr val="bg1"/>
                </a:solidFill>
              </a:rPr>
              <a:t>vision</a:t>
            </a:r>
            <a:endParaRPr lang="nl-NL" dirty="0">
              <a:solidFill>
                <a:schemeClr val="bg1"/>
              </a:solidFill>
            </a:endParaRPr>
          </a:p>
          <a:p>
            <a:pPr lvl="1"/>
            <a:r>
              <a:rPr lang="nl-NL" dirty="0" err="1">
                <a:solidFill>
                  <a:schemeClr val="bg1"/>
                </a:solidFill>
              </a:rPr>
              <a:t>Discuss</a:t>
            </a:r>
            <a:r>
              <a:rPr lang="nl-NL" dirty="0">
                <a:solidFill>
                  <a:schemeClr val="bg1"/>
                </a:solidFill>
              </a:rPr>
              <a:t>: </a:t>
            </a:r>
            <a:r>
              <a:rPr lang="nl-NL" dirty="0" err="1">
                <a:solidFill>
                  <a:schemeClr val="bg1"/>
                </a:solidFill>
              </a:rPr>
              <a:t>What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should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be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the</a:t>
            </a:r>
            <a:r>
              <a:rPr lang="nl-NL" dirty="0">
                <a:solidFill>
                  <a:schemeClr val="bg1"/>
                </a:solidFill>
              </a:rPr>
              <a:t> benefits of QDL </a:t>
            </a:r>
            <a:r>
              <a:rPr lang="nl-NL" dirty="0" err="1">
                <a:solidFill>
                  <a:schemeClr val="bg1"/>
                </a:solidFill>
              </a:rPr>
              <a:t>for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our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students</a:t>
            </a:r>
            <a:r>
              <a:rPr lang="nl-NL" dirty="0">
                <a:solidFill>
                  <a:schemeClr val="bg1"/>
                </a:solidFill>
              </a:rPr>
              <a:t>?</a:t>
            </a:r>
          </a:p>
          <a:p>
            <a:pPr lvl="1"/>
            <a:r>
              <a:rPr lang="nl-NL" dirty="0" err="1">
                <a:solidFill>
                  <a:schemeClr val="bg1"/>
                </a:solidFill>
              </a:rPr>
              <a:t>Discuss</a:t>
            </a:r>
            <a:r>
              <a:rPr lang="nl-NL" dirty="0">
                <a:solidFill>
                  <a:schemeClr val="bg1"/>
                </a:solidFill>
              </a:rPr>
              <a:t>: </a:t>
            </a:r>
            <a:r>
              <a:rPr lang="nl-NL" dirty="0" err="1">
                <a:solidFill>
                  <a:schemeClr val="bg1"/>
                </a:solidFill>
              </a:rPr>
              <a:t>What</a:t>
            </a:r>
            <a:r>
              <a:rPr lang="nl-NL" dirty="0">
                <a:solidFill>
                  <a:schemeClr val="bg1"/>
                </a:solidFill>
              </a:rPr>
              <a:t> does QDL </a:t>
            </a:r>
            <a:r>
              <a:rPr lang="nl-NL" dirty="0" err="1">
                <a:solidFill>
                  <a:schemeClr val="bg1"/>
                </a:solidFill>
              </a:rPr>
              <a:t>require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from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us</a:t>
            </a:r>
            <a:r>
              <a:rPr lang="nl-NL" dirty="0">
                <a:solidFill>
                  <a:schemeClr val="bg1"/>
                </a:solidFill>
              </a:rPr>
              <a:t> as </a:t>
            </a:r>
            <a:r>
              <a:rPr lang="nl-NL" dirty="0" err="1">
                <a:solidFill>
                  <a:schemeClr val="bg1"/>
                </a:solidFill>
              </a:rPr>
              <a:t>teachers</a:t>
            </a:r>
            <a:r>
              <a:rPr lang="nl-NL" dirty="0">
                <a:solidFill>
                  <a:schemeClr val="bg1"/>
                </a:solidFill>
              </a:rPr>
              <a:t>?</a:t>
            </a:r>
          </a:p>
          <a:p>
            <a:pPr lvl="1"/>
            <a:endParaRPr lang="nl-NL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dirty="0" err="1">
                <a:solidFill>
                  <a:schemeClr val="bg1"/>
                </a:solidFill>
              </a:rPr>
              <a:t>Organize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collective</a:t>
            </a:r>
            <a:r>
              <a:rPr lang="nl-NL" dirty="0">
                <a:solidFill>
                  <a:schemeClr val="bg1"/>
                </a:solidFill>
              </a:rPr>
              <a:t> support</a:t>
            </a:r>
          </a:p>
          <a:p>
            <a:pPr lvl="1"/>
            <a:r>
              <a:rPr lang="nl-NL" dirty="0" err="1">
                <a:solidFill>
                  <a:schemeClr val="bg1"/>
                </a:solidFill>
              </a:rPr>
              <a:t>Prepare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collectively</a:t>
            </a:r>
            <a:endParaRPr lang="nl-NL" dirty="0">
              <a:solidFill>
                <a:schemeClr val="bg1"/>
              </a:solidFill>
            </a:endParaRPr>
          </a:p>
          <a:p>
            <a:pPr lvl="1"/>
            <a:r>
              <a:rPr lang="nl-NL" dirty="0" err="1">
                <a:solidFill>
                  <a:schemeClr val="bg1"/>
                </a:solidFill>
              </a:rPr>
              <a:t>Evaluate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collectively</a:t>
            </a:r>
            <a:endParaRPr lang="nl-NL" dirty="0">
              <a:solidFill>
                <a:schemeClr val="bg1"/>
              </a:solidFill>
            </a:endParaRPr>
          </a:p>
          <a:p>
            <a:pPr lvl="1"/>
            <a:endParaRPr lang="nl-NL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dirty="0" err="1">
                <a:solidFill>
                  <a:schemeClr val="bg1"/>
                </a:solidFill>
              </a:rPr>
              <a:t>Practice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to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become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role</a:t>
            </a:r>
            <a:r>
              <a:rPr lang="nl-NL" dirty="0">
                <a:solidFill>
                  <a:schemeClr val="bg1"/>
                </a:solidFill>
              </a:rPr>
              <a:t> model</a:t>
            </a:r>
          </a:p>
          <a:p>
            <a:pPr lvl="1"/>
            <a:r>
              <a:rPr lang="nl-NL" dirty="0" err="1">
                <a:solidFill>
                  <a:schemeClr val="bg1"/>
                </a:solidFill>
              </a:rPr>
              <a:t>Develop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your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own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inquisitive</a:t>
            </a:r>
            <a:r>
              <a:rPr lang="nl-NL" dirty="0">
                <a:solidFill>
                  <a:schemeClr val="bg1"/>
                </a:solidFill>
              </a:rPr>
              <a:t> stance</a:t>
            </a:r>
          </a:p>
          <a:p>
            <a:pPr lvl="1"/>
            <a:r>
              <a:rPr lang="nl-NL" dirty="0" err="1">
                <a:solidFill>
                  <a:schemeClr val="bg1"/>
                </a:solidFill>
              </a:rPr>
              <a:t>Explore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the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possibilities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to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use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parts</a:t>
            </a:r>
            <a:r>
              <a:rPr lang="nl-NL" dirty="0">
                <a:solidFill>
                  <a:schemeClr val="bg1"/>
                </a:solidFill>
              </a:rPr>
              <a:t> of scenario</a:t>
            </a:r>
          </a:p>
          <a:p>
            <a:pPr lvl="1"/>
            <a:endParaRPr lang="nl-NL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See </a:t>
            </a:r>
            <a:r>
              <a:rPr lang="nl-NL" dirty="0" err="1">
                <a:solidFill>
                  <a:schemeClr val="bg1"/>
                </a:solidFill>
              </a:rPr>
              <a:t>the</a:t>
            </a:r>
            <a:r>
              <a:rPr lang="nl-NL" dirty="0">
                <a:solidFill>
                  <a:schemeClr val="bg1"/>
                </a:solidFill>
              </a:rPr>
              <a:t> scenario as modulair </a:t>
            </a:r>
            <a:r>
              <a:rPr lang="nl-NL" dirty="0" err="1">
                <a:solidFill>
                  <a:schemeClr val="bg1"/>
                </a:solidFill>
              </a:rPr>
              <a:t>and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flexible</a:t>
            </a:r>
            <a:endParaRPr lang="nl-NL" dirty="0">
              <a:solidFill>
                <a:schemeClr val="bg1"/>
              </a:solidFill>
            </a:endParaRPr>
          </a:p>
          <a:p>
            <a:pPr lvl="1"/>
            <a:r>
              <a:rPr lang="nl-NL" dirty="0">
                <a:solidFill>
                  <a:schemeClr val="bg1"/>
                </a:solidFill>
              </a:rPr>
              <a:t>The principes are </a:t>
            </a:r>
            <a:r>
              <a:rPr lang="nl-NL" dirty="0" err="1">
                <a:solidFill>
                  <a:schemeClr val="bg1"/>
                </a:solidFill>
              </a:rPr>
              <a:t>guidelines</a:t>
            </a:r>
            <a:r>
              <a:rPr lang="nl-NL" dirty="0">
                <a:solidFill>
                  <a:schemeClr val="bg1"/>
                </a:solidFill>
              </a:rPr>
              <a:t>: feel free </a:t>
            </a:r>
            <a:r>
              <a:rPr lang="nl-NL" dirty="0" err="1">
                <a:solidFill>
                  <a:schemeClr val="bg1"/>
                </a:solidFill>
              </a:rPr>
              <a:t>to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adapt</a:t>
            </a:r>
            <a:r>
              <a:rPr lang="nl-NL" dirty="0">
                <a:solidFill>
                  <a:schemeClr val="bg1"/>
                </a:solidFill>
              </a:rPr>
              <a:t> scenario </a:t>
            </a:r>
            <a:r>
              <a:rPr lang="nl-NL" dirty="0" err="1">
                <a:solidFill>
                  <a:schemeClr val="bg1"/>
                </a:solidFill>
              </a:rPr>
              <a:t>to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local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needs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and</a:t>
            </a:r>
            <a:r>
              <a:rPr lang="nl-NL" dirty="0">
                <a:solidFill>
                  <a:schemeClr val="bg1"/>
                </a:solidFill>
              </a:rPr>
              <a:t> concerns</a:t>
            </a:r>
          </a:p>
          <a:p>
            <a:pPr lvl="1"/>
            <a:r>
              <a:rPr lang="nl-NL" dirty="0">
                <a:solidFill>
                  <a:schemeClr val="bg1"/>
                </a:solidFill>
              </a:rPr>
              <a:t>Experiment </a:t>
            </a:r>
            <a:r>
              <a:rPr lang="nl-NL" dirty="0" err="1">
                <a:solidFill>
                  <a:schemeClr val="bg1"/>
                </a:solidFill>
              </a:rPr>
              <a:t>with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application</a:t>
            </a:r>
            <a:r>
              <a:rPr lang="nl-NL" dirty="0">
                <a:solidFill>
                  <a:schemeClr val="bg1"/>
                </a:solidFill>
              </a:rPr>
              <a:t> of 4 </a:t>
            </a:r>
            <a:r>
              <a:rPr lang="nl-NL" dirty="0" err="1">
                <a:solidFill>
                  <a:schemeClr val="bg1"/>
                </a:solidFill>
              </a:rPr>
              <a:t>principles</a:t>
            </a:r>
            <a:endParaRPr lang="nl-NL" dirty="0">
              <a:solidFill>
                <a:schemeClr val="bg1"/>
              </a:solidFill>
            </a:endParaRPr>
          </a:p>
          <a:p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6EB27EC-4494-460D-AAA9-281FD2DF49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2217" y="1898584"/>
            <a:ext cx="2751583" cy="219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568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hthoek 40">
            <a:extLst>
              <a:ext uri="{FF2B5EF4-FFF2-40B4-BE49-F238E27FC236}">
                <a16:creationId xmlns:a16="http://schemas.microsoft.com/office/drawing/2014/main" id="{BF8D1A03-AF37-45E8-8A8A-A6988AE4ECCE}"/>
              </a:ext>
            </a:extLst>
          </p:cNvPr>
          <p:cNvSpPr/>
          <p:nvPr/>
        </p:nvSpPr>
        <p:spPr>
          <a:xfrm>
            <a:off x="8188240" y="1936388"/>
            <a:ext cx="3239690" cy="444591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2" name="Rechthoek 41">
            <a:extLst>
              <a:ext uri="{FF2B5EF4-FFF2-40B4-BE49-F238E27FC236}">
                <a16:creationId xmlns:a16="http://schemas.microsoft.com/office/drawing/2014/main" id="{E96568C3-D605-45B3-9115-13D99EAC2AFA}"/>
              </a:ext>
            </a:extLst>
          </p:cNvPr>
          <p:cNvSpPr/>
          <p:nvPr/>
        </p:nvSpPr>
        <p:spPr>
          <a:xfrm>
            <a:off x="4426422" y="1952940"/>
            <a:ext cx="3239690" cy="444591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0" name="Rechthoek 39">
            <a:extLst>
              <a:ext uri="{FF2B5EF4-FFF2-40B4-BE49-F238E27FC236}">
                <a16:creationId xmlns:a16="http://schemas.microsoft.com/office/drawing/2014/main" id="{58E7DE7D-A6B9-45AA-9A38-2EADFA95D8FA}"/>
              </a:ext>
            </a:extLst>
          </p:cNvPr>
          <p:cNvSpPr/>
          <p:nvPr/>
        </p:nvSpPr>
        <p:spPr>
          <a:xfrm>
            <a:off x="815638" y="1980190"/>
            <a:ext cx="3239690" cy="444591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6D84592-8BD7-40BE-8049-052F4D773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dr. Harry Stokhof</a:t>
            </a:r>
            <a:br>
              <a:rPr lang="nl-NL" dirty="0"/>
            </a:br>
            <a:r>
              <a:rPr lang="nl-NL" sz="2000" dirty="0"/>
              <a:t>Nijmegen, The Netherlands, Europe</a:t>
            </a:r>
            <a:endParaRPr lang="nl-NL" dirty="0"/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3BF84D74-EFD0-4BEC-89F6-3259EB26BE03}"/>
              </a:ext>
            </a:extLst>
          </p:cNvPr>
          <p:cNvSpPr txBox="1"/>
          <p:nvPr/>
        </p:nvSpPr>
        <p:spPr>
          <a:xfrm>
            <a:off x="1019065" y="2987544"/>
            <a:ext cx="3520440" cy="385337"/>
          </a:xfrm>
          <a:prstGeom prst="rect">
            <a:avLst/>
          </a:prstGeom>
          <a:noFill/>
        </p:spPr>
        <p:txBody>
          <a:bodyPr vert="horz" lIns="76810" tIns="38405" rIns="76810" bIns="38405" rtlCol="0">
            <a:spAutoFit/>
          </a:bodyPr>
          <a:lstStyle/>
          <a:p>
            <a:r>
              <a:rPr lang="nl-NL" sz="2000" dirty="0" err="1">
                <a:solidFill>
                  <a:schemeClr val="bg1"/>
                </a:solidFill>
                <a:latin typeface="Calibri - 26"/>
              </a:rPr>
              <a:t>Primary</a:t>
            </a:r>
            <a:r>
              <a:rPr lang="nl-NL" sz="2000" dirty="0">
                <a:solidFill>
                  <a:schemeClr val="bg1"/>
                </a:solidFill>
                <a:latin typeface="Calibri - 26"/>
              </a:rPr>
              <a:t> School Teacher</a:t>
            </a:r>
          </a:p>
        </p:txBody>
      </p:sp>
      <p:sp>
        <p:nvSpPr>
          <p:cNvPr id="23" name="TextBox 9">
            <a:extLst>
              <a:ext uri="{FF2B5EF4-FFF2-40B4-BE49-F238E27FC236}">
                <a16:creationId xmlns:a16="http://schemas.microsoft.com/office/drawing/2014/main" id="{D15B4375-4976-4525-9EA4-6D441526AC10}"/>
              </a:ext>
            </a:extLst>
          </p:cNvPr>
          <p:cNvSpPr txBox="1"/>
          <p:nvPr/>
        </p:nvSpPr>
        <p:spPr>
          <a:xfrm>
            <a:off x="988821" y="4949291"/>
            <a:ext cx="2948940" cy="1000890"/>
          </a:xfrm>
          <a:prstGeom prst="rect">
            <a:avLst/>
          </a:prstGeom>
          <a:noFill/>
        </p:spPr>
        <p:txBody>
          <a:bodyPr vert="horz" lIns="76810" tIns="38405" rIns="76810" bIns="38405" rtlCol="0">
            <a:spAutoFit/>
          </a:bodyPr>
          <a:lstStyle/>
          <a:p>
            <a:r>
              <a:rPr lang="nl-NL" sz="2000" dirty="0">
                <a:solidFill>
                  <a:schemeClr val="bg1"/>
                </a:solidFill>
                <a:latin typeface="Calibri - 26"/>
              </a:rPr>
              <a:t>Teacher </a:t>
            </a:r>
            <a:r>
              <a:rPr lang="nl-NL" sz="2000" dirty="0" err="1">
                <a:solidFill>
                  <a:schemeClr val="bg1"/>
                </a:solidFill>
                <a:latin typeface="Calibri - 26"/>
              </a:rPr>
              <a:t>Educator</a:t>
            </a:r>
            <a:endParaRPr lang="nl-NL" sz="2000" dirty="0">
              <a:solidFill>
                <a:schemeClr val="bg1"/>
              </a:solidFill>
              <a:latin typeface="Calibri - 26"/>
            </a:endParaRPr>
          </a:p>
          <a:p>
            <a:r>
              <a:rPr lang="nl-NL" sz="2000" dirty="0">
                <a:solidFill>
                  <a:schemeClr val="bg1"/>
                </a:solidFill>
                <a:latin typeface="Calibri - 26"/>
              </a:rPr>
              <a:t>Researcher</a:t>
            </a:r>
          </a:p>
          <a:p>
            <a:r>
              <a:rPr lang="nl-NL" sz="2000" dirty="0" err="1">
                <a:solidFill>
                  <a:schemeClr val="bg1"/>
                </a:solidFill>
                <a:latin typeface="Calibri - 26"/>
              </a:rPr>
              <a:t>Educational</a:t>
            </a:r>
            <a:r>
              <a:rPr lang="nl-NL" sz="2000" dirty="0">
                <a:solidFill>
                  <a:schemeClr val="bg1"/>
                </a:solidFill>
                <a:latin typeface="Calibri - 26"/>
              </a:rPr>
              <a:t> Designer</a:t>
            </a:r>
          </a:p>
        </p:txBody>
      </p:sp>
      <p:sp>
        <p:nvSpPr>
          <p:cNvPr id="25" name="TextBox 12">
            <a:extLst>
              <a:ext uri="{FF2B5EF4-FFF2-40B4-BE49-F238E27FC236}">
                <a16:creationId xmlns:a16="http://schemas.microsoft.com/office/drawing/2014/main" id="{FD1FE494-3BE4-4F1E-AF55-3EDC6C12775B}"/>
              </a:ext>
            </a:extLst>
          </p:cNvPr>
          <p:cNvSpPr txBox="1"/>
          <p:nvPr/>
        </p:nvSpPr>
        <p:spPr>
          <a:xfrm>
            <a:off x="8524710" y="3056512"/>
            <a:ext cx="2903220" cy="385337"/>
          </a:xfrm>
          <a:prstGeom prst="rect">
            <a:avLst/>
          </a:prstGeom>
          <a:noFill/>
        </p:spPr>
        <p:txBody>
          <a:bodyPr vert="horz" lIns="76810" tIns="38405" rIns="76810" bIns="38405" rtlCol="0">
            <a:spAutoFit/>
          </a:bodyPr>
          <a:lstStyle/>
          <a:p>
            <a:r>
              <a:rPr lang="nl-NL" sz="2000" dirty="0">
                <a:solidFill>
                  <a:schemeClr val="bg1"/>
                </a:solidFill>
                <a:latin typeface="Calibri - 26"/>
              </a:rPr>
              <a:t>PhD research project </a:t>
            </a:r>
          </a:p>
        </p:txBody>
      </p:sp>
      <p:sp>
        <p:nvSpPr>
          <p:cNvPr id="27" name="TextBox 14">
            <a:extLst>
              <a:ext uri="{FF2B5EF4-FFF2-40B4-BE49-F238E27FC236}">
                <a16:creationId xmlns:a16="http://schemas.microsoft.com/office/drawing/2014/main" id="{03070148-C31F-456F-901D-DB46A28486F5}"/>
              </a:ext>
            </a:extLst>
          </p:cNvPr>
          <p:cNvSpPr txBox="1"/>
          <p:nvPr/>
        </p:nvSpPr>
        <p:spPr>
          <a:xfrm>
            <a:off x="4453820" y="5029720"/>
            <a:ext cx="3218361" cy="1000890"/>
          </a:xfrm>
          <a:prstGeom prst="rect">
            <a:avLst/>
          </a:prstGeom>
          <a:noFill/>
        </p:spPr>
        <p:txBody>
          <a:bodyPr vert="horz" wrap="square" lIns="76810" tIns="38405" rIns="76810" bIns="38405" rtlCol="0">
            <a:spAutoFit/>
          </a:bodyPr>
          <a:lstStyle/>
          <a:p>
            <a:pPr algn="ctr"/>
            <a:r>
              <a:rPr lang="nl-NL" sz="2000" dirty="0">
                <a:solidFill>
                  <a:schemeClr val="bg1"/>
                </a:solidFill>
                <a:latin typeface="Calibri - 26"/>
              </a:rPr>
              <a:t>How </a:t>
            </a:r>
            <a:r>
              <a:rPr lang="nl-NL" sz="2000" dirty="0" err="1">
                <a:solidFill>
                  <a:schemeClr val="bg1"/>
                </a:solidFill>
                <a:latin typeface="Calibri - 26"/>
              </a:rPr>
              <a:t>to</a:t>
            </a:r>
            <a:r>
              <a:rPr lang="nl-NL" sz="2000" dirty="0">
                <a:solidFill>
                  <a:schemeClr val="bg1"/>
                </a:solidFill>
                <a:latin typeface="Calibri - 26"/>
              </a:rPr>
              <a:t> support </a:t>
            </a:r>
            <a:r>
              <a:rPr lang="nl-NL" sz="2000" dirty="0" err="1">
                <a:solidFill>
                  <a:schemeClr val="bg1"/>
                </a:solidFill>
                <a:latin typeface="Calibri - 26"/>
              </a:rPr>
              <a:t>teachers</a:t>
            </a:r>
            <a:r>
              <a:rPr lang="nl-NL" sz="2000" dirty="0">
                <a:solidFill>
                  <a:schemeClr val="bg1"/>
                </a:solidFill>
                <a:latin typeface="Calibri - 26"/>
              </a:rPr>
              <a:t> in </a:t>
            </a:r>
            <a:r>
              <a:rPr lang="nl-NL" sz="2000" dirty="0" err="1">
                <a:solidFill>
                  <a:schemeClr val="bg1"/>
                </a:solidFill>
                <a:latin typeface="Calibri - 26"/>
              </a:rPr>
              <a:t>guiding</a:t>
            </a:r>
            <a:r>
              <a:rPr lang="nl-NL" sz="2000" dirty="0">
                <a:solidFill>
                  <a:schemeClr val="bg1"/>
                </a:solidFill>
                <a:latin typeface="Calibri - 26"/>
              </a:rPr>
              <a:t> </a:t>
            </a:r>
            <a:r>
              <a:rPr lang="nl-NL" sz="2000" dirty="0" err="1">
                <a:solidFill>
                  <a:schemeClr val="bg1"/>
                </a:solidFill>
                <a:latin typeface="Calibri - 26"/>
              </a:rPr>
              <a:t>effective</a:t>
            </a:r>
            <a:r>
              <a:rPr lang="nl-NL" sz="2000" dirty="0">
                <a:solidFill>
                  <a:schemeClr val="bg1"/>
                </a:solidFill>
                <a:latin typeface="Calibri - 26"/>
              </a:rPr>
              <a:t> student </a:t>
            </a:r>
            <a:r>
              <a:rPr lang="nl-NL" sz="2000" dirty="0" err="1">
                <a:solidFill>
                  <a:schemeClr val="bg1"/>
                </a:solidFill>
                <a:latin typeface="Calibri - 26"/>
              </a:rPr>
              <a:t>questioning</a:t>
            </a:r>
            <a:r>
              <a:rPr lang="nl-NL" sz="2000" dirty="0">
                <a:solidFill>
                  <a:schemeClr val="bg1"/>
                </a:solidFill>
                <a:latin typeface="Calibri - 26"/>
              </a:rPr>
              <a:t>?</a:t>
            </a:r>
          </a:p>
        </p:txBody>
      </p:sp>
      <p:pic>
        <p:nvPicPr>
          <p:cNvPr id="28" name="Picture 15" descr="clipboard.png">
            <a:extLst>
              <a:ext uri="{FF2B5EF4-FFF2-40B4-BE49-F238E27FC236}">
                <a16:creationId xmlns:a16="http://schemas.microsoft.com/office/drawing/2014/main" id="{0722CD11-C379-4A3D-9D6E-BB7B237EEB4E}"/>
              </a:ext>
            </a:extLst>
          </p:cNvPr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79213" y="2163353"/>
            <a:ext cx="1216241" cy="705320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pic>
        <p:nvPicPr>
          <p:cNvPr id="29" name="Picture 16" descr="Hogeschool-van-Arnhem-en-Nijmegen-HAN[1].jpg">
            <a:extLst>
              <a:ext uri="{FF2B5EF4-FFF2-40B4-BE49-F238E27FC236}">
                <a16:creationId xmlns:a16="http://schemas.microsoft.com/office/drawing/2014/main" id="{720496ED-F764-4972-90CC-107364A9FB3D}"/>
              </a:ext>
            </a:extLst>
          </p:cNvPr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59357" y="3905427"/>
            <a:ext cx="1238685" cy="873079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  <p:sp>
        <p:nvSpPr>
          <p:cNvPr id="30" name="TextBox 18">
            <a:extLst>
              <a:ext uri="{FF2B5EF4-FFF2-40B4-BE49-F238E27FC236}">
                <a16:creationId xmlns:a16="http://schemas.microsoft.com/office/drawing/2014/main" id="{0BD413C2-C1FB-480C-BBB4-E3DDF6BE20B7}"/>
              </a:ext>
            </a:extLst>
          </p:cNvPr>
          <p:cNvSpPr txBox="1"/>
          <p:nvPr/>
        </p:nvSpPr>
        <p:spPr>
          <a:xfrm>
            <a:off x="1006970" y="2114343"/>
            <a:ext cx="1714500" cy="693113"/>
          </a:xfrm>
          <a:prstGeom prst="rect">
            <a:avLst/>
          </a:prstGeom>
          <a:noFill/>
        </p:spPr>
        <p:txBody>
          <a:bodyPr vert="horz" lIns="76810" tIns="38405" rIns="76810" bIns="38405" rtlCol="0">
            <a:spAutoFit/>
          </a:bodyPr>
          <a:lstStyle/>
          <a:p>
            <a:r>
              <a:rPr lang="nl-NL" sz="2000" dirty="0">
                <a:solidFill>
                  <a:schemeClr val="bg1"/>
                </a:solidFill>
                <a:latin typeface="Calibri - 26"/>
              </a:rPr>
              <a:t>1995-</a:t>
            </a:r>
          </a:p>
          <a:p>
            <a:r>
              <a:rPr lang="nl-NL" sz="2000" dirty="0">
                <a:solidFill>
                  <a:schemeClr val="bg1"/>
                </a:solidFill>
                <a:latin typeface="Calibri - 26"/>
              </a:rPr>
              <a:t>2007</a:t>
            </a:r>
          </a:p>
        </p:txBody>
      </p:sp>
      <p:sp>
        <p:nvSpPr>
          <p:cNvPr id="31" name="TextBox 19">
            <a:extLst>
              <a:ext uri="{FF2B5EF4-FFF2-40B4-BE49-F238E27FC236}">
                <a16:creationId xmlns:a16="http://schemas.microsoft.com/office/drawing/2014/main" id="{BFADE525-65BF-4646-A1FC-3559BE2944E2}"/>
              </a:ext>
            </a:extLst>
          </p:cNvPr>
          <p:cNvSpPr txBox="1"/>
          <p:nvPr/>
        </p:nvSpPr>
        <p:spPr>
          <a:xfrm>
            <a:off x="977569" y="3903277"/>
            <a:ext cx="1943100" cy="693113"/>
          </a:xfrm>
          <a:prstGeom prst="rect">
            <a:avLst/>
          </a:prstGeom>
          <a:noFill/>
        </p:spPr>
        <p:txBody>
          <a:bodyPr vert="horz" lIns="76810" tIns="38405" rIns="76810" bIns="38405" rtlCol="0">
            <a:spAutoFit/>
          </a:bodyPr>
          <a:lstStyle/>
          <a:p>
            <a:r>
              <a:rPr lang="nl-NL" sz="2000" dirty="0">
                <a:solidFill>
                  <a:schemeClr val="bg1"/>
                </a:solidFill>
                <a:latin typeface="Calibri - 26"/>
              </a:rPr>
              <a:t>2007-</a:t>
            </a:r>
          </a:p>
          <a:p>
            <a:r>
              <a:rPr lang="nl-NL" sz="2000" dirty="0">
                <a:solidFill>
                  <a:schemeClr val="bg1"/>
                </a:solidFill>
                <a:latin typeface="Calibri - 26"/>
              </a:rPr>
              <a:t>present</a:t>
            </a:r>
          </a:p>
        </p:txBody>
      </p:sp>
      <p:sp>
        <p:nvSpPr>
          <p:cNvPr id="32" name="TextBox 20">
            <a:extLst>
              <a:ext uri="{FF2B5EF4-FFF2-40B4-BE49-F238E27FC236}">
                <a16:creationId xmlns:a16="http://schemas.microsoft.com/office/drawing/2014/main" id="{17D24126-8B89-4BD0-BA09-DD5527F657F5}"/>
              </a:ext>
            </a:extLst>
          </p:cNvPr>
          <p:cNvSpPr txBox="1"/>
          <p:nvPr/>
        </p:nvSpPr>
        <p:spPr>
          <a:xfrm>
            <a:off x="8524710" y="2163353"/>
            <a:ext cx="1691640" cy="693113"/>
          </a:xfrm>
          <a:prstGeom prst="rect">
            <a:avLst/>
          </a:prstGeom>
          <a:noFill/>
        </p:spPr>
        <p:txBody>
          <a:bodyPr vert="horz" lIns="76810" tIns="38405" rIns="76810" bIns="38405" rtlCol="0">
            <a:spAutoFit/>
          </a:bodyPr>
          <a:lstStyle/>
          <a:p>
            <a:r>
              <a:rPr lang="nl-NL" sz="2000" dirty="0">
                <a:solidFill>
                  <a:schemeClr val="bg1"/>
                </a:solidFill>
                <a:latin typeface="Calibri - 26"/>
              </a:rPr>
              <a:t>2012-</a:t>
            </a:r>
          </a:p>
          <a:p>
            <a:r>
              <a:rPr lang="nl-NL" sz="2000" dirty="0">
                <a:solidFill>
                  <a:schemeClr val="bg1"/>
                </a:solidFill>
                <a:latin typeface="Calibri - 26"/>
              </a:rPr>
              <a:t>2017</a:t>
            </a:r>
          </a:p>
        </p:txBody>
      </p:sp>
      <p:pic>
        <p:nvPicPr>
          <p:cNvPr id="33" name="Afbeelding 32">
            <a:extLst>
              <a:ext uri="{FF2B5EF4-FFF2-40B4-BE49-F238E27FC236}">
                <a16:creationId xmlns:a16="http://schemas.microsoft.com/office/drawing/2014/main" id="{EBAE0328-645D-4F7C-BC5C-C09052E396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67" t="20673" r="10897" b="7638"/>
          <a:stretch/>
        </p:blipFill>
        <p:spPr>
          <a:xfrm>
            <a:off x="9724008" y="2189756"/>
            <a:ext cx="1378976" cy="713303"/>
          </a:xfrm>
          <a:prstGeom prst="rect">
            <a:avLst/>
          </a:prstGeom>
        </p:spPr>
      </p:pic>
      <p:sp>
        <p:nvSpPr>
          <p:cNvPr id="35" name="Rechthoek 34">
            <a:extLst>
              <a:ext uri="{FF2B5EF4-FFF2-40B4-BE49-F238E27FC236}">
                <a16:creationId xmlns:a16="http://schemas.microsoft.com/office/drawing/2014/main" id="{2F3B3D60-C341-4488-8BDA-743667672962}"/>
              </a:ext>
            </a:extLst>
          </p:cNvPr>
          <p:cNvSpPr/>
          <p:nvPr/>
        </p:nvSpPr>
        <p:spPr>
          <a:xfrm>
            <a:off x="8524710" y="3988023"/>
            <a:ext cx="7825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000" dirty="0">
                <a:solidFill>
                  <a:schemeClr val="bg1"/>
                </a:solidFill>
                <a:latin typeface="Calibri - 26"/>
              </a:rPr>
              <a:t>2019-</a:t>
            </a:r>
          </a:p>
          <a:p>
            <a:r>
              <a:rPr lang="nl-NL" sz="2000" dirty="0">
                <a:solidFill>
                  <a:schemeClr val="bg1"/>
                </a:solidFill>
                <a:latin typeface="Calibri - 26"/>
              </a:rPr>
              <a:t>2021</a:t>
            </a:r>
          </a:p>
        </p:txBody>
      </p:sp>
      <p:sp>
        <p:nvSpPr>
          <p:cNvPr id="37" name="Rechthoek 36">
            <a:extLst>
              <a:ext uri="{FF2B5EF4-FFF2-40B4-BE49-F238E27FC236}">
                <a16:creationId xmlns:a16="http://schemas.microsoft.com/office/drawing/2014/main" id="{4E7F6C40-FAE2-4FCB-8616-CEBC6B3C13E9}"/>
              </a:ext>
            </a:extLst>
          </p:cNvPr>
          <p:cNvSpPr/>
          <p:nvPr/>
        </p:nvSpPr>
        <p:spPr>
          <a:xfrm>
            <a:off x="8513022" y="5049626"/>
            <a:ext cx="28407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000" dirty="0" err="1">
                <a:solidFill>
                  <a:schemeClr val="bg1"/>
                </a:solidFill>
                <a:latin typeface="Calibri - 26"/>
              </a:rPr>
              <a:t>Post-doc</a:t>
            </a:r>
            <a:r>
              <a:rPr lang="nl-NL" sz="2000" dirty="0">
                <a:solidFill>
                  <a:schemeClr val="bg1"/>
                </a:solidFill>
                <a:latin typeface="Calibri - 26"/>
              </a:rPr>
              <a:t> research project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39" name="Afbeelding 38">
            <a:extLst>
              <a:ext uri="{FF2B5EF4-FFF2-40B4-BE49-F238E27FC236}">
                <a16:creationId xmlns:a16="http://schemas.microsoft.com/office/drawing/2014/main" id="{79A89F11-CEED-4BB4-95C9-1FD8521902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379" t="7957" r="32628" b="33179"/>
          <a:stretch/>
        </p:blipFill>
        <p:spPr>
          <a:xfrm>
            <a:off x="4719441" y="2097715"/>
            <a:ext cx="2637729" cy="2524978"/>
          </a:xfrm>
          <a:prstGeom prst="rect">
            <a:avLst/>
          </a:prstGeom>
        </p:spPr>
      </p:pic>
      <p:pic>
        <p:nvPicPr>
          <p:cNvPr id="43" name="Picture 16" descr="Hogeschool-van-Arnhem-en-Nijmegen-HAN[1].jpg">
            <a:extLst>
              <a:ext uri="{FF2B5EF4-FFF2-40B4-BE49-F238E27FC236}">
                <a16:creationId xmlns:a16="http://schemas.microsoft.com/office/drawing/2014/main" id="{19F6806C-D5D4-498A-9B6C-D8166A4E7F5C}"/>
              </a:ext>
            </a:extLst>
          </p:cNvPr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08085" y="4027703"/>
            <a:ext cx="1238685" cy="873079"/>
          </a:xfrm>
          <a:prstGeom prst="rect">
            <a:avLst/>
          </a:prstGeom>
          <a:solidFill>
            <a:scrgbClr r="0" g="0" b="0">
              <a:alpha val="0"/>
            </a:scrgbClr>
          </a:solidFill>
        </p:spPr>
      </p:pic>
    </p:spTree>
    <p:extLst>
      <p:ext uri="{BB962C8B-B14F-4D97-AF65-F5344CB8AC3E}">
        <p14:creationId xmlns:p14="http://schemas.microsoft.com/office/powerpoint/2010/main" val="3476161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6BF08131-07A8-4BD1-82E9-39539F70E038}"/>
              </a:ext>
            </a:extLst>
          </p:cNvPr>
          <p:cNvSpPr/>
          <p:nvPr/>
        </p:nvSpPr>
        <p:spPr>
          <a:xfrm>
            <a:off x="1121316" y="1589103"/>
            <a:ext cx="10203909" cy="324034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xtBox 1"/>
          <p:cNvSpPr txBox="1"/>
          <p:nvPr/>
        </p:nvSpPr>
        <p:spPr>
          <a:xfrm>
            <a:off x="617963" y="623243"/>
            <a:ext cx="8472771" cy="76944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nl-NL" sz="4400" dirty="0" err="1">
                <a:latin typeface="+mj-lt"/>
                <a:ea typeface="+mj-ea"/>
                <a:cs typeface="+mj-cs"/>
              </a:rPr>
              <a:t>What</a:t>
            </a:r>
            <a:r>
              <a:rPr lang="nl-NL" sz="4400" dirty="0">
                <a:latin typeface="+mj-lt"/>
                <a:ea typeface="+mj-ea"/>
                <a:cs typeface="+mj-cs"/>
              </a:rPr>
              <a:t> is question-</a:t>
            </a:r>
            <a:r>
              <a:rPr lang="nl-NL" sz="4400" dirty="0" err="1">
                <a:latin typeface="+mj-lt"/>
                <a:ea typeface="+mj-ea"/>
                <a:cs typeface="+mj-cs"/>
              </a:rPr>
              <a:t>driven</a:t>
            </a:r>
            <a:r>
              <a:rPr lang="nl-NL" sz="4400" dirty="0">
                <a:latin typeface="+mj-lt"/>
                <a:ea typeface="+mj-ea"/>
                <a:cs typeface="+mj-cs"/>
              </a:rPr>
              <a:t> </a:t>
            </a:r>
            <a:r>
              <a:rPr lang="nl-NL" sz="4400" dirty="0" err="1">
                <a:latin typeface="+mj-lt"/>
                <a:ea typeface="+mj-ea"/>
                <a:cs typeface="+mj-cs"/>
              </a:rPr>
              <a:t>learning</a:t>
            </a:r>
            <a:r>
              <a:rPr lang="nl-NL" sz="4400" dirty="0">
                <a:latin typeface="+mj-lt"/>
                <a:ea typeface="+mj-ea"/>
                <a:cs typeface="+mj-cs"/>
              </a:rPr>
              <a:t>?</a:t>
            </a:r>
          </a:p>
        </p:txBody>
      </p:sp>
      <p:sp>
        <p:nvSpPr>
          <p:cNvPr id="3" name="Rechthoek 2"/>
          <p:cNvSpPr/>
          <p:nvPr/>
        </p:nvSpPr>
        <p:spPr>
          <a:xfrm>
            <a:off x="1121316" y="5007231"/>
            <a:ext cx="994936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160" i="1" dirty="0"/>
              <a:t>Question-</a:t>
            </a:r>
            <a:r>
              <a:rPr lang="nl-NL" sz="2160" i="1" dirty="0" err="1"/>
              <a:t>driven</a:t>
            </a:r>
            <a:r>
              <a:rPr lang="nl-NL" sz="2160" i="1" dirty="0"/>
              <a:t> Learning </a:t>
            </a:r>
            <a:r>
              <a:rPr lang="nl-NL" sz="2160" dirty="0"/>
              <a:t> (QDL)</a:t>
            </a:r>
          </a:p>
          <a:p>
            <a:r>
              <a:rPr lang="nl-NL" sz="2160" dirty="0"/>
              <a:t>is a </a:t>
            </a:r>
            <a:r>
              <a:rPr lang="nl-NL" sz="2160" dirty="0" err="1"/>
              <a:t>specific</a:t>
            </a:r>
            <a:r>
              <a:rPr lang="nl-NL" sz="2160" dirty="0"/>
              <a:t> </a:t>
            </a:r>
            <a:r>
              <a:rPr lang="nl-NL" sz="2160" b="1" dirty="0"/>
              <a:t>open</a:t>
            </a:r>
            <a:r>
              <a:rPr lang="nl-NL" sz="2160" dirty="0"/>
              <a:t> form of </a:t>
            </a:r>
            <a:r>
              <a:rPr lang="nl-NL" sz="2160" b="1" dirty="0" err="1"/>
              <a:t>Inquiry</a:t>
            </a:r>
            <a:r>
              <a:rPr lang="nl-NL" sz="2160" b="1" dirty="0"/>
              <a:t> Learning </a:t>
            </a:r>
            <a:r>
              <a:rPr lang="nl-NL" sz="2160" dirty="0"/>
              <a:t>in </a:t>
            </a:r>
            <a:r>
              <a:rPr lang="nl-NL" sz="2160" dirty="0" err="1"/>
              <a:t>which</a:t>
            </a:r>
            <a:r>
              <a:rPr lang="nl-NL" sz="2160" dirty="0"/>
              <a:t> </a:t>
            </a:r>
            <a:r>
              <a:rPr lang="nl-NL" sz="2160" dirty="0" err="1"/>
              <a:t>students</a:t>
            </a:r>
            <a:r>
              <a:rPr lang="nl-NL" sz="2160" dirty="0"/>
              <a:t> </a:t>
            </a:r>
            <a:r>
              <a:rPr lang="nl-NL" sz="2160" b="1" dirty="0" err="1"/>
              <a:t>formulate</a:t>
            </a:r>
            <a:r>
              <a:rPr lang="nl-NL" sz="2160" dirty="0"/>
              <a:t> </a:t>
            </a:r>
            <a:r>
              <a:rPr lang="nl-NL" sz="2160" dirty="0" err="1"/>
              <a:t>and</a:t>
            </a:r>
            <a:r>
              <a:rPr lang="nl-NL" sz="2160" dirty="0"/>
              <a:t> </a:t>
            </a:r>
            <a:r>
              <a:rPr lang="nl-NL" sz="2160" b="1" dirty="0" err="1"/>
              <a:t>investigate</a:t>
            </a:r>
            <a:r>
              <a:rPr lang="nl-NL" sz="2160" dirty="0"/>
              <a:t> </a:t>
            </a:r>
            <a:r>
              <a:rPr lang="nl-NL" sz="2160" dirty="0" err="1"/>
              <a:t>their</a:t>
            </a:r>
            <a:r>
              <a:rPr lang="nl-NL" sz="2160" dirty="0"/>
              <a:t> </a:t>
            </a:r>
            <a:r>
              <a:rPr lang="nl-NL" sz="2160" b="1" dirty="0" err="1"/>
              <a:t>own</a:t>
            </a:r>
            <a:r>
              <a:rPr lang="nl-NL" sz="2160" b="1" dirty="0"/>
              <a:t> </a:t>
            </a:r>
            <a:r>
              <a:rPr lang="nl-NL" sz="2160" b="1" dirty="0" err="1"/>
              <a:t>questions</a:t>
            </a:r>
            <a:r>
              <a:rPr lang="nl-NL" sz="2160" dirty="0"/>
              <a:t>, </a:t>
            </a:r>
            <a:r>
              <a:rPr lang="nl-NL" sz="2160" dirty="0" err="1"/>
              <a:t>and</a:t>
            </a:r>
            <a:r>
              <a:rPr lang="nl-NL" sz="2160" dirty="0"/>
              <a:t> these </a:t>
            </a:r>
            <a:r>
              <a:rPr lang="nl-NL" sz="2160" dirty="0" err="1"/>
              <a:t>questions</a:t>
            </a:r>
            <a:r>
              <a:rPr lang="nl-NL" sz="2160" dirty="0"/>
              <a:t> form </a:t>
            </a:r>
            <a:r>
              <a:rPr lang="nl-NL" sz="2160" dirty="0" err="1"/>
              <a:t>the</a:t>
            </a:r>
            <a:r>
              <a:rPr lang="nl-NL" sz="2160" dirty="0"/>
              <a:t> </a:t>
            </a:r>
            <a:r>
              <a:rPr lang="nl-NL" sz="2160" b="1" dirty="0" err="1"/>
              <a:t>heart</a:t>
            </a:r>
            <a:r>
              <a:rPr lang="nl-NL" sz="2160" b="1" dirty="0"/>
              <a:t> of </a:t>
            </a:r>
            <a:r>
              <a:rPr lang="nl-NL" sz="2160" b="1" dirty="0" err="1"/>
              <a:t>the</a:t>
            </a:r>
            <a:r>
              <a:rPr lang="nl-NL" sz="2160" b="1" dirty="0"/>
              <a:t> curriculum</a:t>
            </a:r>
          </a:p>
          <a:p>
            <a:r>
              <a:rPr lang="nl-NL" sz="2160" dirty="0"/>
              <a:t> </a:t>
            </a:r>
            <a:r>
              <a:rPr lang="en-US" sz="1389" dirty="0"/>
              <a:t>(Chin &amp; Chia, 2004;  </a:t>
            </a:r>
            <a:r>
              <a:rPr lang="en-US" sz="1389" dirty="0" err="1"/>
              <a:t>Scardamalia</a:t>
            </a:r>
            <a:r>
              <a:rPr lang="en-US" sz="1389" dirty="0"/>
              <a:t> &amp; </a:t>
            </a:r>
            <a:r>
              <a:rPr lang="en-US" sz="1389" dirty="0" err="1"/>
              <a:t>Bereiter</a:t>
            </a:r>
            <a:r>
              <a:rPr lang="en-US" sz="1389" dirty="0"/>
              <a:t>, 1992; </a:t>
            </a:r>
            <a:r>
              <a:rPr lang="en-US" sz="1389" dirty="0" err="1"/>
              <a:t>Shodell</a:t>
            </a:r>
            <a:r>
              <a:rPr lang="en-US" sz="1389" dirty="0"/>
              <a:t>, 1995; Wells, 2001).</a:t>
            </a:r>
            <a:endParaRPr lang="nl-NL" sz="2160" dirty="0"/>
          </a:p>
          <a:p>
            <a:r>
              <a:rPr lang="en-US" sz="2160" dirty="0"/>
              <a:t> </a:t>
            </a:r>
            <a:endParaRPr lang="nl-NL" sz="2160" dirty="0"/>
          </a:p>
        </p:txBody>
      </p:sp>
      <p:grpSp>
        <p:nvGrpSpPr>
          <p:cNvPr id="9" name="Groep 8">
            <a:extLst>
              <a:ext uri="{FF2B5EF4-FFF2-40B4-BE49-F238E27FC236}">
                <a16:creationId xmlns:a16="http://schemas.microsoft.com/office/drawing/2014/main" id="{FA204F83-094A-414C-A702-821475242370}"/>
              </a:ext>
            </a:extLst>
          </p:cNvPr>
          <p:cNvGrpSpPr/>
          <p:nvPr/>
        </p:nvGrpSpPr>
        <p:grpSpPr>
          <a:xfrm>
            <a:off x="3024082" y="1796526"/>
            <a:ext cx="6182062" cy="2894375"/>
            <a:chOff x="3038908" y="1796527"/>
            <a:chExt cx="5598297" cy="2490532"/>
          </a:xfrm>
        </p:grpSpPr>
        <p:sp>
          <p:nvSpPr>
            <p:cNvPr id="4" name="Ovaal 3"/>
            <p:cNvSpPr/>
            <p:nvPr/>
          </p:nvSpPr>
          <p:spPr>
            <a:xfrm>
              <a:off x="3181086" y="1796527"/>
              <a:ext cx="3674972" cy="2490532"/>
            </a:xfrm>
            <a:prstGeom prst="ellipse">
              <a:avLst/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34"/>
            </a:p>
          </p:txBody>
        </p:sp>
        <p:sp>
          <p:nvSpPr>
            <p:cNvPr id="5" name="Ovaal 4"/>
            <p:cNvSpPr/>
            <p:nvPr/>
          </p:nvSpPr>
          <p:spPr>
            <a:xfrm>
              <a:off x="5041693" y="1796527"/>
              <a:ext cx="3595512" cy="2490532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1234"/>
            </a:p>
          </p:txBody>
        </p:sp>
        <p:sp>
          <p:nvSpPr>
            <p:cNvPr id="6" name="Rechthoek 5"/>
            <p:cNvSpPr/>
            <p:nvPr/>
          </p:nvSpPr>
          <p:spPr>
            <a:xfrm>
              <a:off x="3038908" y="2749573"/>
              <a:ext cx="2121288" cy="7150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2400" dirty="0" err="1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 - 13"/>
                </a:rPr>
                <a:t>Inquiry-based</a:t>
              </a:r>
              <a:endParaRPr lang="nl-NL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- 13"/>
              </a:endParaRPr>
            </a:p>
            <a:p>
              <a:pPr algn="ctr"/>
              <a:r>
                <a:rPr lang="nl-NL" sz="2400" dirty="0" err="1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 - 13"/>
                </a:rPr>
                <a:t>learning</a:t>
              </a:r>
              <a:endParaRPr lang="nl-NL" sz="2400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- 13"/>
              </a:endParaRPr>
            </a:p>
          </p:txBody>
        </p:sp>
        <p:sp>
          <p:nvSpPr>
            <p:cNvPr id="7" name="Rechthoek 6"/>
            <p:cNvSpPr/>
            <p:nvPr/>
          </p:nvSpPr>
          <p:spPr>
            <a:xfrm>
              <a:off x="6980241" y="2675652"/>
              <a:ext cx="1565630" cy="7150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2400" dirty="0" err="1">
                  <a:solidFill>
                    <a:srgbClr val="FF0000"/>
                  </a:solidFill>
                  <a:latin typeface="Arial - 13"/>
                </a:rPr>
                <a:t>Students</a:t>
              </a:r>
              <a:r>
                <a:rPr lang="nl-NL" sz="2400" dirty="0">
                  <a:solidFill>
                    <a:srgbClr val="FF0000"/>
                  </a:solidFill>
                  <a:latin typeface="Arial - 13"/>
                </a:rPr>
                <a:t>’</a:t>
              </a:r>
            </a:p>
            <a:p>
              <a:pPr algn="ctr"/>
              <a:r>
                <a:rPr lang="nl-NL" sz="2400" dirty="0" err="1">
                  <a:solidFill>
                    <a:srgbClr val="FF0000"/>
                  </a:solidFill>
                  <a:latin typeface="Arial - 13"/>
                </a:rPr>
                <a:t>questions</a:t>
              </a:r>
              <a:endParaRPr lang="nl-NL" sz="2400" dirty="0">
                <a:solidFill>
                  <a:srgbClr val="FF0000"/>
                </a:solidFill>
                <a:latin typeface="Arial - 13"/>
              </a:endParaRPr>
            </a:p>
          </p:txBody>
        </p:sp>
        <p:sp>
          <p:nvSpPr>
            <p:cNvPr id="8" name="Rechthoek 7"/>
            <p:cNvSpPr/>
            <p:nvPr/>
          </p:nvSpPr>
          <p:spPr>
            <a:xfrm>
              <a:off x="4878614" y="2590672"/>
              <a:ext cx="2142188" cy="10328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nl-NL" sz="2400" dirty="0">
                  <a:solidFill>
                    <a:schemeClr val="bg1"/>
                  </a:solidFill>
                  <a:latin typeface="Arial - 13"/>
                </a:rPr>
                <a:t>Question- </a:t>
              </a:r>
              <a:r>
                <a:rPr lang="nl-NL" sz="2400" dirty="0" err="1">
                  <a:solidFill>
                    <a:schemeClr val="bg1"/>
                  </a:solidFill>
                  <a:latin typeface="Arial - 13"/>
                </a:rPr>
                <a:t>driven</a:t>
              </a:r>
              <a:endParaRPr lang="nl-NL" sz="2400" dirty="0">
                <a:solidFill>
                  <a:schemeClr val="bg1"/>
                </a:solidFill>
                <a:latin typeface="Arial - 13"/>
              </a:endParaRPr>
            </a:p>
            <a:p>
              <a:pPr algn="ctr"/>
              <a:r>
                <a:rPr lang="nl-NL" sz="2400" dirty="0" err="1">
                  <a:solidFill>
                    <a:schemeClr val="bg1"/>
                  </a:solidFill>
                  <a:latin typeface="Arial - 13"/>
                </a:rPr>
                <a:t>learning</a:t>
              </a:r>
              <a:endParaRPr lang="nl-NL" sz="2400" dirty="0">
                <a:solidFill>
                  <a:schemeClr val="bg1"/>
                </a:solidFill>
                <a:latin typeface="Arial - 13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73418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0B8EEAF9-9F7C-4AEE-B72F-776E4E926C6B}"/>
              </a:ext>
            </a:extLst>
          </p:cNvPr>
          <p:cNvSpPr/>
          <p:nvPr/>
        </p:nvSpPr>
        <p:spPr>
          <a:xfrm>
            <a:off x="504917" y="1616155"/>
            <a:ext cx="11182166" cy="495125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73B2D0B-5D53-4002-A44E-87A8E6743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917" y="290592"/>
            <a:ext cx="10515600" cy="1325563"/>
          </a:xfrm>
        </p:spPr>
        <p:txBody>
          <a:bodyPr/>
          <a:lstStyle/>
          <a:p>
            <a:r>
              <a:rPr lang="nl-NL"/>
              <a:t>Why is student questioning important?</a:t>
            </a:r>
            <a:endParaRPr lang="nl-NL" dirty="0"/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6F746AE-1D84-4F2C-9857-60892A458DF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1169" y="1992440"/>
            <a:ext cx="11182165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0" indent="0">
              <a:buNone/>
            </a:pPr>
            <a:r>
              <a:rPr lang="nl-NL" dirty="0" err="1">
                <a:solidFill>
                  <a:schemeClr val="bg1"/>
                </a:solidFill>
              </a:rPr>
              <a:t>I</a:t>
            </a:r>
            <a:r>
              <a:rPr lang="nl-NL" sz="2800" dirty="0" err="1">
                <a:solidFill>
                  <a:schemeClr val="bg1"/>
                </a:solidFill>
              </a:rPr>
              <a:t>ncreases</a:t>
            </a:r>
            <a:r>
              <a:rPr lang="nl-NL" sz="2800" dirty="0">
                <a:solidFill>
                  <a:schemeClr val="bg1"/>
                </a:solidFill>
              </a:rPr>
              <a:t> </a:t>
            </a:r>
            <a:r>
              <a:rPr lang="nl-NL" sz="2800" dirty="0" err="1">
                <a:solidFill>
                  <a:schemeClr val="bg1"/>
                </a:solidFill>
              </a:rPr>
              <a:t>intrinsic</a:t>
            </a:r>
            <a:r>
              <a:rPr lang="nl-NL" sz="2800" dirty="0">
                <a:solidFill>
                  <a:schemeClr val="bg1"/>
                </a:solidFill>
              </a:rPr>
              <a:t> </a:t>
            </a:r>
            <a:r>
              <a:rPr lang="nl-NL" sz="2800" dirty="0" err="1">
                <a:solidFill>
                  <a:schemeClr val="bg1"/>
                </a:solidFill>
              </a:rPr>
              <a:t>motivation</a:t>
            </a:r>
            <a:r>
              <a:rPr lang="nl-NL" sz="2800" dirty="0">
                <a:solidFill>
                  <a:schemeClr val="bg1"/>
                </a:solidFill>
              </a:rPr>
              <a:t> </a:t>
            </a:r>
            <a:r>
              <a:rPr lang="nl-NL" sz="2800" dirty="0" err="1">
                <a:solidFill>
                  <a:schemeClr val="bg1"/>
                </a:solidFill>
              </a:rPr>
              <a:t>for</a:t>
            </a:r>
            <a:r>
              <a:rPr lang="nl-NL" sz="2800" dirty="0">
                <a:solidFill>
                  <a:schemeClr val="bg1"/>
                </a:solidFill>
              </a:rPr>
              <a:t> </a:t>
            </a:r>
            <a:r>
              <a:rPr lang="nl-NL" sz="2800" dirty="0" err="1">
                <a:solidFill>
                  <a:schemeClr val="bg1"/>
                </a:solidFill>
              </a:rPr>
              <a:t>learning</a:t>
            </a:r>
            <a:r>
              <a:rPr lang="nl-NL" sz="2800" dirty="0">
                <a:solidFill>
                  <a:schemeClr val="bg1"/>
                </a:solidFill>
              </a:rPr>
              <a:t> </a:t>
            </a:r>
            <a:br>
              <a:rPr lang="nl-NL" sz="2800" dirty="0">
                <a:solidFill>
                  <a:schemeClr val="bg1"/>
                </a:solidFill>
              </a:rPr>
            </a:br>
            <a:r>
              <a:rPr lang="nl-NL" sz="1400" dirty="0">
                <a:solidFill>
                  <a:schemeClr val="bg1"/>
                </a:solidFill>
              </a:rPr>
              <a:t>(</a:t>
            </a:r>
            <a:r>
              <a:rPr lang="nl-NL" sz="1400" dirty="0" err="1">
                <a:solidFill>
                  <a:schemeClr val="bg1"/>
                </a:solidFill>
              </a:rPr>
              <a:t>Chin</a:t>
            </a:r>
            <a:r>
              <a:rPr lang="nl-NL" sz="1400" dirty="0">
                <a:solidFill>
                  <a:schemeClr val="bg1"/>
                </a:solidFill>
              </a:rPr>
              <a:t> &amp; </a:t>
            </a:r>
            <a:r>
              <a:rPr lang="nl-NL" sz="1400" dirty="0" err="1">
                <a:solidFill>
                  <a:schemeClr val="bg1"/>
                </a:solidFill>
              </a:rPr>
              <a:t>Osborne</a:t>
            </a:r>
            <a:r>
              <a:rPr lang="nl-NL" sz="1400" dirty="0">
                <a:solidFill>
                  <a:schemeClr val="bg1"/>
                </a:solidFill>
              </a:rPr>
              <a:t>, 2008; </a:t>
            </a:r>
            <a:r>
              <a:rPr lang="nl-NL" sz="1400" dirty="0" err="1">
                <a:solidFill>
                  <a:schemeClr val="bg1"/>
                </a:solidFill>
              </a:rPr>
              <a:t>Deci</a:t>
            </a:r>
            <a:r>
              <a:rPr lang="nl-NL" sz="1400" dirty="0">
                <a:solidFill>
                  <a:schemeClr val="bg1"/>
                </a:solidFill>
              </a:rPr>
              <a:t> &amp; Ryan)  </a:t>
            </a:r>
            <a:endParaRPr lang="nl-NL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dirty="0" err="1">
                <a:solidFill>
                  <a:schemeClr val="bg1"/>
                </a:solidFill>
              </a:rPr>
              <a:t>C</a:t>
            </a:r>
            <a:r>
              <a:rPr lang="nl-NL" sz="2800" dirty="0" err="1">
                <a:solidFill>
                  <a:schemeClr val="bg1"/>
                </a:solidFill>
              </a:rPr>
              <a:t>onnects</a:t>
            </a:r>
            <a:r>
              <a:rPr lang="nl-NL" sz="2800" dirty="0">
                <a:solidFill>
                  <a:schemeClr val="bg1"/>
                </a:solidFill>
              </a:rPr>
              <a:t> </a:t>
            </a:r>
            <a:r>
              <a:rPr lang="nl-NL" sz="2800" dirty="0" err="1">
                <a:solidFill>
                  <a:schemeClr val="bg1"/>
                </a:solidFill>
              </a:rPr>
              <a:t>learning</a:t>
            </a:r>
            <a:r>
              <a:rPr lang="nl-NL" sz="2800" dirty="0">
                <a:solidFill>
                  <a:schemeClr val="bg1"/>
                </a:solidFill>
              </a:rPr>
              <a:t> </a:t>
            </a:r>
            <a:r>
              <a:rPr lang="nl-NL" sz="2800" dirty="0" err="1">
                <a:solidFill>
                  <a:schemeClr val="bg1"/>
                </a:solidFill>
              </a:rPr>
              <a:t>to</a:t>
            </a:r>
            <a:r>
              <a:rPr lang="nl-NL" sz="2800" dirty="0">
                <a:solidFill>
                  <a:schemeClr val="bg1"/>
                </a:solidFill>
              </a:rPr>
              <a:t> prior </a:t>
            </a:r>
            <a:r>
              <a:rPr lang="nl-NL" sz="2800" dirty="0" err="1">
                <a:solidFill>
                  <a:schemeClr val="bg1"/>
                </a:solidFill>
              </a:rPr>
              <a:t>knowledge</a:t>
            </a:r>
            <a:r>
              <a:rPr lang="nl-NL" dirty="0">
                <a:solidFill>
                  <a:schemeClr val="bg1"/>
                </a:solidFill>
              </a:rPr>
              <a:t> </a:t>
            </a:r>
            <a:br>
              <a:rPr lang="nl-NL" dirty="0">
                <a:solidFill>
                  <a:schemeClr val="bg1"/>
                </a:solidFill>
              </a:rPr>
            </a:br>
            <a:r>
              <a:rPr lang="nl-NL" sz="1400" dirty="0">
                <a:solidFill>
                  <a:schemeClr val="bg1"/>
                </a:solidFill>
              </a:rPr>
              <a:t>(</a:t>
            </a:r>
            <a:r>
              <a:rPr lang="nl-NL" sz="1400" dirty="0" err="1">
                <a:solidFill>
                  <a:schemeClr val="bg1"/>
                </a:solidFill>
              </a:rPr>
              <a:t>Palincsar</a:t>
            </a:r>
            <a:r>
              <a:rPr lang="nl-NL" sz="1400" dirty="0">
                <a:solidFill>
                  <a:schemeClr val="bg1"/>
                </a:solidFill>
              </a:rPr>
              <a:t> &amp; Brown, 1984)</a:t>
            </a:r>
          </a:p>
          <a:p>
            <a:pPr marL="0" lvl="0" indent="0">
              <a:buNone/>
            </a:pPr>
            <a:r>
              <a:rPr lang="nl-NL" sz="2800" dirty="0">
                <a:solidFill>
                  <a:schemeClr val="bg1"/>
                </a:solidFill>
              </a:rPr>
              <a:t>Supports </a:t>
            </a:r>
            <a:r>
              <a:rPr lang="nl-NL" sz="2800" dirty="0" err="1">
                <a:solidFill>
                  <a:schemeClr val="bg1"/>
                </a:solidFill>
              </a:rPr>
              <a:t>deep</a:t>
            </a:r>
            <a:r>
              <a:rPr lang="nl-NL" sz="2800" dirty="0">
                <a:solidFill>
                  <a:schemeClr val="bg1"/>
                </a:solidFill>
              </a:rPr>
              <a:t> </a:t>
            </a:r>
            <a:r>
              <a:rPr lang="nl-NL" sz="2800" dirty="0" err="1">
                <a:solidFill>
                  <a:schemeClr val="bg1"/>
                </a:solidFill>
              </a:rPr>
              <a:t>and</a:t>
            </a:r>
            <a:r>
              <a:rPr lang="nl-NL" sz="2800" dirty="0">
                <a:solidFill>
                  <a:schemeClr val="bg1"/>
                </a:solidFill>
              </a:rPr>
              <a:t> </a:t>
            </a:r>
            <a:r>
              <a:rPr lang="nl-NL" sz="2800" dirty="0" err="1">
                <a:solidFill>
                  <a:schemeClr val="bg1"/>
                </a:solidFill>
              </a:rPr>
              <a:t>meaningful</a:t>
            </a:r>
            <a:r>
              <a:rPr lang="nl-NL" sz="2800" dirty="0">
                <a:solidFill>
                  <a:schemeClr val="bg1"/>
                </a:solidFill>
              </a:rPr>
              <a:t> </a:t>
            </a:r>
            <a:r>
              <a:rPr lang="nl-NL" sz="2800" dirty="0" err="1">
                <a:solidFill>
                  <a:schemeClr val="bg1"/>
                </a:solidFill>
              </a:rPr>
              <a:t>learning</a:t>
            </a:r>
            <a:r>
              <a:rPr lang="nl-NL" sz="2800" dirty="0">
                <a:solidFill>
                  <a:schemeClr val="bg1"/>
                </a:solidFill>
              </a:rPr>
              <a:t> </a:t>
            </a:r>
            <a:br>
              <a:rPr lang="nl-NL" sz="2800" dirty="0">
                <a:solidFill>
                  <a:schemeClr val="bg1"/>
                </a:solidFill>
              </a:rPr>
            </a:br>
            <a:r>
              <a:rPr lang="nl-NL" sz="1400" dirty="0">
                <a:solidFill>
                  <a:schemeClr val="bg1"/>
                </a:solidFill>
              </a:rPr>
              <a:t>(</a:t>
            </a:r>
            <a:r>
              <a:rPr lang="nl-NL" sz="1400" dirty="0" err="1">
                <a:solidFill>
                  <a:schemeClr val="bg1"/>
                </a:solidFill>
              </a:rPr>
              <a:t>Rosenshine</a:t>
            </a:r>
            <a:r>
              <a:rPr lang="nl-NL" sz="1400" dirty="0">
                <a:solidFill>
                  <a:schemeClr val="bg1"/>
                </a:solidFill>
              </a:rPr>
              <a:t>, </a:t>
            </a:r>
            <a:r>
              <a:rPr lang="nl-NL" sz="1400" dirty="0" err="1">
                <a:solidFill>
                  <a:schemeClr val="bg1"/>
                </a:solidFill>
              </a:rPr>
              <a:t>Meister</a:t>
            </a:r>
            <a:r>
              <a:rPr lang="nl-NL" sz="1400" dirty="0">
                <a:solidFill>
                  <a:schemeClr val="bg1"/>
                </a:solidFill>
              </a:rPr>
              <a:t> &amp; </a:t>
            </a:r>
            <a:r>
              <a:rPr lang="nl-NL" sz="1400" dirty="0" err="1">
                <a:solidFill>
                  <a:schemeClr val="bg1"/>
                </a:solidFill>
              </a:rPr>
              <a:t>Chapman</a:t>
            </a:r>
            <a:r>
              <a:rPr lang="nl-NL" sz="1400" dirty="0">
                <a:solidFill>
                  <a:schemeClr val="bg1"/>
                </a:solidFill>
              </a:rPr>
              <a:t>, 1996).</a:t>
            </a:r>
          </a:p>
          <a:p>
            <a:pPr marL="0" lvl="0" indent="0">
              <a:buNone/>
            </a:pPr>
            <a:r>
              <a:rPr lang="nl-NL" dirty="0" err="1">
                <a:solidFill>
                  <a:schemeClr val="bg1"/>
                </a:solidFill>
              </a:rPr>
              <a:t>D</a:t>
            </a:r>
            <a:r>
              <a:rPr lang="nl-NL" sz="2800" dirty="0" err="1">
                <a:solidFill>
                  <a:schemeClr val="bg1"/>
                </a:solidFill>
              </a:rPr>
              <a:t>evelops</a:t>
            </a:r>
            <a:r>
              <a:rPr lang="nl-NL" sz="2800" dirty="0">
                <a:solidFill>
                  <a:schemeClr val="bg1"/>
                </a:solidFill>
              </a:rPr>
              <a:t> </a:t>
            </a:r>
            <a:r>
              <a:rPr lang="nl-NL" sz="2800" dirty="0" err="1">
                <a:solidFill>
                  <a:schemeClr val="bg1"/>
                </a:solidFill>
              </a:rPr>
              <a:t>metacognitive</a:t>
            </a:r>
            <a:r>
              <a:rPr lang="nl-NL" sz="2800" dirty="0">
                <a:solidFill>
                  <a:schemeClr val="bg1"/>
                </a:solidFill>
              </a:rPr>
              <a:t> </a:t>
            </a:r>
            <a:r>
              <a:rPr lang="nl-NL" sz="2800" dirty="0" err="1">
                <a:solidFill>
                  <a:schemeClr val="bg1"/>
                </a:solidFill>
              </a:rPr>
              <a:t>strategies</a:t>
            </a:r>
            <a:r>
              <a:rPr lang="nl-NL" sz="2800" dirty="0">
                <a:solidFill>
                  <a:schemeClr val="bg1"/>
                </a:solidFill>
              </a:rPr>
              <a:t> 	</a:t>
            </a:r>
            <a:br>
              <a:rPr lang="nl-NL" sz="2800" dirty="0">
                <a:solidFill>
                  <a:schemeClr val="bg1"/>
                </a:solidFill>
              </a:rPr>
            </a:br>
            <a:r>
              <a:rPr lang="nl-NL" sz="1400" dirty="0">
                <a:solidFill>
                  <a:schemeClr val="bg1"/>
                </a:solidFill>
              </a:rPr>
              <a:t>(</a:t>
            </a:r>
            <a:r>
              <a:rPr lang="nl-NL" sz="1400" dirty="0" err="1">
                <a:solidFill>
                  <a:schemeClr val="bg1"/>
                </a:solidFill>
              </a:rPr>
              <a:t>Chin</a:t>
            </a:r>
            <a:r>
              <a:rPr lang="nl-NL" sz="1400" dirty="0">
                <a:solidFill>
                  <a:schemeClr val="bg1"/>
                </a:solidFill>
              </a:rPr>
              <a:t> &amp; </a:t>
            </a:r>
            <a:r>
              <a:rPr lang="nl-NL" sz="1400" dirty="0" err="1">
                <a:solidFill>
                  <a:schemeClr val="bg1"/>
                </a:solidFill>
              </a:rPr>
              <a:t>Osborne</a:t>
            </a:r>
            <a:r>
              <a:rPr lang="nl-NL" sz="1400" dirty="0">
                <a:solidFill>
                  <a:schemeClr val="bg1"/>
                </a:solidFill>
              </a:rPr>
              <a:t>, 2008 ; </a:t>
            </a:r>
            <a:r>
              <a:rPr lang="nl-NL" sz="1400" dirty="0" err="1">
                <a:solidFill>
                  <a:schemeClr val="bg1"/>
                </a:solidFill>
              </a:rPr>
              <a:t>Scardamalia</a:t>
            </a:r>
            <a:r>
              <a:rPr lang="nl-NL" sz="1400" dirty="0">
                <a:solidFill>
                  <a:schemeClr val="bg1"/>
                </a:solidFill>
              </a:rPr>
              <a:t> &amp; </a:t>
            </a:r>
            <a:r>
              <a:rPr lang="nl-NL" sz="1400" dirty="0" err="1">
                <a:solidFill>
                  <a:schemeClr val="bg1"/>
                </a:solidFill>
              </a:rPr>
              <a:t>Bereiter</a:t>
            </a:r>
            <a:r>
              <a:rPr lang="nl-NL" sz="1400" dirty="0">
                <a:solidFill>
                  <a:schemeClr val="bg1"/>
                </a:solidFill>
              </a:rPr>
              <a:t>, 1992)</a:t>
            </a:r>
          </a:p>
          <a:p>
            <a:pPr marL="0" indent="0">
              <a:buNone/>
            </a:pPr>
            <a:r>
              <a:rPr lang="nl-NL" sz="2800" dirty="0" err="1">
                <a:solidFill>
                  <a:schemeClr val="bg1"/>
                </a:solidFill>
              </a:rPr>
              <a:t>Elicits</a:t>
            </a:r>
            <a:r>
              <a:rPr lang="nl-NL" sz="2800" dirty="0">
                <a:solidFill>
                  <a:schemeClr val="bg1"/>
                </a:solidFill>
              </a:rPr>
              <a:t> </a:t>
            </a:r>
            <a:r>
              <a:rPr lang="nl-NL" sz="2800" dirty="0" err="1">
                <a:solidFill>
                  <a:schemeClr val="bg1"/>
                </a:solidFill>
              </a:rPr>
              <a:t>creative</a:t>
            </a:r>
            <a:r>
              <a:rPr lang="nl-NL" sz="2800" dirty="0">
                <a:solidFill>
                  <a:schemeClr val="bg1"/>
                </a:solidFill>
              </a:rPr>
              <a:t> thinking</a:t>
            </a:r>
            <a:br>
              <a:rPr lang="nl-NL" sz="2800" dirty="0">
                <a:solidFill>
                  <a:schemeClr val="bg1"/>
                </a:solidFill>
              </a:rPr>
            </a:br>
            <a:r>
              <a:rPr lang="nl-NL" sz="1400" dirty="0">
                <a:solidFill>
                  <a:schemeClr val="bg1"/>
                </a:solidFill>
              </a:rPr>
              <a:t>(Keys, 2002; </a:t>
            </a:r>
            <a:r>
              <a:rPr lang="nl-NL" sz="1400" dirty="0" err="1">
                <a:solidFill>
                  <a:schemeClr val="bg1"/>
                </a:solidFill>
              </a:rPr>
              <a:t>Scardamalia</a:t>
            </a:r>
            <a:r>
              <a:rPr lang="nl-NL" sz="1400" dirty="0">
                <a:solidFill>
                  <a:schemeClr val="bg1"/>
                </a:solidFill>
              </a:rPr>
              <a:t> &amp; </a:t>
            </a:r>
            <a:r>
              <a:rPr lang="nl-NL" sz="1400" dirty="0" err="1">
                <a:solidFill>
                  <a:schemeClr val="bg1"/>
                </a:solidFill>
              </a:rPr>
              <a:t>Bereiter</a:t>
            </a:r>
            <a:r>
              <a:rPr lang="nl-NL" sz="1400" dirty="0">
                <a:solidFill>
                  <a:schemeClr val="bg1"/>
                </a:solidFill>
              </a:rPr>
              <a:t>, 1992)</a:t>
            </a:r>
          </a:p>
          <a:p>
            <a:pPr marL="0" lvl="0" indent="0">
              <a:buNone/>
            </a:pPr>
            <a:r>
              <a:rPr lang="nl-NL" dirty="0">
                <a:solidFill>
                  <a:schemeClr val="bg1"/>
                </a:solidFill>
              </a:rPr>
              <a:t>Relevant </a:t>
            </a:r>
            <a:r>
              <a:rPr lang="nl-NL" dirty="0" err="1">
                <a:solidFill>
                  <a:schemeClr val="bg1"/>
                </a:solidFill>
              </a:rPr>
              <a:t>for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S</a:t>
            </a:r>
            <a:r>
              <a:rPr lang="nl-NL" sz="2800" dirty="0" err="1">
                <a:solidFill>
                  <a:schemeClr val="bg1"/>
                </a:solidFill>
              </a:rPr>
              <a:t>cience</a:t>
            </a:r>
            <a:r>
              <a:rPr lang="nl-NL" sz="2800" dirty="0">
                <a:solidFill>
                  <a:schemeClr val="bg1"/>
                </a:solidFill>
              </a:rPr>
              <a:t>, </a:t>
            </a:r>
            <a:r>
              <a:rPr lang="nl-NL" sz="2800" dirty="0" err="1">
                <a:solidFill>
                  <a:schemeClr val="bg1"/>
                </a:solidFill>
              </a:rPr>
              <a:t>Literacy</a:t>
            </a:r>
            <a:r>
              <a:rPr lang="nl-NL" sz="2800" dirty="0">
                <a:solidFill>
                  <a:schemeClr val="bg1"/>
                </a:solidFill>
              </a:rPr>
              <a:t>, </a:t>
            </a:r>
            <a:r>
              <a:rPr lang="nl-NL" sz="2800" dirty="0" err="1">
                <a:solidFill>
                  <a:schemeClr val="bg1"/>
                </a:solidFill>
              </a:rPr>
              <a:t>Numeracy</a:t>
            </a:r>
            <a:r>
              <a:rPr lang="nl-NL" sz="2800" dirty="0">
                <a:solidFill>
                  <a:schemeClr val="bg1"/>
                </a:solidFill>
              </a:rPr>
              <a:t>, Arts</a:t>
            </a:r>
            <a:br>
              <a:rPr lang="nl-NL" sz="28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(</a:t>
            </a:r>
            <a:r>
              <a:rPr lang="en-US" sz="1400" dirty="0" err="1">
                <a:solidFill>
                  <a:schemeClr val="bg1"/>
                </a:solidFill>
              </a:rPr>
              <a:t>Allmond</a:t>
            </a:r>
            <a:r>
              <a:rPr lang="en-US" sz="1400" dirty="0">
                <a:solidFill>
                  <a:schemeClr val="bg1"/>
                </a:solidFill>
              </a:rPr>
              <a:t> &amp; Makar, 2010; Gillispie,1990; Osborne &amp; Dillon, 2008).</a:t>
            </a:r>
            <a:endParaRPr lang="nl-NL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76B65FB-6FCA-408F-A7CB-9D61322602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60" r="9487"/>
          <a:stretch/>
        </p:blipFill>
        <p:spPr>
          <a:xfrm>
            <a:off x="7379457" y="2068640"/>
            <a:ext cx="3981374" cy="3086931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DB3FB344-ED74-4793-9BCA-E9D013B45A38}"/>
              </a:ext>
            </a:extLst>
          </p:cNvPr>
          <p:cNvSpPr txBox="1"/>
          <p:nvPr/>
        </p:nvSpPr>
        <p:spPr>
          <a:xfrm rot="2329420">
            <a:off x="10220325" y="2252079"/>
            <a:ext cx="1151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LEARNING</a:t>
            </a:r>
          </a:p>
        </p:txBody>
      </p:sp>
    </p:spTree>
    <p:extLst>
      <p:ext uri="{BB962C8B-B14F-4D97-AF65-F5344CB8AC3E}">
        <p14:creationId xmlns:p14="http://schemas.microsoft.com/office/powerpoint/2010/main" val="40179443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3C2B928A-669C-4ED0-B3FA-B5ADF7CCA320}"/>
              </a:ext>
            </a:extLst>
          </p:cNvPr>
          <p:cNvSpPr/>
          <p:nvPr/>
        </p:nvSpPr>
        <p:spPr>
          <a:xfrm>
            <a:off x="504825" y="1825624"/>
            <a:ext cx="10925175" cy="46672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D1EF00C-5F85-4687-8263-A9AB5430F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149" y="387350"/>
            <a:ext cx="10515600" cy="1325563"/>
          </a:xfrm>
        </p:spPr>
        <p:txBody>
          <a:bodyPr/>
          <a:lstStyle/>
          <a:p>
            <a:r>
              <a:rPr lang="nl-NL" dirty="0"/>
              <a:t>Present state of student </a:t>
            </a:r>
            <a:r>
              <a:rPr lang="nl-NL" dirty="0" err="1"/>
              <a:t>questioning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847411B-2E6F-42CB-AB10-A197E43C47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371723"/>
            <a:ext cx="8048625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Teachers ask 95% of all questions in class.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Teacher questioning stifles student questioning.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Students give answers, but seldom ask questions.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A lot of student question potential remains unused.</a:t>
            </a:r>
          </a:p>
          <a:p>
            <a:pPr marL="0" indent="0">
              <a:buNone/>
            </a:pP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7FA9C20-0477-4C25-88D4-58DB06BB7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750" y="2276473"/>
            <a:ext cx="2765999" cy="294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845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4245D1DD-94D3-4949-8E1B-1AD9E30D0811}"/>
              </a:ext>
            </a:extLst>
          </p:cNvPr>
          <p:cNvSpPr/>
          <p:nvPr/>
        </p:nvSpPr>
        <p:spPr>
          <a:xfrm>
            <a:off x="638174" y="1562100"/>
            <a:ext cx="10915651" cy="493077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EF730A4-5F8D-421A-B650-6B9214B89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73" y="354011"/>
            <a:ext cx="10515600" cy="1325563"/>
          </a:xfrm>
        </p:spPr>
        <p:txBody>
          <a:bodyPr/>
          <a:lstStyle/>
          <a:p>
            <a:r>
              <a:rPr lang="nl-NL" dirty="0"/>
              <a:t>Teachers as change </a:t>
            </a:r>
            <a:r>
              <a:rPr lang="nl-NL" dirty="0" err="1"/>
              <a:t>agents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578E7FB-44F7-49E8-BBA5-64BEC904E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702" y="1910556"/>
            <a:ext cx="5553076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Teachers have </a:t>
            </a:r>
            <a:r>
              <a:rPr lang="nl-NL" dirty="0" err="1">
                <a:solidFill>
                  <a:schemeClr val="bg1"/>
                </a:solidFill>
              </a:rPr>
              <a:t>powerful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potential</a:t>
            </a:r>
            <a:r>
              <a:rPr lang="nl-NL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nl-NL" dirty="0" err="1">
                <a:solidFill>
                  <a:schemeClr val="bg1"/>
                </a:solidFill>
              </a:rPr>
              <a:t>to</a:t>
            </a:r>
            <a:r>
              <a:rPr lang="nl-NL" dirty="0">
                <a:solidFill>
                  <a:schemeClr val="bg1"/>
                </a:solidFill>
              </a:rPr>
              <a:t> support change</a:t>
            </a:r>
          </a:p>
          <a:p>
            <a:pPr marL="0" indent="0">
              <a:buNone/>
            </a:pPr>
            <a:r>
              <a:rPr lang="nl-NL" sz="1800" dirty="0">
                <a:solidFill>
                  <a:schemeClr val="bg1"/>
                </a:solidFill>
              </a:rPr>
              <a:t>(</a:t>
            </a:r>
            <a:r>
              <a:rPr lang="nl-NL" sz="1800" dirty="0" err="1">
                <a:solidFill>
                  <a:schemeClr val="bg1"/>
                </a:solidFill>
              </a:rPr>
              <a:t>Fullan</a:t>
            </a:r>
            <a:r>
              <a:rPr lang="nl-NL" sz="1800" dirty="0">
                <a:solidFill>
                  <a:schemeClr val="bg1"/>
                </a:solidFill>
              </a:rPr>
              <a:t>, 2012)</a:t>
            </a:r>
          </a:p>
          <a:p>
            <a:pPr marL="0" indent="0">
              <a:buNone/>
            </a:pPr>
            <a:endParaRPr lang="nl-NL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dirty="0" err="1">
                <a:solidFill>
                  <a:schemeClr val="bg1"/>
                </a:solidFill>
              </a:rPr>
              <a:t>Lasting</a:t>
            </a:r>
            <a:r>
              <a:rPr lang="nl-NL" dirty="0">
                <a:solidFill>
                  <a:schemeClr val="bg1"/>
                </a:solidFill>
              </a:rPr>
              <a:t> change in </a:t>
            </a:r>
            <a:r>
              <a:rPr lang="nl-NL" dirty="0" err="1">
                <a:solidFill>
                  <a:schemeClr val="bg1"/>
                </a:solidFill>
              </a:rPr>
              <a:t>education</a:t>
            </a:r>
            <a:r>
              <a:rPr lang="nl-NL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nl-NL" dirty="0" err="1">
                <a:solidFill>
                  <a:schemeClr val="bg1"/>
                </a:solidFill>
              </a:rPr>
              <a:t>depends</a:t>
            </a:r>
            <a:r>
              <a:rPr lang="nl-NL" dirty="0">
                <a:solidFill>
                  <a:schemeClr val="bg1"/>
                </a:solidFill>
              </a:rPr>
              <a:t> on </a:t>
            </a:r>
            <a:r>
              <a:rPr lang="nl-NL" dirty="0" err="1">
                <a:solidFill>
                  <a:schemeClr val="bg1"/>
                </a:solidFill>
              </a:rPr>
              <a:t>teachers</a:t>
            </a:r>
            <a:r>
              <a:rPr lang="nl-NL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nl-NL" sz="1800" dirty="0">
                <a:solidFill>
                  <a:schemeClr val="bg1"/>
                </a:solidFill>
              </a:rPr>
              <a:t>(</a:t>
            </a:r>
            <a:r>
              <a:rPr lang="nl-NL" sz="1800" dirty="0" err="1">
                <a:solidFill>
                  <a:schemeClr val="bg1"/>
                </a:solidFill>
              </a:rPr>
              <a:t>Yoshioka</a:t>
            </a:r>
            <a:r>
              <a:rPr lang="nl-NL" sz="1800" dirty="0">
                <a:solidFill>
                  <a:schemeClr val="bg1"/>
                </a:solidFill>
              </a:rPr>
              <a:t>, </a:t>
            </a:r>
            <a:r>
              <a:rPr lang="nl-NL" sz="1800" dirty="0" err="1">
                <a:solidFill>
                  <a:schemeClr val="bg1"/>
                </a:solidFill>
              </a:rPr>
              <a:t>Matsumoto</a:t>
            </a:r>
            <a:r>
              <a:rPr lang="nl-NL" sz="1800" dirty="0">
                <a:solidFill>
                  <a:schemeClr val="bg1"/>
                </a:solidFill>
              </a:rPr>
              <a:t>, &amp; Fulton, 2017) </a:t>
            </a:r>
          </a:p>
          <a:p>
            <a:pPr marL="0" indent="0">
              <a:buNone/>
            </a:pP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284F8C9-328C-48AC-AC95-1F15453DC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306" y="1910555"/>
            <a:ext cx="4892246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082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5">
            <a:extLst>
              <a:ext uri="{FF2B5EF4-FFF2-40B4-BE49-F238E27FC236}">
                <a16:creationId xmlns:a16="http://schemas.microsoft.com/office/drawing/2014/main" id="{1E0825F0-4BD0-4890-A924-CDC857F4A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682" y="1858726"/>
            <a:ext cx="5631927" cy="3754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kstballon: ovaal 8">
            <a:extLst>
              <a:ext uri="{FF2B5EF4-FFF2-40B4-BE49-F238E27FC236}">
                <a16:creationId xmlns:a16="http://schemas.microsoft.com/office/drawing/2014/main" id="{4A6F8BF5-8F71-4AFF-9829-7EFA4710F2C6}"/>
              </a:ext>
            </a:extLst>
          </p:cNvPr>
          <p:cNvSpPr/>
          <p:nvPr/>
        </p:nvSpPr>
        <p:spPr>
          <a:xfrm>
            <a:off x="9053288" y="2390436"/>
            <a:ext cx="2381172" cy="2265070"/>
          </a:xfrm>
          <a:prstGeom prst="wedgeEllipseCallout">
            <a:avLst>
              <a:gd name="adj1" fmla="val -113687"/>
              <a:gd name="adj2" fmla="val -16713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bg1"/>
              </a:solidFill>
            </a:endParaRPr>
          </a:p>
        </p:txBody>
      </p:sp>
      <p:sp>
        <p:nvSpPr>
          <p:cNvPr id="8" name="Tekstballon: ovaal 7">
            <a:extLst>
              <a:ext uri="{FF2B5EF4-FFF2-40B4-BE49-F238E27FC236}">
                <a16:creationId xmlns:a16="http://schemas.microsoft.com/office/drawing/2014/main" id="{D08F1158-1C4A-4F3E-AA0B-B4E04AB9065F}"/>
              </a:ext>
            </a:extLst>
          </p:cNvPr>
          <p:cNvSpPr/>
          <p:nvPr/>
        </p:nvSpPr>
        <p:spPr>
          <a:xfrm>
            <a:off x="220138" y="2390436"/>
            <a:ext cx="2381172" cy="2265070"/>
          </a:xfrm>
          <a:prstGeom prst="wedgeEllipseCallout">
            <a:avLst>
              <a:gd name="adj1" fmla="val 103672"/>
              <a:gd name="adj2" fmla="val -11617"/>
            </a:avLst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7FF544E-37AE-43D8-99C2-D586BB352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4216"/>
            <a:ext cx="10515600" cy="1325563"/>
          </a:xfrm>
        </p:spPr>
        <p:txBody>
          <a:bodyPr/>
          <a:lstStyle/>
          <a:p>
            <a:r>
              <a:rPr lang="nl-NL" dirty="0"/>
              <a:t>Teachers </a:t>
            </a:r>
            <a:r>
              <a:rPr lang="nl-NL" dirty="0" err="1"/>
              <a:t>seek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balance</a:t>
            </a:r>
            <a:endParaRPr lang="nl-NL" dirty="0"/>
          </a:p>
        </p:txBody>
      </p:sp>
      <p:sp>
        <p:nvSpPr>
          <p:cNvPr id="5" name="Rechthoek 10">
            <a:extLst>
              <a:ext uri="{FF2B5EF4-FFF2-40B4-BE49-F238E27FC236}">
                <a16:creationId xmlns:a16="http://schemas.microsoft.com/office/drawing/2014/main" id="{A0958506-3318-43C1-8DDA-6CF5502C4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66413" y="2884620"/>
            <a:ext cx="16922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nl-NL" altLang="nl-NL" dirty="0" err="1">
                <a:solidFill>
                  <a:schemeClr val="bg1"/>
                </a:solidFill>
              </a:rPr>
              <a:t>attaining</a:t>
            </a:r>
            <a:endParaRPr lang="nl-NL" altLang="nl-NL" dirty="0">
              <a:solidFill>
                <a:schemeClr val="bg1"/>
              </a:solidFill>
            </a:endParaRPr>
          </a:p>
          <a:p>
            <a:pPr eaLnBrk="1" hangingPunct="1"/>
            <a:r>
              <a:rPr lang="nl-NL" altLang="nl-NL" dirty="0" err="1">
                <a:solidFill>
                  <a:schemeClr val="bg1"/>
                </a:solidFill>
              </a:rPr>
              <a:t>learning</a:t>
            </a:r>
            <a:r>
              <a:rPr lang="nl-NL" altLang="nl-NL" dirty="0">
                <a:solidFill>
                  <a:schemeClr val="bg1"/>
                </a:solidFill>
              </a:rPr>
              <a:t> </a:t>
            </a:r>
          </a:p>
          <a:p>
            <a:pPr eaLnBrk="1" hangingPunct="1"/>
            <a:r>
              <a:rPr lang="nl-NL" altLang="nl-NL" dirty="0" err="1">
                <a:solidFill>
                  <a:schemeClr val="bg1"/>
                </a:solidFill>
              </a:rPr>
              <a:t>outcomes</a:t>
            </a:r>
            <a:r>
              <a:rPr lang="nl-NL" altLang="nl-NL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6" name="Rechthoek 11">
            <a:extLst>
              <a:ext uri="{FF2B5EF4-FFF2-40B4-BE49-F238E27FC236}">
                <a16:creationId xmlns:a16="http://schemas.microsoft.com/office/drawing/2014/main" id="{71077F50-96B0-4769-A825-507730B4F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570" y="2922896"/>
            <a:ext cx="19335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nl-NL" altLang="nl-NL" dirty="0">
                <a:solidFill>
                  <a:schemeClr val="bg1"/>
                </a:solidFill>
              </a:rPr>
              <a:t>opportunity</a:t>
            </a:r>
          </a:p>
          <a:p>
            <a:pPr eaLnBrk="1" hangingPunct="1"/>
            <a:r>
              <a:rPr lang="nl-NL" altLang="nl-NL" dirty="0" err="1">
                <a:solidFill>
                  <a:schemeClr val="bg1"/>
                </a:solidFill>
              </a:rPr>
              <a:t>for</a:t>
            </a:r>
            <a:r>
              <a:rPr lang="nl-NL" altLang="nl-NL" dirty="0">
                <a:solidFill>
                  <a:schemeClr val="bg1"/>
                </a:solidFill>
              </a:rPr>
              <a:t> student </a:t>
            </a:r>
          </a:p>
          <a:p>
            <a:pPr eaLnBrk="1" hangingPunct="1"/>
            <a:r>
              <a:rPr lang="nl-NL" altLang="nl-NL" dirty="0" err="1">
                <a:solidFill>
                  <a:schemeClr val="bg1"/>
                </a:solidFill>
              </a:rPr>
              <a:t>questioning</a:t>
            </a:r>
            <a:r>
              <a:rPr lang="nl-NL" altLang="nl-NL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7" name="Rechthoek 12">
            <a:extLst>
              <a:ext uri="{FF2B5EF4-FFF2-40B4-BE49-F238E27FC236}">
                <a16:creationId xmlns:a16="http://schemas.microsoft.com/office/drawing/2014/main" id="{2CE07DA7-62DC-4A02-B171-F84514AD1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6513" y="5855537"/>
            <a:ext cx="64867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nl-NL" altLang="nl-NL" dirty="0"/>
              <a:t>How </a:t>
            </a:r>
            <a:r>
              <a:rPr lang="nl-NL" altLang="nl-NL" dirty="0" err="1"/>
              <a:t>to</a:t>
            </a:r>
            <a:r>
              <a:rPr lang="nl-NL" altLang="nl-NL" dirty="0"/>
              <a:t> guide </a:t>
            </a:r>
            <a:r>
              <a:rPr lang="nl-NL" altLang="nl-NL" dirty="0" err="1"/>
              <a:t>effective</a:t>
            </a:r>
            <a:r>
              <a:rPr lang="nl-NL" altLang="nl-NL" dirty="0"/>
              <a:t> student </a:t>
            </a:r>
            <a:r>
              <a:rPr lang="nl-NL" altLang="nl-NL" dirty="0" err="1"/>
              <a:t>questioning</a:t>
            </a:r>
            <a:r>
              <a:rPr lang="nl-NL" altLang="nl-NL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070041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89872DB9-8BA4-4BCA-A94D-D27D511EC98F}"/>
              </a:ext>
            </a:extLst>
          </p:cNvPr>
          <p:cNvSpPr/>
          <p:nvPr/>
        </p:nvSpPr>
        <p:spPr>
          <a:xfrm>
            <a:off x="838199" y="1825624"/>
            <a:ext cx="10591801" cy="466725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7EB0F9B-F491-4BB9-8C99-8A27FF309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Teachers’ </a:t>
            </a:r>
            <a:r>
              <a:rPr lang="nl-NL" dirty="0" err="1"/>
              <a:t>challenges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BC230DE-D8A7-444E-902B-43F32F1B9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299" y="1983580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DESIGN?</a:t>
            </a:r>
          </a:p>
          <a:p>
            <a:r>
              <a:rPr lang="nl-NL" dirty="0">
                <a:solidFill>
                  <a:schemeClr val="bg1"/>
                </a:solidFill>
              </a:rPr>
              <a:t>Select curriculum goals?</a:t>
            </a:r>
          </a:p>
          <a:p>
            <a:r>
              <a:rPr lang="nl-NL" dirty="0" err="1">
                <a:solidFill>
                  <a:schemeClr val="bg1"/>
                </a:solidFill>
              </a:rPr>
              <a:t>Anticipate</a:t>
            </a:r>
            <a:r>
              <a:rPr lang="nl-NL" dirty="0">
                <a:solidFill>
                  <a:schemeClr val="bg1"/>
                </a:solidFill>
              </a:rPr>
              <a:t> on student </a:t>
            </a:r>
            <a:r>
              <a:rPr lang="nl-NL" dirty="0" err="1">
                <a:solidFill>
                  <a:schemeClr val="bg1"/>
                </a:solidFill>
              </a:rPr>
              <a:t>questioning</a:t>
            </a:r>
            <a:r>
              <a:rPr lang="nl-NL" dirty="0">
                <a:solidFill>
                  <a:schemeClr val="bg1"/>
                </a:solidFill>
              </a:rPr>
              <a:t>?</a:t>
            </a:r>
          </a:p>
          <a:p>
            <a:endParaRPr lang="nl-NL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GUIDE?</a:t>
            </a:r>
          </a:p>
          <a:p>
            <a:r>
              <a:rPr lang="nl-NL" dirty="0">
                <a:solidFill>
                  <a:schemeClr val="bg1"/>
                </a:solidFill>
              </a:rPr>
              <a:t>Classroom management?</a:t>
            </a:r>
          </a:p>
          <a:p>
            <a:r>
              <a:rPr lang="nl-NL" dirty="0" err="1">
                <a:solidFill>
                  <a:schemeClr val="bg1"/>
                </a:solidFill>
              </a:rPr>
              <a:t>Optimalise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learning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outcomes</a:t>
            </a:r>
            <a:r>
              <a:rPr lang="nl-NL" dirty="0">
                <a:solidFill>
                  <a:schemeClr val="bg1"/>
                </a:solidFill>
              </a:rPr>
              <a:t>?</a:t>
            </a:r>
          </a:p>
          <a:p>
            <a:r>
              <a:rPr lang="nl-NL" dirty="0" err="1">
                <a:solidFill>
                  <a:schemeClr val="bg1"/>
                </a:solidFill>
              </a:rPr>
              <a:t>Build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collective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knowledge</a:t>
            </a:r>
            <a:r>
              <a:rPr lang="nl-NL" dirty="0">
                <a:solidFill>
                  <a:schemeClr val="bg1"/>
                </a:solidFill>
              </a:rPr>
              <a:t>?</a:t>
            </a:r>
          </a:p>
          <a:p>
            <a:pPr marL="0" indent="0">
              <a:buNone/>
            </a:pPr>
            <a:endParaRPr lang="nl-NL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chemeClr val="bg1"/>
                </a:solidFill>
              </a:rPr>
              <a:t>EVALUATE?</a:t>
            </a:r>
          </a:p>
          <a:p>
            <a:r>
              <a:rPr lang="nl-NL" dirty="0" err="1">
                <a:solidFill>
                  <a:schemeClr val="bg1"/>
                </a:solidFill>
              </a:rPr>
              <a:t>Measure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individual</a:t>
            </a:r>
            <a:r>
              <a:rPr lang="nl-NL" dirty="0">
                <a:solidFill>
                  <a:schemeClr val="bg1"/>
                </a:solidFill>
              </a:rPr>
              <a:t> </a:t>
            </a:r>
            <a:r>
              <a:rPr lang="nl-NL" dirty="0" err="1">
                <a:solidFill>
                  <a:schemeClr val="bg1"/>
                </a:solidFill>
              </a:rPr>
              <a:t>progress</a:t>
            </a:r>
            <a:r>
              <a:rPr lang="nl-NL" dirty="0">
                <a:solidFill>
                  <a:schemeClr val="bg1"/>
                </a:solidFill>
              </a:rPr>
              <a:t>?</a:t>
            </a:r>
          </a:p>
          <a:p>
            <a:r>
              <a:rPr lang="nl-NL" dirty="0" err="1">
                <a:solidFill>
                  <a:schemeClr val="bg1"/>
                </a:solidFill>
              </a:rPr>
              <a:t>Assess</a:t>
            </a:r>
            <a:r>
              <a:rPr lang="nl-NL" dirty="0">
                <a:solidFill>
                  <a:schemeClr val="bg1"/>
                </a:solidFill>
              </a:rPr>
              <a:t> curriculum goals?</a:t>
            </a:r>
          </a:p>
          <a:p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14A25AF-2BB4-4650-8A0A-575EA0205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1713" y="2151043"/>
            <a:ext cx="5482966" cy="365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850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2428C374-4870-44A5-830D-317AC926E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386" y="1520006"/>
            <a:ext cx="11193226" cy="462361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0784CC0-AA90-4919-AE94-858849833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04" y="269875"/>
            <a:ext cx="10515600" cy="1325563"/>
          </a:xfrm>
        </p:spPr>
        <p:txBody>
          <a:bodyPr/>
          <a:lstStyle/>
          <a:p>
            <a:r>
              <a:rPr lang="nl-NL" dirty="0"/>
              <a:t>Design-</a:t>
            </a:r>
            <a:r>
              <a:rPr lang="nl-NL" dirty="0" err="1"/>
              <a:t>based</a:t>
            </a:r>
            <a:r>
              <a:rPr lang="nl-NL" dirty="0"/>
              <a:t> research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develop</a:t>
            </a:r>
            <a:r>
              <a:rPr lang="nl-NL" dirty="0"/>
              <a:t> support</a:t>
            </a:r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id="{CA37AD0C-4D9C-40DC-A92B-0B5F589D0C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93324" y="2016553"/>
            <a:ext cx="6374751" cy="3630523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AFA471C5-0674-4CD3-B1B8-E83F49298AF8}"/>
              </a:ext>
            </a:extLst>
          </p:cNvPr>
          <p:cNvSpPr/>
          <p:nvPr/>
        </p:nvSpPr>
        <p:spPr>
          <a:xfrm>
            <a:off x="1217613" y="1983229"/>
            <a:ext cx="367571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nl-NL" sz="2800" dirty="0">
                <a:solidFill>
                  <a:schemeClr val="bg1"/>
                </a:solidFill>
              </a:rPr>
              <a:t>Five </a:t>
            </a:r>
            <a:r>
              <a:rPr lang="nl-NL" sz="2800" dirty="0" err="1">
                <a:solidFill>
                  <a:schemeClr val="bg1"/>
                </a:solidFill>
              </a:rPr>
              <a:t>years</a:t>
            </a:r>
            <a:r>
              <a:rPr lang="nl-NL" sz="2800" dirty="0">
                <a:solidFill>
                  <a:schemeClr val="bg1"/>
                </a:solidFill>
              </a:rPr>
              <a:t>:  2012-2017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nl-NL" sz="2800" dirty="0" err="1">
                <a:solidFill>
                  <a:schemeClr val="bg1"/>
                </a:solidFill>
              </a:rPr>
              <a:t>Develop</a:t>
            </a:r>
            <a:r>
              <a:rPr lang="nl-NL" sz="2800" dirty="0">
                <a:solidFill>
                  <a:schemeClr val="bg1"/>
                </a:solidFill>
              </a:rPr>
              <a:t> solution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nl-NL" sz="2800" dirty="0">
                <a:solidFill>
                  <a:schemeClr val="bg1"/>
                </a:solidFill>
              </a:rPr>
              <a:t>Prototyping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nl-NL" sz="2800" dirty="0">
                <a:solidFill>
                  <a:schemeClr val="bg1"/>
                </a:solidFill>
              </a:rPr>
              <a:t>5 </a:t>
            </a:r>
            <a:r>
              <a:rPr lang="nl-NL" sz="2800" dirty="0" err="1">
                <a:solidFill>
                  <a:schemeClr val="bg1"/>
                </a:solidFill>
              </a:rPr>
              <a:t>iterative</a:t>
            </a:r>
            <a:r>
              <a:rPr lang="nl-NL" sz="2800" dirty="0">
                <a:solidFill>
                  <a:schemeClr val="bg1"/>
                </a:solidFill>
              </a:rPr>
              <a:t> </a:t>
            </a:r>
            <a:r>
              <a:rPr lang="nl-NL" sz="2800" dirty="0" err="1">
                <a:solidFill>
                  <a:schemeClr val="bg1"/>
                </a:solidFill>
              </a:rPr>
              <a:t>cycles</a:t>
            </a:r>
            <a:endParaRPr lang="nl-NL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nl-NL" sz="2800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nl-NL" sz="2800" dirty="0" err="1">
                <a:solidFill>
                  <a:schemeClr val="bg1"/>
                </a:solidFill>
              </a:rPr>
              <a:t>Participatory</a:t>
            </a:r>
            <a:r>
              <a:rPr lang="nl-NL" sz="2800" dirty="0">
                <a:solidFill>
                  <a:schemeClr val="bg1"/>
                </a:solidFill>
              </a:rPr>
              <a:t> design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2800" dirty="0">
                <a:solidFill>
                  <a:schemeClr val="bg1"/>
                </a:solidFill>
              </a:rPr>
              <a:t>12 </a:t>
            </a:r>
            <a:r>
              <a:rPr lang="nl-NL" sz="2800" dirty="0" err="1">
                <a:solidFill>
                  <a:schemeClr val="bg1"/>
                </a:solidFill>
              </a:rPr>
              <a:t>teachers</a:t>
            </a:r>
            <a:endParaRPr lang="nl-NL" sz="28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nl-NL" sz="2800" dirty="0">
                <a:solidFill>
                  <a:schemeClr val="bg1"/>
                </a:solidFill>
              </a:rPr>
              <a:t>2 </a:t>
            </a:r>
            <a:r>
              <a:rPr lang="nl-NL" sz="2800" dirty="0" err="1">
                <a:solidFill>
                  <a:schemeClr val="bg1"/>
                </a:solidFill>
              </a:rPr>
              <a:t>primary</a:t>
            </a:r>
            <a:r>
              <a:rPr lang="nl-NL" sz="2800" dirty="0">
                <a:solidFill>
                  <a:schemeClr val="bg1"/>
                </a:solidFill>
              </a:rPr>
              <a:t> schools</a:t>
            </a:r>
          </a:p>
          <a:p>
            <a:pPr lvl="1">
              <a:defRPr/>
            </a:pPr>
            <a:endParaRPr lang="nl-NL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89714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687</TotalTime>
  <Words>582</Words>
  <Application>Microsoft Office PowerPoint</Application>
  <PresentationFormat>Breedbeeld</PresentationFormat>
  <Paragraphs>166</Paragraphs>
  <Slides>17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4" baseType="lpstr">
      <vt:lpstr>ＭＳ Ｐゴシック</vt:lpstr>
      <vt:lpstr>Arial</vt:lpstr>
      <vt:lpstr>Arial - 13</vt:lpstr>
      <vt:lpstr>Calibri</vt:lpstr>
      <vt:lpstr>Calibri - 26</vt:lpstr>
      <vt:lpstr>Calibri Light</vt:lpstr>
      <vt:lpstr>Kantoorthema</vt:lpstr>
      <vt:lpstr>Teacher support for guiding effective student questioning in question-driven learning</vt:lpstr>
      <vt:lpstr>dr. Harry Stokhof Nijmegen, The Netherlands, Europe</vt:lpstr>
      <vt:lpstr>PowerPoint-presentatie</vt:lpstr>
      <vt:lpstr>Why is student questioning important?</vt:lpstr>
      <vt:lpstr>Present state of student questioning</vt:lpstr>
      <vt:lpstr>Teachers as change agents</vt:lpstr>
      <vt:lpstr>Teachers seek the balance</vt:lpstr>
      <vt:lpstr>Teachers’ challenges</vt:lpstr>
      <vt:lpstr>Design-based research to develop support</vt:lpstr>
      <vt:lpstr>A series of four studies</vt:lpstr>
      <vt:lpstr>Four principles for teacher guidance</vt:lpstr>
      <vt:lpstr>Five Phase Scenario for support</vt:lpstr>
      <vt:lpstr>Results for teachers</vt:lpstr>
      <vt:lpstr>Results for students</vt:lpstr>
      <vt:lpstr>Transfer to other educational contexts</vt:lpstr>
      <vt:lpstr>Future developments</vt:lpstr>
      <vt:lpstr>Recommendations for Japanse teachers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Stokhof Harry</dc:creator>
  <cp:lastModifiedBy>Stokhof Harry</cp:lastModifiedBy>
  <cp:revision>38</cp:revision>
  <dcterms:created xsi:type="dcterms:W3CDTF">2019-02-18T09:02:45Z</dcterms:created>
  <dcterms:modified xsi:type="dcterms:W3CDTF">2019-02-18T20:42:15Z</dcterms:modified>
</cp:coreProperties>
</file>