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Lst>
  <p:sldSz cx="10160000" cy="9372600"/>
  <p:notesSz cx="6858000" cy="9144000"/>
  <p:embeddedFontLst>
    <p:embeddedFont>
      <p:font typeface="Calibri" pitchFamily="34" charset="0"/>
      <p:regular r:id="rId29"/>
      <p:bold r:id="rId30"/>
      <p:italic r:id="rId31"/>
      <p:boldItalic r:id="rId3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9" d="100"/>
          <a:sy n="29" d="100"/>
        </p:scale>
        <p:origin x="-930" y="-90"/>
      </p:cViewPr>
      <p:guideLst>
        <p:guide orient="horz" pos="2952"/>
        <p:guide pos="32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11583"/>
            <a:ext cx="8636000" cy="2009034"/>
          </a:xfrm>
        </p:spPr>
        <p:txBody>
          <a:bodyPr/>
          <a:lstStyle/>
          <a:p>
            <a:r>
              <a:rPr lang="en-US" smtClean="0"/>
              <a:t>Click to edit Master title style</a:t>
            </a:r>
            <a:endParaRPr lang="nl-NL"/>
          </a:p>
        </p:txBody>
      </p:sp>
      <p:sp>
        <p:nvSpPr>
          <p:cNvPr id="3" name="Subtitle 2"/>
          <p:cNvSpPr>
            <a:spLocks noGrp="1"/>
          </p:cNvSpPr>
          <p:nvPr>
            <p:ph type="subTitle" idx="1"/>
          </p:nvPr>
        </p:nvSpPr>
        <p:spPr>
          <a:xfrm>
            <a:off x="1524000" y="5311140"/>
            <a:ext cx="7112000" cy="23952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5341"/>
            <a:ext cx="2286000" cy="7997084"/>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508001" y="375341"/>
            <a:ext cx="6688667" cy="79970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6022765"/>
            <a:ext cx="8636000" cy="1861503"/>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802570" y="3972508"/>
            <a:ext cx="8636000" cy="20502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508000" y="2186942"/>
            <a:ext cx="4487333" cy="61854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164667" y="2186942"/>
            <a:ext cx="4487333" cy="61854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508000" y="2097988"/>
            <a:ext cx="4489098" cy="8743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72329"/>
            <a:ext cx="4489098" cy="54000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5161141" y="2097988"/>
            <a:ext cx="4490861" cy="8743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972329"/>
            <a:ext cx="4490861" cy="54000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73168"/>
            <a:ext cx="3342570" cy="1588135"/>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972278" y="373171"/>
            <a:ext cx="5679722" cy="79992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508001" y="1961306"/>
            <a:ext cx="3342570" cy="6411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560820"/>
            <a:ext cx="6096000" cy="774542"/>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991431" y="837459"/>
            <a:ext cx="6096000" cy="5623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991431" y="7335362"/>
            <a:ext cx="6096000" cy="10999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F1355-1EC7-41A9-AED4-F706CA83095B}" type="datetimeFigureOut">
              <a:rPr lang="nl-NL" smtClean="0"/>
              <a:pPr/>
              <a:t>20-11-2011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B61232-11F3-4EB4-BFD2-7F1081D14AAE}"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5339"/>
            <a:ext cx="9144000" cy="15621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508000" y="2186942"/>
            <a:ext cx="9144000" cy="61854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508001" y="8687014"/>
            <a:ext cx="2370667" cy="499004"/>
          </a:xfrm>
          <a:prstGeom prst="rect">
            <a:avLst/>
          </a:prstGeom>
        </p:spPr>
        <p:txBody>
          <a:bodyPr vert="horz" lIns="91440" tIns="45720" rIns="91440" bIns="45720" rtlCol="0" anchor="ctr"/>
          <a:lstStyle>
            <a:lvl1pPr algn="l">
              <a:defRPr sz="1200">
                <a:solidFill>
                  <a:schemeClr val="tx1">
                    <a:tint val="75000"/>
                  </a:schemeClr>
                </a:solidFill>
              </a:defRPr>
            </a:lvl1pPr>
          </a:lstStyle>
          <a:p>
            <a:fld id="{FE7F1355-1EC7-41A9-AED4-F706CA83095B}" type="datetimeFigureOut">
              <a:rPr lang="nl-NL" smtClean="0"/>
              <a:pPr/>
              <a:t>20-11-2011</a:t>
            </a:fld>
            <a:endParaRPr lang="nl-NL"/>
          </a:p>
        </p:txBody>
      </p:sp>
      <p:sp>
        <p:nvSpPr>
          <p:cNvPr id="5" name="Footer Placeholder 4"/>
          <p:cNvSpPr>
            <a:spLocks noGrp="1"/>
          </p:cNvSpPr>
          <p:nvPr>
            <p:ph type="ftr" sz="quarter" idx="3"/>
          </p:nvPr>
        </p:nvSpPr>
        <p:spPr>
          <a:xfrm>
            <a:off x="3471335" y="8687014"/>
            <a:ext cx="3217333" cy="4990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7281334" y="8687014"/>
            <a:ext cx="2370667" cy="499004"/>
          </a:xfrm>
          <a:prstGeom prst="rect">
            <a:avLst/>
          </a:prstGeom>
        </p:spPr>
        <p:txBody>
          <a:bodyPr vert="horz" lIns="91440" tIns="45720" rIns="91440" bIns="45720" rtlCol="0" anchor="ctr"/>
          <a:lstStyle>
            <a:lvl1pPr algn="r">
              <a:defRPr sz="1200">
                <a:solidFill>
                  <a:schemeClr val="tx1">
                    <a:tint val="75000"/>
                  </a:schemeClr>
                </a:solidFill>
              </a:defRPr>
            </a:lvl1pPr>
          </a:lstStyle>
          <a:p>
            <a:fld id="{6FB61232-11F3-4EB4-BFD2-7F1081D14AAE}"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slide" Target="slide6.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1.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MSOfficePNG.png"/>
          <p:cNvPicPr>
            <a:picLocks/>
          </p:cNvPicPr>
          <p:nvPr/>
        </p:nvPicPr>
        <p:blipFill>
          <a:blip r:embed="rId2" cstate="print"/>
          <a:stretch>
            <a:fillRect/>
          </a:stretch>
        </p:blipFill>
        <p:spPr>
          <a:xfrm>
            <a:off x="-76200" y="1663700"/>
            <a:ext cx="10160000" cy="7337806"/>
          </a:xfrm>
          <a:prstGeom prst="rect">
            <a:avLst/>
          </a:prstGeom>
          <a:solidFill>
            <a:scrgbClr r="0" g="0" b="0">
              <a:alpha val="0"/>
            </a:scrgbClr>
          </a:solidFill>
        </p:spPr>
      </p:pic>
      <p:grpSp>
        <p:nvGrpSpPr>
          <p:cNvPr id="9" name="Group 8"/>
          <p:cNvGrpSpPr/>
          <p:nvPr/>
        </p:nvGrpSpPr>
        <p:grpSpPr>
          <a:xfrm>
            <a:off x="50038" y="11937"/>
            <a:ext cx="10059924" cy="1981074"/>
            <a:chOff x="50038" y="11937"/>
            <a:chExt cx="10059924" cy="1981074"/>
          </a:xfrm>
        </p:grpSpPr>
        <p:sp>
          <p:nvSpPr>
            <p:cNvPr id="3" name="Freeform 2"/>
            <p:cNvSpPr/>
            <p:nvPr/>
          </p:nvSpPr>
          <p:spPr>
            <a:xfrm>
              <a:off x="50038" y="11937"/>
              <a:ext cx="10059924" cy="769748"/>
            </a:xfrm>
            <a:custGeom>
              <a:avLst/>
              <a:gdLst/>
              <a:ahLst/>
              <a:cxnLst/>
              <a:rect l="0" t="0" r="0" b="0"/>
              <a:pathLst>
                <a:path w="10059924" h="769748">
                  <a:moveTo>
                    <a:pt x="0" y="0"/>
                  </a:moveTo>
                  <a:lnTo>
                    <a:pt x="10059923" y="0"/>
                  </a:lnTo>
                  <a:lnTo>
                    <a:pt x="10059923" y="769747"/>
                  </a:lnTo>
                  <a:lnTo>
                    <a:pt x="0" y="769747"/>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92500" y="508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50038" y="781684"/>
              <a:ext cx="10059924" cy="1211327"/>
            </a:xfrm>
            <a:custGeom>
              <a:avLst/>
              <a:gdLst/>
              <a:ahLst/>
              <a:cxnLst/>
              <a:rect l="0" t="0" r="0" b="0"/>
              <a:pathLst>
                <a:path w="10059924" h="1211327">
                  <a:moveTo>
                    <a:pt x="0" y="0"/>
                  </a:moveTo>
                  <a:lnTo>
                    <a:pt x="10059923" y="0"/>
                  </a:lnTo>
                  <a:lnTo>
                    <a:pt x="10059923"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317500" y="1143000"/>
              <a:ext cx="9372600" cy="507831"/>
            </a:xfrm>
            <a:prstGeom prst="rect">
              <a:avLst/>
            </a:prstGeom>
            <a:noFill/>
          </p:spPr>
          <p:txBody>
            <a:bodyPr vert="horz" rtlCol="0">
              <a:spAutoFit/>
            </a:bodyPr>
            <a:lstStyle/>
            <a:p>
              <a:pPr algn="ctr"/>
              <a:r>
                <a:rPr lang="en-US" sz="2700" b="1" smtClean="0">
                  <a:solidFill>
                    <a:srgbClr val="FFFFFF"/>
                  </a:solidFill>
                  <a:latin typeface="Calibri - 36"/>
                </a:rPr>
                <a:t>Fostering Inquiry Based Learning by Digital Mind Maps</a:t>
              </a:r>
              <a:endParaRPr lang="nl-NL" sz="2700" b="1">
                <a:solidFill>
                  <a:srgbClr val="FFFFFF"/>
                </a:solidFill>
                <a:latin typeface="Calibri - 36"/>
              </a:endParaRPr>
            </a:p>
          </p:txBody>
        </p:sp>
        <p:pic>
          <p:nvPicPr>
            <p:cNvPr id="7" name="Picture 6" descr="logo_han[1].gif"/>
            <p:cNvPicPr>
              <a:picLocks/>
            </p:cNvPicPr>
            <p:nvPr/>
          </p:nvPicPr>
          <p:blipFill>
            <a:blip r:embed="rId3" cstate="print"/>
            <a:stretch>
              <a:fillRect/>
            </a:stretch>
          </p:blipFill>
          <p:spPr>
            <a:xfrm>
              <a:off x="1702435" y="91059"/>
              <a:ext cx="940435" cy="648335"/>
            </a:xfrm>
            <a:prstGeom prst="rect">
              <a:avLst/>
            </a:prstGeom>
            <a:solidFill>
              <a:scrgbClr r="0" g="0" b="0">
                <a:alpha val="0"/>
              </a:scrgbClr>
            </a:solidFill>
          </p:spPr>
        </p:pic>
        <p:pic>
          <p:nvPicPr>
            <p:cNvPr id="8" name="Picture 7" descr="MSOfficePNG(1)(1).png"/>
            <p:cNvPicPr>
              <a:picLocks/>
            </p:cNvPicPr>
            <p:nvPr/>
          </p:nvPicPr>
          <p:blipFill>
            <a:blip r:embed="rId4" cstate="print"/>
            <a:stretch>
              <a:fillRect/>
            </a:stretch>
          </p:blipFill>
          <p:spPr>
            <a:xfrm>
              <a:off x="7167371" y="203581"/>
              <a:ext cx="2472182" cy="423163"/>
            </a:xfrm>
            <a:prstGeom prst="rect">
              <a:avLst/>
            </a:prstGeom>
            <a:solidFill>
              <a:scrgbClr r="0" g="0" b="0">
                <a:alpha val="0"/>
              </a:scrgbClr>
            </a:solidFill>
          </p:spPr>
        </p:pic>
      </p:grpSp>
      <p:sp>
        <p:nvSpPr>
          <p:cNvPr id="10" name="TextBox 9"/>
          <p:cNvSpPr txBox="1"/>
          <p:nvPr/>
        </p:nvSpPr>
        <p:spPr>
          <a:xfrm>
            <a:off x="139700" y="7302500"/>
            <a:ext cx="1930400" cy="323165"/>
          </a:xfrm>
          <a:prstGeom prst="rect">
            <a:avLst/>
          </a:prstGeom>
          <a:noFill/>
        </p:spPr>
        <p:txBody>
          <a:bodyPr vert="horz" rtlCol="0">
            <a:spAutoFit/>
          </a:bodyPr>
          <a:lstStyle/>
          <a:p>
            <a:r>
              <a:rPr lang="nl-NL" sz="1500" smtClean="0">
                <a:solidFill>
                  <a:srgbClr val="000000"/>
                </a:solidFill>
                <a:latin typeface="Arial - 20"/>
              </a:rPr>
              <a:t>Harry Stokhof</a:t>
            </a:r>
            <a:endParaRPr lang="nl-NL" sz="1500">
              <a:solidFill>
                <a:srgbClr val="000000"/>
              </a:solidFill>
              <a:latin typeface="Arial - 20"/>
            </a:endParaRPr>
          </a:p>
        </p:txBody>
      </p:sp>
      <p:sp>
        <p:nvSpPr>
          <p:cNvPr id="11" name="TextBox 10"/>
          <p:cNvSpPr txBox="1"/>
          <p:nvPr/>
        </p:nvSpPr>
        <p:spPr>
          <a:xfrm>
            <a:off x="177800" y="7670800"/>
            <a:ext cx="1803400" cy="323165"/>
          </a:xfrm>
          <a:prstGeom prst="rect">
            <a:avLst/>
          </a:prstGeom>
          <a:noFill/>
        </p:spPr>
        <p:txBody>
          <a:bodyPr vert="horz" rtlCol="0">
            <a:spAutoFit/>
          </a:bodyPr>
          <a:lstStyle/>
          <a:p>
            <a:r>
              <a:rPr lang="nl-NL" sz="1500" smtClean="0">
                <a:solidFill>
                  <a:srgbClr val="000000"/>
                </a:solidFill>
                <a:latin typeface="Arial - 20"/>
              </a:rPr>
              <a:t>Ed van Uden</a:t>
            </a:r>
            <a:endParaRPr lang="nl-NL" sz="1500">
              <a:solidFill>
                <a:srgbClr val="000000"/>
              </a:solidFill>
              <a:latin typeface="Arial - 20"/>
            </a:endParaRPr>
          </a:p>
        </p:txBody>
      </p:sp>
      <p:sp>
        <p:nvSpPr>
          <p:cNvPr id="12" name="Freeform 11"/>
          <p:cNvSpPr/>
          <p:nvPr/>
        </p:nvSpPr>
        <p:spPr>
          <a:xfrm>
            <a:off x="114300" y="7124700"/>
            <a:ext cx="1739901" cy="1016001"/>
          </a:xfrm>
          <a:custGeom>
            <a:avLst/>
            <a:gdLst/>
            <a:ahLst/>
            <a:cxnLst/>
            <a:rect l="0" t="0" r="0" b="0"/>
            <a:pathLst>
              <a:path w="1739901" h="1016001">
                <a:moveTo>
                  <a:pt x="0" y="0"/>
                </a:moveTo>
                <a:lnTo>
                  <a:pt x="1739900" y="0"/>
                </a:lnTo>
                <a:lnTo>
                  <a:pt x="1739900" y="1016000"/>
                </a:lnTo>
                <a:lnTo>
                  <a:pt x="0" y="10160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53600" cy="507831"/>
            </a:xfrm>
            <a:prstGeom prst="rect">
              <a:avLst/>
            </a:prstGeom>
            <a:noFill/>
          </p:spPr>
          <p:txBody>
            <a:bodyPr vert="horz" rtlCol="0">
              <a:spAutoFit/>
            </a:bodyPr>
            <a:lstStyle/>
            <a:p>
              <a:pPr algn="ctr"/>
              <a:r>
                <a:rPr lang="en-US" sz="2700" b="1" smtClean="0">
                  <a:solidFill>
                    <a:srgbClr val="FFFFFF"/>
                  </a:solidFill>
                  <a:latin typeface="Calibri - 36"/>
                </a:rPr>
                <a:t>Results pupils: quality of concepts in mind map (1)</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pic>
        <p:nvPicPr>
          <p:cNvPr id="10" name="Picture 9" descr="MSOfficePNG(7).png"/>
          <p:cNvPicPr>
            <a:picLocks/>
          </p:cNvPicPr>
          <p:nvPr/>
        </p:nvPicPr>
        <p:blipFill>
          <a:blip r:embed="rId4" cstate="print"/>
          <a:stretch>
            <a:fillRect/>
          </a:stretch>
        </p:blipFill>
        <p:spPr>
          <a:xfrm>
            <a:off x="3378200" y="2235200"/>
            <a:ext cx="5649976" cy="3367659"/>
          </a:xfrm>
          <a:prstGeom prst="rect">
            <a:avLst/>
          </a:prstGeom>
          <a:solidFill>
            <a:scrgbClr r="0" g="0" b="0">
              <a:alpha val="0"/>
            </a:scrgbClr>
          </a:solidFill>
        </p:spPr>
      </p:pic>
      <p:sp>
        <p:nvSpPr>
          <p:cNvPr id="11" name="TextBox 10"/>
          <p:cNvSpPr txBox="1"/>
          <p:nvPr/>
        </p:nvSpPr>
        <p:spPr>
          <a:xfrm>
            <a:off x="609600" y="2768600"/>
            <a:ext cx="2108200" cy="1015663"/>
          </a:xfrm>
          <a:prstGeom prst="rect">
            <a:avLst/>
          </a:prstGeom>
          <a:noFill/>
        </p:spPr>
        <p:txBody>
          <a:bodyPr vert="horz" rtlCol="0">
            <a:spAutoFit/>
          </a:bodyPr>
          <a:lstStyle/>
          <a:p>
            <a:r>
              <a:rPr lang="nl-NL" sz="1500" smtClean="0">
                <a:solidFill>
                  <a:srgbClr val="000000"/>
                </a:solidFill>
                <a:latin typeface="Calibri - 20"/>
              </a:rPr>
              <a:t>Similarity to </a:t>
            </a:r>
          </a:p>
          <a:p>
            <a:r>
              <a:rPr lang="nl-NL" sz="1500" smtClean="0">
                <a:solidFill>
                  <a:srgbClr val="000000"/>
                </a:solidFill>
                <a:latin typeface="Calibri - 20"/>
              </a:rPr>
              <a:t>Expert map =</a:t>
            </a:r>
          </a:p>
          <a:p>
            <a:r>
              <a:rPr lang="nl-NL" sz="1500" smtClean="0">
                <a:solidFill>
                  <a:srgbClr val="000000"/>
                </a:solidFill>
                <a:latin typeface="Calibri - 20"/>
              </a:rPr>
              <a:t>Reproduction of</a:t>
            </a:r>
          </a:p>
          <a:p>
            <a:r>
              <a:rPr lang="nl-NL" sz="1500" smtClean="0">
                <a:solidFill>
                  <a:srgbClr val="000000"/>
                </a:solidFill>
                <a:latin typeface="Calibri - 20"/>
              </a:rPr>
              <a:t>Basis Concepts</a:t>
            </a:r>
            <a:endParaRPr lang="nl-NL" sz="1500">
              <a:solidFill>
                <a:srgbClr val="000000"/>
              </a:solidFill>
              <a:latin typeface="Calibri - 20"/>
            </a:endParaRPr>
          </a:p>
        </p:txBody>
      </p:sp>
      <p:pic>
        <p:nvPicPr>
          <p:cNvPr id="12" name="Picture 11" descr="clipboard(14).png"/>
          <p:cNvPicPr>
            <a:picLocks/>
          </p:cNvPicPr>
          <p:nvPr/>
        </p:nvPicPr>
        <p:blipFill>
          <a:blip r:embed="rId5" cstate="print"/>
          <a:stretch>
            <a:fillRect/>
          </a:stretch>
        </p:blipFill>
        <p:spPr>
          <a:xfrm>
            <a:off x="393700" y="5613400"/>
            <a:ext cx="9258300" cy="2336800"/>
          </a:xfrm>
          <a:prstGeom prst="rect">
            <a:avLst/>
          </a:prstGeom>
          <a:solidFill>
            <a:scrgbClr r="0" g="0" b="0">
              <a:alpha val="0"/>
            </a:scrgbClr>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79000" cy="507831"/>
            </a:xfrm>
            <a:prstGeom prst="rect">
              <a:avLst/>
            </a:prstGeom>
            <a:noFill/>
          </p:spPr>
          <p:txBody>
            <a:bodyPr vert="horz" rtlCol="0">
              <a:spAutoFit/>
            </a:bodyPr>
            <a:lstStyle/>
            <a:p>
              <a:pPr algn="ctr"/>
              <a:r>
                <a:rPr lang="en-US" sz="2700" b="1" smtClean="0">
                  <a:solidFill>
                    <a:srgbClr val="FFFFFF"/>
                  </a:solidFill>
                  <a:latin typeface="Calibri - 36"/>
                </a:rPr>
                <a:t>Results pupils: quality of concepts in mind map (2)</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sp>
        <p:nvSpPr>
          <p:cNvPr id="10" name="TextBox 9"/>
          <p:cNvSpPr txBox="1"/>
          <p:nvPr/>
        </p:nvSpPr>
        <p:spPr>
          <a:xfrm>
            <a:off x="635000" y="2806700"/>
            <a:ext cx="2133600" cy="1015663"/>
          </a:xfrm>
          <a:prstGeom prst="rect">
            <a:avLst/>
          </a:prstGeom>
          <a:noFill/>
        </p:spPr>
        <p:txBody>
          <a:bodyPr vert="horz" rtlCol="0">
            <a:spAutoFit/>
          </a:bodyPr>
          <a:lstStyle/>
          <a:p>
            <a:r>
              <a:rPr lang="nl-NL" sz="1500" smtClean="0">
                <a:solidFill>
                  <a:srgbClr val="000000"/>
                </a:solidFill>
                <a:latin typeface="Calibri - 20"/>
              </a:rPr>
              <a:t>Dissimilarity to</a:t>
            </a:r>
          </a:p>
          <a:p>
            <a:r>
              <a:rPr lang="nl-NL" sz="1500" smtClean="0">
                <a:solidFill>
                  <a:srgbClr val="000000"/>
                </a:solidFill>
                <a:latin typeface="Calibri - 20"/>
              </a:rPr>
              <a:t>Expert Map =</a:t>
            </a:r>
          </a:p>
          <a:p>
            <a:r>
              <a:rPr lang="nl-NL" sz="1500" smtClean="0">
                <a:solidFill>
                  <a:srgbClr val="000000"/>
                </a:solidFill>
                <a:latin typeface="Calibri - 20"/>
              </a:rPr>
              <a:t>Added Concepts</a:t>
            </a:r>
          </a:p>
          <a:p>
            <a:r>
              <a:rPr lang="nl-NL" sz="1500" smtClean="0">
                <a:solidFill>
                  <a:srgbClr val="000000"/>
                </a:solidFill>
                <a:latin typeface="Calibri - 20"/>
              </a:rPr>
              <a:t>by IBL</a:t>
            </a:r>
            <a:endParaRPr lang="nl-NL" sz="1500">
              <a:solidFill>
                <a:srgbClr val="000000"/>
              </a:solidFill>
              <a:latin typeface="Calibri - 20"/>
            </a:endParaRPr>
          </a:p>
        </p:txBody>
      </p:sp>
      <p:pic>
        <p:nvPicPr>
          <p:cNvPr id="11" name="Picture 10" descr="MSOfficePNG(8).png"/>
          <p:cNvPicPr>
            <a:picLocks/>
          </p:cNvPicPr>
          <p:nvPr/>
        </p:nvPicPr>
        <p:blipFill>
          <a:blip r:embed="rId4" cstate="print"/>
          <a:stretch>
            <a:fillRect/>
          </a:stretch>
        </p:blipFill>
        <p:spPr>
          <a:xfrm>
            <a:off x="3289300" y="2260600"/>
            <a:ext cx="5780659" cy="3490976"/>
          </a:xfrm>
          <a:prstGeom prst="rect">
            <a:avLst/>
          </a:prstGeom>
          <a:solidFill>
            <a:scrgbClr r="0" g="0" b="0">
              <a:alpha val="0"/>
            </a:scrgbClr>
          </a:solidFill>
        </p:spPr>
      </p:pic>
      <p:pic>
        <p:nvPicPr>
          <p:cNvPr id="12" name="Picture 11" descr="clipboard(22).png"/>
          <p:cNvPicPr>
            <a:picLocks/>
          </p:cNvPicPr>
          <p:nvPr/>
        </p:nvPicPr>
        <p:blipFill>
          <a:blip r:embed="rId5" cstate="print"/>
          <a:stretch>
            <a:fillRect/>
          </a:stretch>
        </p:blipFill>
        <p:spPr>
          <a:xfrm>
            <a:off x="482600" y="5791200"/>
            <a:ext cx="9271000" cy="2146300"/>
          </a:xfrm>
          <a:prstGeom prst="rect">
            <a:avLst/>
          </a:prstGeom>
          <a:solidFill>
            <a:scrgbClr r="0" g="0" b="0">
              <a:alpha val="0"/>
            </a:scrgbClr>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804400" cy="507831"/>
            </a:xfrm>
            <a:prstGeom prst="rect">
              <a:avLst/>
            </a:prstGeom>
            <a:noFill/>
          </p:spPr>
          <p:txBody>
            <a:bodyPr vert="horz" rtlCol="0">
              <a:spAutoFit/>
            </a:bodyPr>
            <a:lstStyle/>
            <a:p>
              <a:pPr algn="ctr"/>
              <a:r>
                <a:rPr lang="en-US" sz="2700" b="1" smtClean="0">
                  <a:solidFill>
                    <a:srgbClr val="FFFFFF"/>
                  </a:solidFill>
                  <a:latin typeface="Calibri - 36"/>
                </a:rPr>
                <a:t>Results pupils: quality of concepts in mind map (3)</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sp>
        <p:nvSpPr>
          <p:cNvPr id="10" name="TextBox 9"/>
          <p:cNvSpPr txBox="1"/>
          <p:nvPr/>
        </p:nvSpPr>
        <p:spPr>
          <a:xfrm>
            <a:off x="406400" y="3251200"/>
            <a:ext cx="2692400" cy="553998"/>
          </a:xfrm>
          <a:prstGeom prst="rect">
            <a:avLst/>
          </a:prstGeom>
          <a:noFill/>
        </p:spPr>
        <p:txBody>
          <a:bodyPr vert="horz" rtlCol="0">
            <a:spAutoFit/>
          </a:bodyPr>
          <a:lstStyle/>
          <a:p>
            <a:r>
              <a:rPr lang="nl-NL" sz="1500" smtClean="0">
                <a:solidFill>
                  <a:srgbClr val="000000"/>
                </a:solidFill>
                <a:latin typeface="Calibri - 20"/>
              </a:rPr>
              <a:t>Degree of hierarchy</a:t>
            </a:r>
          </a:p>
          <a:p>
            <a:r>
              <a:rPr lang="nl-NL" sz="1500" smtClean="0">
                <a:solidFill>
                  <a:srgbClr val="000000"/>
                </a:solidFill>
                <a:latin typeface="Calibri - 20"/>
              </a:rPr>
              <a:t>in mindmap</a:t>
            </a:r>
            <a:endParaRPr lang="nl-NL" sz="1500">
              <a:solidFill>
                <a:srgbClr val="000000"/>
              </a:solidFill>
              <a:latin typeface="Calibri - 20"/>
            </a:endParaRPr>
          </a:p>
        </p:txBody>
      </p:sp>
      <p:pic>
        <p:nvPicPr>
          <p:cNvPr id="11" name="Picture 10" descr="MSOfficePNG(9).png"/>
          <p:cNvPicPr>
            <a:picLocks/>
          </p:cNvPicPr>
          <p:nvPr/>
        </p:nvPicPr>
        <p:blipFill>
          <a:blip r:embed="rId4" cstate="print"/>
          <a:stretch>
            <a:fillRect/>
          </a:stretch>
        </p:blipFill>
        <p:spPr>
          <a:xfrm>
            <a:off x="3352800" y="2235200"/>
            <a:ext cx="5444997" cy="3242436"/>
          </a:xfrm>
          <a:prstGeom prst="rect">
            <a:avLst/>
          </a:prstGeom>
          <a:solidFill>
            <a:scrgbClr r="0" g="0" b="0">
              <a:alpha val="0"/>
            </a:scrgbClr>
          </a:solidFill>
        </p:spPr>
      </p:pic>
      <p:pic>
        <p:nvPicPr>
          <p:cNvPr id="12" name="Picture 11" descr="clipboard(24).png"/>
          <p:cNvPicPr>
            <a:picLocks/>
          </p:cNvPicPr>
          <p:nvPr/>
        </p:nvPicPr>
        <p:blipFill>
          <a:blip r:embed="rId5" cstate="print"/>
          <a:stretch>
            <a:fillRect/>
          </a:stretch>
        </p:blipFill>
        <p:spPr>
          <a:xfrm>
            <a:off x="469900" y="5537200"/>
            <a:ext cx="9321800" cy="2146300"/>
          </a:xfrm>
          <a:prstGeom prst="rect">
            <a:avLst/>
          </a:prstGeom>
          <a:solidFill>
            <a:scrgbClr r="0" g="0" b="0">
              <a:alpha val="0"/>
            </a:scrgbClr>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53600" cy="507831"/>
            </a:xfrm>
            <a:prstGeom prst="rect">
              <a:avLst/>
            </a:prstGeom>
            <a:noFill/>
          </p:spPr>
          <p:txBody>
            <a:bodyPr vert="horz" rtlCol="0">
              <a:spAutoFit/>
            </a:bodyPr>
            <a:lstStyle/>
            <a:p>
              <a:pPr algn="ctr"/>
              <a:r>
                <a:rPr lang="en-US" sz="2700" b="1" smtClean="0">
                  <a:solidFill>
                    <a:srgbClr val="FFFFFF"/>
                  </a:solidFill>
                  <a:latin typeface="Calibri - 36"/>
                </a:rPr>
                <a:t>Results pupils: repetition of concepts in mind maps</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pic>
        <p:nvPicPr>
          <p:cNvPr id="10" name="Picture 9" descr="MSOfficePNG(10).png"/>
          <p:cNvPicPr>
            <a:picLocks/>
          </p:cNvPicPr>
          <p:nvPr/>
        </p:nvPicPr>
        <p:blipFill>
          <a:blip r:embed="rId4" cstate="print"/>
          <a:stretch>
            <a:fillRect/>
          </a:stretch>
        </p:blipFill>
        <p:spPr>
          <a:xfrm>
            <a:off x="2235200" y="2120900"/>
            <a:ext cx="5271515" cy="3136519"/>
          </a:xfrm>
          <a:prstGeom prst="rect">
            <a:avLst/>
          </a:prstGeom>
          <a:solidFill>
            <a:scrgbClr r="0" g="0" b="0">
              <a:alpha val="0"/>
            </a:scrgbClr>
          </a:solidFill>
        </p:spPr>
      </p:pic>
      <p:pic>
        <p:nvPicPr>
          <p:cNvPr id="11" name="Picture 10" descr="clipboard(30).png"/>
          <p:cNvPicPr>
            <a:picLocks/>
          </p:cNvPicPr>
          <p:nvPr/>
        </p:nvPicPr>
        <p:blipFill>
          <a:blip r:embed="rId5" cstate="print"/>
          <a:stretch>
            <a:fillRect/>
          </a:stretch>
        </p:blipFill>
        <p:spPr>
          <a:xfrm>
            <a:off x="393700" y="5295900"/>
            <a:ext cx="9448800" cy="2387600"/>
          </a:xfrm>
          <a:prstGeom prst="rect">
            <a:avLst/>
          </a:prstGeom>
          <a:solidFill>
            <a:scrgbClr r="0" g="0" b="0">
              <a:alpha val="0"/>
            </a:scrgbClr>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804400" cy="507831"/>
          </a:xfrm>
          <a:prstGeom prst="rect">
            <a:avLst/>
          </a:prstGeom>
          <a:noFill/>
        </p:spPr>
        <p:txBody>
          <a:bodyPr vert="horz" rtlCol="0">
            <a:spAutoFit/>
          </a:bodyPr>
          <a:lstStyle/>
          <a:p>
            <a:pPr algn="ctr"/>
            <a:r>
              <a:rPr lang="en-US" sz="2700" b="1" smtClean="0">
                <a:solidFill>
                  <a:srgbClr val="FFFFFF"/>
                </a:solidFill>
                <a:latin typeface="Calibri - 36"/>
              </a:rPr>
              <a:t>Results pupils: quality of images</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pic>
        <p:nvPicPr>
          <p:cNvPr id="9" name="Picture 8" descr="MSOfficePNG(13).png"/>
          <p:cNvPicPr>
            <a:picLocks/>
          </p:cNvPicPr>
          <p:nvPr/>
        </p:nvPicPr>
        <p:blipFill>
          <a:blip r:embed="rId4" cstate="print"/>
          <a:stretch>
            <a:fillRect/>
          </a:stretch>
        </p:blipFill>
        <p:spPr>
          <a:xfrm>
            <a:off x="2349500" y="2311400"/>
            <a:ext cx="5791200" cy="3239134"/>
          </a:xfrm>
          <a:prstGeom prst="rect">
            <a:avLst/>
          </a:prstGeom>
          <a:solidFill>
            <a:scrgbClr r="0" g="0" b="0">
              <a:alpha val="0"/>
            </a:scrgbClr>
          </a:solidFill>
        </p:spPr>
      </p:pic>
      <p:pic>
        <p:nvPicPr>
          <p:cNvPr id="10" name="Picture 9" descr="clipboard(33).png"/>
          <p:cNvPicPr>
            <a:picLocks/>
          </p:cNvPicPr>
          <p:nvPr/>
        </p:nvPicPr>
        <p:blipFill>
          <a:blip r:embed="rId5" cstate="print"/>
          <a:stretch>
            <a:fillRect/>
          </a:stretch>
        </p:blipFill>
        <p:spPr>
          <a:xfrm>
            <a:off x="317500" y="5594350"/>
            <a:ext cx="9410700" cy="2298700"/>
          </a:xfrm>
          <a:prstGeom prst="rect">
            <a:avLst/>
          </a:prstGeom>
          <a:solidFill>
            <a:scrgbClr r="0" g="0" b="0">
              <a:alpha val="0"/>
            </a:scrgbClr>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28200" cy="507831"/>
          </a:xfrm>
          <a:prstGeom prst="rect">
            <a:avLst/>
          </a:prstGeom>
          <a:noFill/>
        </p:spPr>
        <p:txBody>
          <a:bodyPr vert="horz" rtlCol="0">
            <a:spAutoFit/>
          </a:bodyPr>
          <a:lstStyle/>
          <a:p>
            <a:pPr algn="ctr"/>
            <a:r>
              <a:rPr lang="en-US" sz="2700" b="1" smtClean="0">
                <a:solidFill>
                  <a:srgbClr val="FFFFFF"/>
                </a:solidFill>
                <a:latin typeface="Calibri - 36"/>
              </a:rPr>
              <a:t>Results Teachers: designing IBL using Mind Maps</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nvGrpSpPr>
          <p:cNvPr id="11" name="Group 10"/>
          <p:cNvGrpSpPr/>
          <p:nvPr/>
        </p:nvGrpSpPr>
        <p:grpSpPr>
          <a:xfrm>
            <a:off x="199136" y="2314575"/>
            <a:ext cx="9786240" cy="2118106"/>
            <a:chOff x="199136" y="2314575"/>
            <a:chExt cx="9786240" cy="2118106"/>
          </a:xfrm>
        </p:grpSpPr>
        <p:sp>
          <p:nvSpPr>
            <p:cNvPr id="9" name="Freeform 8"/>
            <p:cNvSpPr/>
            <p:nvPr/>
          </p:nvSpPr>
          <p:spPr>
            <a:xfrm>
              <a:off x="199136" y="2336673"/>
              <a:ext cx="388240" cy="2057908"/>
            </a:xfrm>
            <a:custGeom>
              <a:avLst/>
              <a:gdLst/>
              <a:ahLst/>
              <a:cxnLst/>
              <a:rect l="0" t="0" r="0" b="0"/>
              <a:pathLst>
                <a:path w="388240" h="2057908">
                  <a:moveTo>
                    <a:pt x="0" y="0"/>
                  </a:moveTo>
                  <a:lnTo>
                    <a:pt x="388239" y="0"/>
                  </a:lnTo>
                  <a:lnTo>
                    <a:pt x="388239" y="2057907"/>
                  </a:lnTo>
                  <a:lnTo>
                    <a:pt x="0" y="2057907"/>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9"/>
            <p:cNvSpPr/>
            <p:nvPr/>
          </p:nvSpPr>
          <p:spPr>
            <a:xfrm>
              <a:off x="199136" y="2314575"/>
              <a:ext cx="9786240" cy="2118106"/>
            </a:xfrm>
            <a:custGeom>
              <a:avLst/>
              <a:gdLst/>
              <a:ahLst/>
              <a:cxnLst/>
              <a:rect l="0" t="0" r="0" b="0"/>
              <a:pathLst>
                <a:path w="9786240" h="2118106">
                  <a:moveTo>
                    <a:pt x="0" y="0"/>
                  </a:moveTo>
                  <a:lnTo>
                    <a:pt x="9786239" y="0"/>
                  </a:lnTo>
                  <a:lnTo>
                    <a:pt x="9786239" y="2118105"/>
                  </a:lnTo>
                  <a:lnTo>
                    <a:pt x="0" y="2118105"/>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up 13"/>
          <p:cNvGrpSpPr/>
          <p:nvPr/>
        </p:nvGrpSpPr>
        <p:grpSpPr>
          <a:xfrm>
            <a:off x="211836" y="4841875"/>
            <a:ext cx="9786240" cy="2118107"/>
            <a:chOff x="211836" y="4841875"/>
            <a:chExt cx="9786240" cy="2118107"/>
          </a:xfrm>
        </p:grpSpPr>
        <p:sp>
          <p:nvSpPr>
            <p:cNvPr id="12" name="Freeform 11"/>
            <p:cNvSpPr/>
            <p:nvPr/>
          </p:nvSpPr>
          <p:spPr>
            <a:xfrm>
              <a:off x="211836" y="4863972"/>
              <a:ext cx="388240" cy="2057910"/>
            </a:xfrm>
            <a:custGeom>
              <a:avLst/>
              <a:gdLst/>
              <a:ahLst/>
              <a:cxnLst/>
              <a:rect l="0" t="0" r="0" b="0"/>
              <a:pathLst>
                <a:path w="388240" h="2057910">
                  <a:moveTo>
                    <a:pt x="0" y="0"/>
                  </a:moveTo>
                  <a:lnTo>
                    <a:pt x="388239" y="0"/>
                  </a:lnTo>
                  <a:lnTo>
                    <a:pt x="388239" y="2057909"/>
                  </a:lnTo>
                  <a:lnTo>
                    <a:pt x="0" y="20579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12"/>
            <p:cNvSpPr/>
            <p:nvPr/>
          </p:nvSpPr>
          <p:spPr>
            <a:xfrm>
              <a:off x="211836" y="4841875"/>
              <a:ext cx="9786240" cy="2118107"/>
            </a:xfrm>
            <a:custGeom>
              <a:avLst/>
              <a:gdLst/>
              <a:ahLst/>
              <a:cxnLst/>
              <a:rect l="0" t="0" r="0" b="0"/>
              <a:pathLst>
                <a:path w="9786240" h="2118107">
                  <a:moveTo>
                    <a:pt x="0" y="0"/>
                  </a:moveTo>
                  <a:lnTo>
                    <a:pt x="9786239" y="0"/>
                  </a:lnTo>
                  <a:lnTo>
                    <a:pt x="9786239"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TextBox 14"/>
          <p:cNvSpPr txBox="1"/>
          <p:nvPr/>
        </p:nvSpPr>
        <p:spPr>
          <a:xfrm>
            <a:off x="660400" y="2451100"/>
            <a:ext cx="9423400" cy="323165"/>
          </a:xfrm>
          <a:prstGeom prst="rect">
            <a:avLst/>
          </a:prstGeom>
          <a:noFill/>
        </p:spPr>
        <p:txBody>
          <a:bodyPr vert="horz" rtlCol="0">
            <a:spAutoFit/>
          </a:bodyPr>
          <a:lstStyle/>
          <a:p>
            <a:r>
              <a:rPr lang="en-US" sz="1500" smtClean="0">
                <a:solidFill>
                  <a:srgbClr val="000000"/>
                </a:solidFill>
                <a:latin typeface="Calibri - 20"/>
              </a:rPr>
              <a:t>'Exchanging our mindmaps made me see, how different our views were on the subject.'</a:t>
            </a:r>
            <a:endParaRPr lang="nl-NL" sz="1500">
              <a:solidFill>
                <a:srgbClr val="000000"/>
              </a:solidFill>
              <a:latin typeface="Calibri - 20"/>
            </a:endParaRPr>
          </a:p>
        </p:txBody>
      </p:sp>
      <p:sp>
        <p:nvSpPr>
          <p:cNvPr id="16" name="TextBox 15"/>
          <p:cNvSpPr txBox="1"/>
          <p:nvPr/>
        </p:nvSpPr>
        <p:spPr>
          <a:xfrm>
            <a:off x="673100" y="2997200"/>
            <a:ext cx="7848600" cy="553998"/>
          </a:xfrm>
          <a:prstGeom prst="rect">
            <a:avLst/>
          </a:prstGeom>
          <a:noFill/>
        </p:spPr>
        <p:txBody>
          <a:bodyPr vert="horz" rtlCol="0">
            <a:spAutoFit/>
          </a:bodyPr>
          <a:lstStyle/>
          <a:p>
            <a:r>
              <a:rPr lang="en-US" sz="1500" smtClean="0">
                <a:solidFill>
                  <a:srgbClr val="000000"/>
                </a:solidFill>
                <a:latin typeface="Calibri - 20"/>
              </a:rPr>
              <a:t>'The Teachers' Mind Map helped me to focus on the goals, so I became less absorbed in the organization of the activities....'</a:t>
            </a:r>
            <a:endParaRPr lang="nl-NL" sz="1500">
              <a:solidFill>
                <a:srgbClr val="000000"/>
              </a:solidFill>
              <a:latin typeface="Calibri - 20"/>
            </a:endParaRPr>
          </a:p>
        </p:txBody>
      </p:sp>
      <p:sp>
        <p:nvSpPr>
          <p:cNvPr id="17" name="TextBox 16"/>
          <p:cNvSpPr txBox="1"/>
          <p:nvPr/>
        </p:nvSpPr>
        <p:spPr>
          <a:xfrm>
            <a:off x="685800" y="3721100"/>
            <a:ext cx="7289800" cy="553998"/>
          </a:xfrm>
          <a:prstGeom prst="rect">
            <a:avLst/>
          </a:prstGeom>
          <a:noFill/>
        </p:spPr>
        <p:txBody>
          <a:bodyPr vert="horz" rtlCol="0">
            <a:spAutoFit/>
          </a:bodyPr>
          <a:lstStyle/>
          <a:p>
            <a:r>
              <a:rPr lang="en-US" sz="1500" smtClean="0">
                <a:solidFill>
                  <a:srgbClr val="000000"/>
                </a:solidFill>
                <a:latin typeface="Calibri - 20"/>
              </a:rPr>
              <a:t>'I didn't know what to expect of IBL, but working with the Teachers' Mind Map gave me confidence.'</a:t>
            </a:r>
            <a:endParaRPr lang="nl-NL" sz="1500">
              <a:solidFill>
                <a:srgbClr val="000000"/>
              </a:solidFill>
              <a:latin typeface="Calibri - 20"/>
            </a:endParaRPr>
          </a:p>
        </p:txBody>
      </p:sp>
      <p:sp>
        <p:nvSpPr>
          <p:cNvPr id="18" name="TextBox 17"/>
          <p:cNvSpPr txBox="1"/>
          <p:nvPr/>
        </p:nvSpPr>
        <p:spPr>
          <a:xfrm>
            <a:off x="698500" y="5118100"/>
            <a:ext cx="7822360" cy="553998"/>
          </a:xfrm>
          <a:prstGeom prst="rect">
            <a:avLst/>
          </a:prstGeom>
          <a:noFill/>
        </p:spPr>
        <p:txBody>
          <a:bodyPr vert="horz" rtlCol="0">
            <a:spAutoFit/>
          </a:bodyPr>
          <a:lstStyle/>
          <a:p>
            <a:r>
              <a:rPr lang="en-US" sz="1500" smtClean="0">
                <a:solidFill>
                  <a:srgbClr val="000000"/>
                </a:solidFill>
                <a:latin typeface="Calibri - 20"/>
              </a:rPr>
              <a:t>'Because we all knew exactly in advance, what we wanted to achieve, there was less time needed for our preparation.'</a:t>
            </a:r>
            <a:endParaRPr lang="nl-NL" sz="1500">
              <a:solidFill>
                <a:srgbClr val="000000"/>
              </a:solidFill>
              <a:latin typeface="Calibri - 20"/>
            </a:endParaRPr>
          </a:p>
        </p:txBody>
      </p:sp>
      <p:sp>
        <p:nvSpPr>
          <p:cNvPr id="19" name="TextBox 18"/>
          <p:cNvSpPr txBox="1"/>
          <p:nvPr/>
        </p:nvSpPr>
        <p:spPr>
          <a:xfrm>
            <a:off x="736600" y="5918200"/>
            <a:ext cx="8505369" cy="553998"/>
          </a:xfrm>
          <a:prstGeom prst="rect">
            <a:avLst/>
          </a:prstGeom>
          <a:noFill/>
        </p:spPr>
        <p:txBody>
          <a:bodyPr vert="horz" rtlCol="0">
            <a:spAutoFit/>
          </a:bodyPr>
          <a:lstStyle/>
          <a:p>
            <a:r>
              <a:rPr lang="en-US" sz="1500" smtClean="0">
                <a:solidFill>
                  <a:srgbClr val="000000"/>
                </a:solidFill>
                <a:latin typeface="Calibri - 20"/>
              </a:rPr>
              <a:t>'It was easier to keep an overview on various aspects of the subject, because we had prepared ourselves so thouroughly by means of the mindmap'</a:t>
            </a:r>
            <a:endParaRPr lang="nl-NL" sz="1500">
              <a:solidFill>
                <a:srgbClr val="000000"/>
              </a:solidFill>
              <a:latin typeface="Calibri - 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02800" cy="507831"/>
          </a:xfrm>
          <a:prstGeom prst="rect">
            <a:avLst/>
          </a:prstGeom>
          <a:noFill/>
        </p:spPr>
        <p:txBody>
          <a:bodyPr vert="horz" rtlCol="0">
            <a:spAutoFit/>
          </a:bodyPr>
          <a:lstStyle/>
          <a:p>
            <a:pPr algn="ctr"/>
            <a:r>
              <a:rPr lang="en-US" sz="2700" b="1" smtClean="0">
                <a:solidFill>
                  <a:srgbClr val="FFFFFF"/>
                </a:solidFill>
                <a:latin typeface="Calibri - 36"/>
              </a:rPr>
              <a:t>Results Teachers: implementing Mind Maps in IBL</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nvGrpSpPr>
          <p:cNvPr id="11" name="Group 10"/>
          <p:cNvGrpSpPr/>
          <p:nvPr/>
        </p:nvGrpSpPr>
        <p:grpSpPr>
          <a:xfrm>
            <a:off x="199136" y="2314575"/>
            <a:ext cx="9786240" cy="2118106"/>
            <a:chOff x="199136" y="2314575"/>
            <a:chExt cx="9786240" cy="2118106"/>
          </a:xfrm>
        </p:grpSpPr>
        <p:sp>
          <p:nvSpPr>
            <p:cNvPr id="9" name="Freeform 8"/>
            <p:cNvSpPr/>
            <p:nvPr/>
          </p:nvSpPr>
          <p:spPr>
            <a:xfrm>
              <a:off x="199136" y="2336673"/>
              <a:ext cx="388240" cy="2057908"/>
            </a:xfrm>
            <a:custGeom>
              <a:avLst/>
              <a:gdLst/>
              <a:ahLst/>
              <a:cxnLst/>
              <a:rect l="0" t="0" r="0" b="0"/>
              <a:pathLst>
                <a:path w="388240" h="2057908">
                  <a:moveTo>
                    <a:pt x="0" y="0"/>
                  </a:moveTo>
                  <a:lnTo>
                    <a:pt x="388239" y="0"/>
                  </a:lnTo>
                  <a:lnTo>
                    <a:pt x="388239" y="2057907"/>
                  </a:lnTo>
                  <a:lnTo>
                    <a:pt x="0" y="2057907"/>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9"/>
            <p:cNvSpPr/>
            <p:nvPr/>
          </p:nvSpPr>
          <p:spPr>
            <a:xfrm>
              <a:off x="199136" y="2314575"/>
              <a:ext cx="9786240" cy="2118106"/>
            </a:xfrm>
            <a:custGeom>
              <a:avLst/>
              <a:gdLst/>
              <a:ahLst/>
              <a:cxnLst/>
              <a:rect l="0" t="0" r="0" b="0"/>
              <a:pathLst>
                <a:path w="9786240" h="2118106">
                  <a:moveTo>
                    <a:pt x="0" y="0"/>
                  </a:moveTo>
                  <a:lnTo>
                    <a:pt x="9786239" y="0"/>
                  </a:lnTo>
                  <a:lnTo>
                    <a:pt x="9786239" y="2118105"/>
                  </a:lnTo>
                  <a:lnTo>
                    <a:pt x="0" y="2118105"/>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up 13"/>
          <p:cNvGrpSpPr/>
          <p:nvPr/>
        </p:nvGrpSpPr>
        <p:grpSpPr>
          <a:xfrm>
            <a:off x="211836" y="4841875"/>
            <a:ext cx="9786240" cy="2118107"/>
            <a:chOff x="211836" y="4841875"/>
            <a:chExt cx="9786240" cy="2118107"/>
          </a:xfrm>
        </p:grpSpPr>
        <p:sp>
          <p:nvSpPr>
            <p:cNvPr id="12" name="Freeform 11"/>
            <p:cNvSpPr/>
            <p:nvPr/>
          </p:nvSpPr>
          <p:spPr>
            <a:xfrm>
              <a:off x="211836" y="4863972"/>
              <a:ext cx="388240" cy="2057910"/>
            </a:xfrm>
            <a:custGeom>
              <a:avLst/>
              <a:gdLst/>
              <a:ahLst/>
              <a:cxnLst/>
              <a:rect l="0" t="0" r="0" b="0"/>
              <a:pathLst>
                <a:path w="388240" h="2057910">
                  <a:moveTo>
                    <a:pt x="0" y="0"/>
                  </a:moveTo>
                  <a:lnTo>
                    <a:pt x="388239" y="0"/>
                  </a:lnTo>
                  <a:lnTo>
                    <a:pt x="388239" y="2057909"/>
                  </a:lnTo>
                  <a:lnTo>
                    <a:pt x="0" y="20579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12"/>
            <p:cNvSpPr/>
            <p:nvPr/>
          </p:nvSpPr>
          <p:spPr>
            <a:xfrm>
              <a:off x="211836" y="4841875"/>
              <a:ext cx="9786240" cy="2118107"/>
            </a:xfrm>
            <a:custGeom>
              <a:avLst/>
              <a:gdLst/>
              <a:ahLst/>
              <a:cxnLst/>
              <a:rect l="0" t="0" r="0" b="0"/>
              <a:pathLst>
                <a:path w="9786240" h="2118107">
                  <a:moveTo>
                    <a:pt x="0" y="0"/>
                  </a:moveTo>
                  <a:lnTo>
                    <a:pt x="9786239" y="0"/>
                  </a:lnTo>
                  <a:lnTo>
                    <a:pt x="9786239"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TextBox 14"/>
          <p:cNvSpPr txBox="1"/>
          <p:nvPr/>
        </p:nvSpPr>
        <p:spPr>
          <a:xfrm>
            <a:off x="736600" y="2501900"/>
            <a:ext cx="6045200" cy="276999"/>
          </a:xfrm>
          <a:prstGeom prst="rect">
            <a:avLst/>
          </a:prstGeom>
          <a:noFill/>
        </p:spPr>
        <p:txBody>
          <a:bodyPr vert="horz" rtlCol="0">
            <a:spAutoFit/>
          </a:bodyPr>
          <a:lstStyle/>
          <a:p>
            <a:r>
              <a:rPr lang="en-US" sz="1200" smtClean="0">
                <a:solidFill>
                  <a:srgbClr val="000000"/>
                </a:solidFill>
                <a:latin typeface="Arial - 16"/>
              </a:rPr>
              <a:t>'The children love to make a mind map: They're really motivated.'</a:t>
            </a:r>
            <a:endParaRPr lang="nl-NL" sz="1200">
              <a:solidFill>
                <a:srgbClr val="000000"/>
              </a:solidFill>
              <a:latin typeface="Arial - 16"/>
            </a:endParaRPr>
          </a:p>
        </p:txBody>
      </p:sp>
      <p:sp>
        <p:nvSpPr>
          <p:cNvPr id="16" name="TextBox 15"/>
          <p:cNvSpPr txBox="1"/>
          <p:nvPr/>
        </p:nvSpPr>
        <p:spPr>
          <a:xfrm>
            <a:off x="762000" y="2870200"/>
            <a:ext cx="8153400" cy="276999"/>
          </a:xfrm>
          <a:prstGeom prst="rect">
            <a:avLst/>
          </a:prstGeom>
          <a:noFill/>
        </p:spPr>
        <p:txBody>
          <a:bodyPr vert="horz" rtlCol="0">
            <a:spAutoFit/>
          </a:bodyPr>
          <a:lstStyle/>
          <a:p>
            <a:r>
              <a:rPr lang="en-US" sz="1200" smtClean="0">
                <a:solidFill>
                  <a:srgbClr val="000000"/>
                </a:solidFill>
                <a:latin typeface="Arial - 16"/>
              </a:rPr>
              <a:t>'The children saw an example and they could make their own mind map without difficulty.'</a:t>
            </a:r>
            <a:endParaRPr lang="nl-NL" sz="1200">
              <a:solidFill>
                <a:srgbClr val="000000"/>
              </a:solidFill>
              <a:latin typeface="Arial - 16"/>
            </a:endParaRPr>
          </a:p>
        </p:txBody>
      </p:sp>
      <p:sp>
        <p:nvSpPr>
          <p:cNvPr id="17" name="TextBox 16"/>
          <p:cNvSpPr txBox="1"/>
          <p:nvPr/>
        </p:nvSpPr>
        <p:spPr>
          <a:xfrm>
            <a:off x="774700" y="3225800"/>
            <a:ext cx="6629400" cy="276999"/>
          </a:xfrm>
          <a:prstGeom prst="rect">
            <a:avLst/>
          </a:prstGeom>
          <a:noFill/>
        </p:spPr>
        <p:txBody>
          <a:bodyPr vert="horz" rtlCol="0">
            <a:spAutoFit/>
          </a:bodyPr>
          <a:lstStyle/>
          <a:p>
            <a:r>
              <a:rPr lang="en-US" sz="1200" smtClean="0">
                <a:solidFill>
                  <a:srgbClr val="000000"/>
                </a:solidFill>
                <a:latin typeface="Arial - 16"/>
              </a:rPr>
              <a:t>'They were open for new information and could process it really quickly'</a:t>
            </a:r>
            <a:endParaRPr lang="nl-NL" sz="1200">
              <a:solidFill>
                <a:srgbClr val="000000"/>
              </a:solidFill>
              <a:latin typeface="Arial - 16"/>
            </a:endParaRPr>
          </a:p>
        </p:txBody>
      </p:sp>
      <p:sp>
        <p:nvSpPr>
          <p:cNvPr id="18" name="TextBox 17"/>
          <p:cNvSpPr txBox="1"/>
          <p:nvPr/>
        </p:nvSpPr>
        <p:spPr>
          <a:xfrm>
            <a:off x="787400" y="3556000"/>
            <a:ext cx="9118600" cy="276999"/>
          </a:xfrm>
          <a:prstGeom prst="rect">
            <a:avLst/>
          </a:prstGeom>
          <a:noFill/>
        </p:spPr>
        <p:txBody>
          <a:bodyPr vert="horz" rtlCol="0">
            <a:spAutoFit/>
          </a:bodyPr>
          <a:lstStyle/>
          <a:p>
            <a:r>
              <a:rPr lang="en-US" sz="1200" smtClean="0">
                <a:solidFill>
                  <a:srgbClr val="000000"/>
                </a:solidFill>
                <a:latin typeface="Arial - 16"/>
              </a:rPr>
              <a:t>'My pupils were very involved and participated eagerly in clustering the word cloud and building the classroom mind map.'</a:t>
            </a:r>
            <a:endParaRPr lang="nl-NL" sz="1200">
              <a:solidFill>
                <a:srgbClr val="000000"/>
              </a:solidFill>
              <a:latin typeface="Arial - 16"/>
            </a:endParaRPr>
          </a:p>
        </p:txBody>
      </p:sp>
      <p:sp>
        <p:nvSpPr>
          <p:cNvPr id="19" name="TextBox 18"/>
          <p:cNvSpPr txBox="1"/>
          <p:nvPr/>
        </p:nvSpPr>
        <p:spPr>
          <a:xfrm>
            <a:off x="673100" y="5029200"/>
            <a:ext cx="6680200" cy="276999"/>
          </a:xfrm>
          <a:prstGeom prst="rect">
            <a:avLst/>
          </a:prstGeom>
          <a:noFill/>
        </p:spPr>
        <p:txBody>
          <a:bodyPr vert="horz" rtlCol="0">
            <a:spAutoFit/>
          </a:bodyPr>
          <a:lstStyle/>
          <a:p>
            <a:r>
              <a:rPr lang="en-US" sz="1200" smtClean="0">
                <a:solidFill>
                  <a:srgbClr val="000000"/>
                </a:solidFill>
                <a:latin typeface="Arial - 16"/>
              </a:rPr>
              <a:t>'The classroom mind map raised interest in new aspects of the subject.'</a:t>
            </a:r>
            <a:endParaRPr lang="nl-NL" sz="1200">
              <a:solidFill>
                <a:srgbClr val="000000"/>
              </a:solidFill>
              <a:latin typeface="Arial - 16"/>
            </a:endParaRPr>
          </a:p>
        </p:txBody>
      </p:sp>
      <p:sp>
        <p:nvSpPr>
          <p:cNvPr id="20" name="TextBox 19"/>
          <p:cNvSpPr txBox="1"/>
          <p:nvPr/>
        </p:nvSpPr>
        <p:spPr>
          <a:xfrm>
            <a:off x="723900" y="5499100"/>
            <a:ext cx="6578600" cy="276999"/>
          </a:xfrm>
          <a:prstGeom prst="rect">
            <a:avLst/>
          </a:prstGeom>
          <a:noFill/>
        </p:spPr>
        <p:txBody>
          <a:bodyPr vert="horz" rtlCol="0">
            <a:spAutoFit/>
          </a:bodyPr>
          <a:lstStyle/>
          <a:p>
            <a:r>
              <a:rPr lang="en-US" sz="1200" smtClean="0">
                <a:solidFill>
                  <a:srgbClr val="000000"/>
                </a:solidFill>
                <a:latin typeface="Arial - 16"/>
              </a:rPr>
              <a:t>'It was helpful in formulating questions, to let the children pick a branch'</a:t>
            </a:r>
            <a:endParaRPr lang="nl-NL" sz="1200">
              <a:solidFill>
                <a:srgbClr val="000000"/>
              </a:solidFill>
              <a:latin typeface="Arial - 16"/>
            </a:endParaRPr>
          </a:p>
        </p:txBody>
      </p:sp>
      <p:sp>
        <p:nvSpPr>
          <p:cNvPr id="21" name="TextBox 20"/>
          <p:cNvSpPr txBox="1"/>
          <p:nvPr/>
        </p:nvSpPr>
        <p:spPr>
          <a:xfrm>
            <a:off x="736600" y="6032500"/>
            <a:ext cx="8432800" cy="461665"/>
          </a:xfrm>
          <a:prstGeom prst="rect">
            <a:avLst/>
          </a:prstGeom>
          <a:noFill/>
        </p:spPr>
        <p:txBody>
          <a:bodyPr vert="horz" rtlCol="0">
            <a:spAutoFit/>
          </a:bodyPr>
          <a:lstStyle/>
          <a:p>
            <a:r>
              <a:rPr lang="en-US" sz="1200" smtClean="0">
                <a:solidFill>
                  <a:srgbClr val="000000"/>
                </a:solidFill>
                <a:latin typeface="Arial - 16"/>
              </a:rPr>
              <a:t>'Questions were evolving because of the classroom mind map. Pupils used concepts out of it to make their questions more specific.'</a:t>
            </a:r>
            <a:endParaRPr lang="nl-NL" sz="1200">
              <a:solidFill>
                <a:srgbClr val="000000"/>
              </a:solidFill>
              <a:latin typeface="Arial - 16"/>
            </a:endParaRPr>
          </a:p>
        </p:txBody>
      </p:sp>
      <p:sp>
        <p:nvSpPr>
          <p:cNvPr id="22" name="TextBox 21"/>
          <p:cNvSpPr txBox="1"/>
          <p:nvPr/>
        </p:nvSpPr>
        <p:spPr>
          <a:xfrm rot="16200000">
            <a:off x="0" y="2984500"/>
            <a:ext cx="2489200" cy="246221"/>
          </a:xfrm>
          <a:prstGeom prst="rect">
            <a:avLst/>
          </a:prstGeom>
          <a:noFill/>
        </p:spPr>
        <p:txBody>
          <a:bodyPr vert="horz" rtlCol="0">
            <a:spAutoFit/>
          </a:bodyPr>
          <a:lstStyle/>
          <a:p>
            <a:r>
              <a:rPr lang="nl-NL" sz="1000" b="1" smtClean="0">
                <a:solidFill>
                  <a:srgbClr val="FFFFFF"/>
                </a:solidFill>
                <a:latin typeface="Calibri - 13"/>
              </a:rPr>
              <a:t>MOTIVATION</a:t>
            </a:r>
            <a:endParaRPr lang="nl-NL" sz="1000" b="1">
              <a:solidFill>
                <a:srgbClr val="FFFFFF"/>
              </a:solidFill>
              <a:latin typeface="Calibri - 13"/>
            </a:endParaRPr>
          </a:p>
        </p:txBody>
      </p:sp>
      <p:sp>
        <p:nvSpPr>
          <p:cNvPr id="23" name="TextBox 22"/>
          <p:cNvSpPr txBox="1"/>
          <p:nvPr/>
        </p:nvSpPr>
        <p:spPr>
          <a:xfrm rot="16200000">
            <a:off x="0" y="5511800"/>
            <a:ext cx="2413000" cy="246221"/>
          </a:xfrm>
          <a:prstGeom prst="rect">
            <a:avLst/>
          </a:prstGeom>
          <a:noFill/>
        </p:spPr>
        <p:txBody>
          <a:bodyPr vert="horz" rtlCol="0">
            <a:spAutoFit/>
          </a:bodyPr>
          <a:lstStyle/>
          <a:p>
            <a:r>
              <a:rPr lang="nl-NL" sz="1000" b="1" smtClean="0">
                <a:solidFill>
                  <a:srgbClr val="FFFFFF"/>
                </a:solidFill>
                <a:latin typeface="Calibri - 13"/>
              </a:rPr>
              <a:t>QUESTIONNS</a:t>
            </a:r>
            <a:endParaRPr lang="nl-NL" sz="1000" b="1">
              <a:solidFill>
                <a:srgbClr val="FFFFFF"/>
              </a:solidFill>
              <a:latin typeface="Calibri - 1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84835" y="4343701"/>
            <a:ext cx="9786241" cy="2349581"/>
            <a:chOff x="84835" y="4343701"/>
            <a:chExt cx="9786241" cy="2349581"/>
          </a:xfrm>
        </p:grpSpPr>
        <p:grpSp>
          <p:nvGrpSpPr>
            <p:cNvPr id="4" name="Group 3"/>
            <p:cNvGrpSpPr/>
            <p:nvPr/>
          </p:nvGrpSpPr>
          <p:grpSpPr>
            <a:xfrm>
              <a:off x="84835" y="4575175"/>
              <a:ext cx="9786241" cy="2118107"/>
              <a:chOff x="84835" y="4575175"/>
              <a:chExt cx="9786241" cy="2118107"/>
            </a:xfrm>
          </p:grpSpPr>
          <p:sp>
            <p:nvSpPr>
              <p:cNvPr id="2" name="Freeform 1"/>
              <p:cNvSpPr/>
              <p:nvPr/>
            </p:nvSpPr>
            <p:spPr>
              <a:xfrm>
                <a:off x="84835" y="4597272"/>
                <a:ext cx="388240" cy="2057909"/>
              </a:xfrm>
              <a:custGeom>
                <a:avLst/>
                <a:gdLst/>
                <a:ahLst/>
                <a:cxnLst/>
                <a:rect l="0" t="0" r="0" b="0"/>
                <a:pathLst>
                  <a:path w="388240" h="2057909">
                    <a:moveTo>
                      <a:pt x="0" y="0"/>
                    </a:moveTo>
                    <a:lnTo>
                      <a:pt x="388239" y="0"/>
                    </a:lnTo>
                    <a:lnTo>
                      <a:pt x="388239" y="2057908"/>
                    </a:lnTo>
                    <a:lnTo>
                      <a:pt x="0" y="2057908"/>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Freeform 2"/>
              <p:cNvSpPr/>
              <p:nvPr/>
            </p:nvSpPr>
            <p:spPr>
              <a:xfrm>
                <a:off x="84835" y="4575175"/>
                <a:ext cx="9786241" cy="2118107"/>
              </a:xfrm>
              <a:custGeom>
                <a:avLst/>
                <a:gdLst/>
                <a:ahLst/>
                <a:cxnLst/>
                <a:rect l="0" t="0" r="0" b="0"/>
                <a:pathLst>
                  <a:path w="9786241" h="2118107">
                    <a:moveTo>
                      <a:pt x="0" y="0"/>
                    </a:moveTo>
                    <a:lnTo>
                      <a:pt x="9786240" y="0"/>
                    </a:lnTo>
                    <a:lnTo>
                      <a:pt x="9786240"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xtBox 4"/>
            <p:cNvSpPr txBox="1"/>
            <p:nvPr/>
          </p:nvSpPr>
          <p:spPr>
            <a:xfrm>
              <a:off x="609600" y="4927600"/>
              <a:ext cx="9180199" cy="276999"/>
            </a:xfrm>
            <a:prstGeom prst="rect">
              <a:avLst/>
            </a:prstGeom>
            <a:noFill/>
          </p:spPr>
          <p:txBody>
            <a:bodyPr vert="horz" rtlCol="0">
              <a:spAutoFit/>
            </a:bodyPr>
            <a:lstStyle/>
            <a:p>
              <a:r>
                <a:rPr lang="en-US" sz="1200" smtClean="0">
                  <a:solidFill>
                    <a:srgbClr val="000000"/>
                  </a:solidFill>
                  <a:latin typeface="Arial - 16"/>
                </a:rPr>
                <a:t>'My pupils started to exchange information, concerning each others' questions, they found by chance.'</a:t>
              </a:r>
              <a:endParaRPr lang="nl-NL" sz="1200">
                <a:solidFill>
                  <a:srgbClr val="000000"/>
                </a:solidFill>
                <a:latin typeface="Arial - 16"/>
              </a:endParaRPr>
            </a:p>
          </p:txBody>
        </p:sp>
        <p:sp>
          <p:nvSpPr>
            <p:cNvPr id="6" name="TextBox 5"/>
            <p:cNvSpPr txBox="1"/>
            <p:nvPr/>
          </p:nvSpPr>
          <p:spPr>
            <a:xfrm>
              <a:off x="596899" y="5384800"/>
              <a:ext cx="9142424" cy="461665"/>
            </a:xfrm>
            <a:prstGeom prst="rect">
              <a:avLst/>
            </a:prstGeom>
            <a:noFill/>
          </p:spPr>
          <p:txBody>
            <a:bodyPr vert="horz" rtlCol="0">
              <a:spAutoFit/>
            </a:bodyPr>
            <a:lstStyle/>
            <a:p>
              <a:r>
                <a:rPr lang="en-US" sz="1200" smtClean="0">
                  <a:solidFill>
                    <a:srgbClr val="000000"/>
                  </a:solidFill>
                  <a:latin typeface="Arial - 16"/>
                </a:rPr>
                <a:t>'Surfing the net, they found all kinds of information. Some wasn't necessarily relevant to their own question, but was relevant for the class room mindmap, so we added that info too.'</a:t>
              </a:r>
              <a:endParaRPr lang="nl-NL" sz="1200">
                <a:solidFill>
                  <a:srgbClr val="000000"/>
                </a:solidFill>
                <a:latin typeface="Arial - 16"/>
              </a:endParaRPr>
            </a:p>
          </p:txBody>
        </p:sp>
        <p:sp>
          <p:nvSpPr>
            <p:cNvPr id="7" name="TextBox 6"/>
            <p:cNvSpPr txBox="1"/>
            <p:nvPr/>
          </p:nvSpPr>
          <p:spPr>
            <a:xfrm rot="16200000">
              <a:off x="0" y="5257800"/>
              <a:ext cx="2074420" cy="246221"/>
            </a:xfrm>
            <a:prstGeom prst="rect">
              <a:avLst/>
            </a:prstGeom>
            <a:noFill/>
          </p:spPr>
          <p:txBody>
            <a:bodyPr vert="horz" rtlCol="0">
              <a:spAutoFit/>
            </a:bodyPr>
            <a:lstStyle/>
            <a:p>
              <a:r>
                <a:rPr lang="nl-NL" sz="1000" b="1" smtClean="0">
                  <a:solidFill>
                    <a:srgbClr val="FFFFFF"/>
                  </a:solidFill>
                  <a:latin typeface="Calibri - 13"/>
                </a:rPr>
                <a:t>EXCHANGE</a:t>
              </a:r>
              <a:endParaRPr lang="nl-NL" sz="1000" b="1">
                <a:solidFill>
                  <a:srgbClr val="FFFFFF"/>
                </a:solidFill>
                <a:latin typeface="Calibri - 13"/>
              </a:endParaRPr>
            </a:p>
          </p:txBody>
        </p:sp>
        <p:sp>
          <p:nvSpPr>
            <p:cNvPr id="8" name="TextBox 7"/>
            <p:cNvSpPr txBox="1"/>
            <p:nvPr/>
          </p:nvSpPr>
          <p:spPr>
            <a:xfrm>
              <a:off x="609600" y="6083300"/>
              <a:ext cx="6602003" cy="276999"/>
            </a:xfrm>
            <a:prstGeom prst="rect">
              <a:avLst/>
            </a:prstGeom>
            <a:noFill/>
          </p:spPr>
          <p:txBody>
            <a:bodyPr vert="horz" rtlCol="0">
              <a:spAutoFit/>
            </a:bodyPr>
            <a:lstStyle/>
            <a:p>
              <a:r>
                <a:rPr lang="en-US" sz="1200" smtClean="0">
                  <a:solidFill>
                    <a:srgbClr val="000000"/>
                  </a:solidFill>
                  <a:latin typeface="Arial - 16"/>
                </a:rPr>
                <a:t>'They were really learning from each other, which was very nice to see.'</a:t>
              </a:r>
              <a:endParaRPr lang="nl-NL" sz="1200">
                <a:solidFill>
                  <a:srgbClr val="000000"/>
                </a:solidFill>
                <a:latin typeface="Arial - 16"/>
              </a:endParaRPr>
            </a:p>
          </p:txBody>
        </p:sp>
      </p:grpSp>
      <p:grpSp>
        <p:nvGrpSpPr>
          <p:cNvPr id="17" name="Group 16"/>
          <p:cNvGrpSpPr/>
          <p:nvPr/>
        </p:nvGrpSpPr>
        <p:grpSpPr>
          <a:xfrm>
            <a:off x="23875" y="-761"/>
            <a:ext cx="10059926" cy="1968372"/>
            <a:chOff x="23875" y="-761"/>
            <a:chExt cx="10059926" cy="1968372"/>
          </a:xfrm>
        </p:grpSpPr>
        <p:sp>
          <p:nvSpPr>
            <p:cNvPr id="10" name="TextBox 9"/>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11" name="Freeform 10"/>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13" name="Freeform 12"/>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p:cNvSpPr txBox="1"/>
            <p:nvPr/>
          </p:nvSpPr>
          <p:spPr>
            <a:xfrm>
              <a:off x="215900" y="1117600"/>
              <a:ext cx="9701978" cy="507831"/>
            </a:xfrm>
            <a:prstGeom prst="rect">
              <a:avLst/>
            </a:prstGeom>
            <a:noFill/>
          </p:spPr>
          <p:txBody>
            <a:bodyPr vert="horz" rtlCol="0">
              <a:spAutoFit/>
            </a:bodyPr>
            <a:lstStyle/>
            <a:p>
              <a:pPr algn="ctr"/>
              <a:r>
                <a:rPr lang="en-US" sz="2700" b="1" smtClean="0">
                  <a:solidFill>
                    <a:srgbClr val="FFFFFF"/>
                  </a:solidFill>
                  <a:latin typeface="Calibri - 36"/>
                </a:rPr>
                <a:t>Results Teachers: implementing Mind Maps in IBL (2)</a:t>
              </a:r>
              <a:endParaRPr lang="nl-NL" sz="2700" b="1">
                <a:solidFill>
                  <a:srgbClr val="FFFFFF"/>
                </a:solidFill>
                <a:latin typeface="Calibri - 36"/>
              </a:endParaRPr>
            </a:p>
          </p:txBody>
        </p:sp>
        <p:pic>
          <p:nvPicPr>
            <p:cNvPr id="15" name="Picture 14"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16" name="Picture 15"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grpSp>
        <p:nvGrpSpPr>
          <p:cNvPr id="25" name="Group 24"/>
          <p:cNvGrpSpPr/>
          <p:nvPr/>
        </p:nvGrpSpPr>
        <p:grpSpPr>
          <a:xfrm>
            <a:off x="110235" y="2017594"/>
            <a:ext cx="9786241" cy="2351587"/>
            <a:chOff x="110235" y="2017594"/>
            <a:chExt cx="9786241" cy="2351587"/>
          </a:xfrm>
        </p:grpSpPr>
        <p:grpSp>
          <p:nvGrpSpPr>
            <p:cNvPr id="20" name="Group 19"/>
            <p:cNvGrpSpPr/>
            <p:nvPr/>
          </p:nvGrpSpPr>
          <p:grpSpPr>
            <a:xfrm>
              <a:off x="110235" y="2251075"/>
              <a:ext cx="9786241" cy="2118106"/>
              <a:chOff x="110235" y="2251075"/>
              <a:chExt cx="9786241" cy="2118106"/>
            </a:xfrm>
          </p:grpSpPr>
          <p:sp>
            <p:nvSpPr>
              <p:cNvPr id="18" name="Freeform 17"/>
              <p:cNvSpPr/>
              <p:nvPr/>
            </p:nvSpPr>
            <p:spPr>
              <a:xfrm>
                <a:off x="110235" y="2273173"/>
                <a:ext cx="388240" cy="2057908"/>
              </a:xfrm>
              <a:custGeom>
                <a:avLst/>
                <a:gdLst/>
                <a:ahLst/>
                <a:cxnLst/>
                <a:rect l="0" t="0" r="0" b="0"/>
                <a:pathLst>
                  <a:path w="388240" h="2057908">
                    <a:moveTo>
                      <a:pt x="0" y="0"/>
                    </a:moveTo>
                    <a:lnTo>
                      <a:pt x="388239" y="0"/>
                    </a:lnTo>
                    <a:lnTo>
                      <a:pt x="388239" y="2057907"/>
                    </a:lnTo>
                    <a:lnTo>
                      <a:pt x="0" y="2057907"/>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reeform 18"/>
              <p:cNvSpPr/>
              <p:nvPr/>
            </p:nvSpPr>
            <p:spPr>
              <a:xfrm>
                <a:off x="110235" y="2251075"/>
                <a:ext cx="9786241" cy="2118106"/>
              </a:xfrm>
              <a:custGeom>
                <a:avLst/>
                <a:gdLst/>
                <a:ahLst/>
                <a:cxnLst/>
                <a:rect l="0" t="0" r="0" b="0"/>
                <a:pathLst>
                  <a:path w="9786241" h="2118106">
                    <a:moveTo>
                      <a:pt x="0" y="0"/>
                    </a:moveTo>
                    <a:lnTo>
                      <a:pt x="9786240" y="0"/>
                    </a:lnTo>
                    <a:lnTo>
                      <a:pt x="9786240" y="2118105"/>
                    </a:lnTo>
                    <a:lnTo>
                      <a:pt x="0" y="2118105"/>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TextBox 20"/>
            <p:cNvSpPr txBox="1"/>
            <p:nvPr/>
          </p:nvSpPr>
          <p:spPr>
            <a:xfrm>
              <a:off x="660400" y="3124200"/>
              <a:ext cx="6299200" cy="276999"/>
            </a:xfrm>
            <a:prstGeom prst="rect">
              <a:avLst/>
            </a:prstGeom>
            <a:noFill/>
          </p:spPr>
          <p:txBody>
            <a:bodyPr vert="horz" rtlCol="0">
              <a:spAutoFit/>
            </a:bodyPr>
            <a:lstStyle/>
            <a:p>
              <a:r>
                <a:rPr lang="en-US" sz="1200" smtClean="0">
                  <a:solidFill>
                    <a:srgbClr val="000000"/>
                  </a:solidFill>
                  <a:latin typeface="Arial - 16"/>
                </a:rPr>
                <a:t>'The children were quickly aware, which questions were connected.'</a:t>
              </a:r>
              <a:endParaRPr lang="nl-NL" sz="1200">
                <a:solidFill>
                  <a:srgbClr val="000000"/>
                </a:solidFill>
                <a:latin typeface="Arial - 16"/>
              </a:endParaRPr>
            </a:p>
          </p:txBody>
        </p:sp>
        <p:sp>
          <p:nvSpPr>
            <p:cNvPr id="22" name="TextBox 21"/>
            <p:cNvSpPr txBox="1"/>
            <p:nvPr/>
          </p:nvSpPr>
          <p:spPr>
            <a:xfrm>
              <a:off x="622300" y="3632200"/>
              <a:ext cx="5555420" cy="276999"/>
            </a:xfrm>
            <a:prstGeom prst="rect">
              <a:avLst/>
            </a:prstGeom>
            <a:noFill/>
          </p:spPr>
          <p:txBody>
            <a:bodyPr vert="horz" rtlCol="0">
              <a:spAutoFit/>
            </a:bodyPr>
            <a:lstStyle/>
            <a:p>
              <a:r>
                <a:rPr lang="en-US" sz="1200" smtClean="0">
                  <a:solidFill>
                    <a:srgbClr val="000000"/>
                  </a:solidFill>
                  <a:latin typeface="Arial - 16"/>
                </a:rPr>
                <a:t>'They could see, who was working on a similar question.'</a:t>
              </a:r>
              <a:endParaRPr lang="nl-NL" sz="1200">
                <a:solidFill>
                  <a:srgbClr val="000000"/>
                </a:solidFill>
                <a:latin typeface="Arial - 16"/>
              </a:endParaRPr>
            </a:p>
          </p:txBody>
        </p:sp>
        <p:sp>
          <p:nvSpPr>
            <p:cNvPr id="23" name="TextBox 22"/>
            <p:cNvSpPr txBox="1"/>
            <p:nvPr/>
          </p:nvSpPr>
          <p:spPr>
            <a:xfrm>
              <a:off x="660400" y="2654300"/>
              <a:ext cx="8509000" cy="276999"/>
            </a:xfrm>
            <a:prstGeom prst="rect">
              <a:avLst/>
            </a:prstGeom>
            <a:noFill/>
          </p:spPr>
          <p:txBody>
            <a:bodyPr vert="horz" rtlCol="0">
              <a:spAutoFit/>
            </a:bodyPr>
            <a:lstStyle/>
            <a:p>
              <a:r>
                <a:rPr lang="en-US" sz="1200" smtClean="0">
                  <a:solidFill>
                    <a:srgbClr val="000000"/>
                  </a:solidFill>
                  <a:latin typeface="Arial - 16"/>
                </a:rPr>
                <a:t>'Because of the structure of the mind maps children kept an overview on the various questions'</a:t>
              </a:r>
              <a:endParaRPr lang="nl-NL" sz="1200">
                <a:solidFill>
                  <a:srgbClr val="000000"/>
                </a:solidFill>
                <a:latin typeface="Arial - 16"/>
              </a:endParaRPr>
            </a:p>
          </p:txBody>
        </p:sp>
        <p:sp>
          <p:nvSpPr>
            <p:cNvPr id="24" name="TextBox 23"/>
            <p:cNvSpPr txBox="1"/>
            <p:nvPr/>
          </p:nvSpPr>
          <p:spPr>
            <a:xfrm rot="16200000">
              <a:off x="0" y="2959100"/>
              <a:ext cx="2129233" cy="246221"/>
            </a:xfrm>
            <a:prstGeom prst="rect">
              <a:avLst/>
            </a:prstGeom>
            <a:noFill/>
          </p:spPr>
          <p:txBody>
            <a:bodyPr vert="horz" rtlCol="0">
              <a:spAutoFit/>
            </a:bodyPr>
            <a:lstStyle/>
            <a:p>
              <a:r>
                <a:rPr lang="nl-NL" sz="1000" b="1" smtClean="0">
                  <a:solidFill>
                    <a:srgbClr val="FFFFFF"/>
                  </a:solidFill>
                  <a:latin typeface="Calibri - 13"/>
                </a:rPr>
                <a:t>OVERVIEW</a:t>
              </a:r>
              <a:endParaRPr lang="nl-NL" sz="1000" b="1">
                <a:solidFill>
                  <a:srgbClr val="FFFFFF"/>
                </a:solidFill>
                <a:latin typeface="Calibri - 13"/>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28200" cy="507831"/>
          </a:xfrm>
          <a:prstGeom prst="rect">
            <a:avLst/>
          </a:prstGeom>
          <a:noFill/>
        </p:spPr>
        <p:txBody>
          <a:bodyPr vert="horz" rtlCol="0">
            <a:spAutoFit/>
          </a:bodyPr>
          <a:lstStyle/>
          <a:p>
            <a:pPr algn="ctr"/>
            <a:r>
              <a:rPr lang="en-US" sz="2700" b="1" smtClean="0">
                <a:solidFill>
                  <a:srgbClr val="FFFFFF"/>
                </a:solidFill>
                <a:latin typeface="Calibri - 36"/>
              </a:rPr>
              <a:t>Results Teachers: evaluating IBL by means of Mind Mapss </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nvGrpSpPr>
          <p:cNvPr id="16" name="Group 15"/>
          <p:cNvGrpSpPr/>
          <p:nvPr/>
        </p:nvGrpSpPr>
        <p:grpSpPr>
          <a:xfrm>
            <a:off x="199136" y="2132989"/>
            <a:ext cx="9786240" cy="2299692"/>
            <a:chOff x="199136" y="2132989"/>
            <a:chExt cx="9786240" cy="2299692"/>
          </a:xfrm>
        </p:grpSpPr>
        <p:grpSp>
          <p:nvGrpSpPr>
            <p:cNvPr id="11" name="Group 10"/>
            <p:cNvGrpSpPr/>
            <p:nvPr/>
          </p:nvGrpSpPr>
          <p:grpSpPr>
            <a:xfrm>
              <a:off x="199136" y="2314575"/>
              <a:ext cx="9786240" cy="2118106"/>
              <a:chOff x="199136" y="2314575"/>
              <a:chExt cx="9786240" cy="2118106"/>
            </a:xfrm>
          </p:grpSpPr>
          <p:sp>
            <p:nvSpPr>
              <p:cNvPr id="9" name="Freeform 8"/>
              <p:cNvSpPr/>
              <p:nvPr/>
            </p:nvSpPr>
            <p:spPr>
              <a:xfrm>
                <a:off x="199136" y="2336673"/>
                <a:ext cx="388240" cy="2057908"/>
              </a:xfrm>
              <a:custGeom>
                <a:avLst/>
                <a:gdLst/>
                <a:ahLst/>
                <a:cxnLst/>
                <a:rect l="0" t="0" r="0" b="0"/>
                <a:pathLst>
                  <a:path w="388240" h="2057908">
                    <a:moveTo>
                      <a:pt x="0" y="0"/>
                    </a:moveTo>
                    <a:lnTo>
                      <a:pt x="388239" y="0"/>
                    </a:lnTo>
                    <a:lnTo>
                      <a:pt x="388239" y="2057907"/>
                    </a:lnTo>
                    <a:lnTo>
                      <a:pt x="0" y="2057907"/>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9"/>
              <p:cNvSpPr/>
              <p:nvPr/>
            </p:nvSpPr>
            <p:spPr>
              <a:xfrm>
                <a:off x="199136" y="2314575"/>
                <a:ext cx="9786240" cy="2118106"/>
              </a:xfrm>
              <a:custGeom>
                <a:avLst/>
                <a:gdLst/>
                <a:ahLst/>
                <a:cxnLst/>
                <a:rect l="0" t="0" r="0" b="0"/>
                <a:pathLst>
                  <a:path w="9786240" h="2118106">
                    <a:moveTo>
                      <a:pt x="0" y="0"/>
                    </a:moveTo>
                    <a:lnTo>
                      <a:pt x="9786239" y="0"/>
                    </a:lnTo>
                    <a:lnTo>
                      <a:pt x="9786239" y="2118105"/>
                    </a:lnTo>
                    <a:lnTo>
                      <a:pt x="0" y="2118105"/>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extBox 11"/>
            <p:cNvSpPr txBox="1"/>
            <p:nvPr/>
          </p:nvSpPr>
          <p:spPr>
            <a:xfrm>
              <a:off x="863600" y="2654300"/>
              <a:ext cx="8849520" cy="461665"/>
            </a:xfrm>
            <a:prstGeom prst="rect">
              <a:avLst/>
            </a:prstGeom>
            <a:noFill/>
          </p:spPr>
          <p:txBody>
            <a:bodyPr vert="horz" rtlCol="0">
              <a:spAutoFit/>
            </a:bodyPr>
            <a:lstStyle/>
            <a:p>
              <a:r>
                <a:rPr lang="en-US" sz="1200" smtClean="0">
                  <a:solidFill>
                    <a:srgbClr val="000000"/>
                  </a:solidFill>
                  <a:latin typeface="Arial - 16"/>
                </a:rPr>
                <a:t>'The difference in quality is obvious at the first glance: some children have only 1 or 2 main branches and others have several layers of branches and sub branches.'</a:t>
              </a:r>
              <a:endParaRPr lang="nl-NL" sz="1200">
                <a:solidFill>
                  <a:srgbClr val="000000"/>
                </a:solidFill>
                <a:latin typeface="Arial - 16"/>
              </a:endParaRPr>
            </a:p>
          </p:txBody>
        </p:sp>
        <p:sp>
          <p:nvSpPr>
            <p:cNvPr id="13" name="TextBox 12"/>
            <p:cNvSpPr txBox="1"/>
            <p:nvPr/>
          </p:nvSpPr>
          <p:spPr>
            <a:xfrm>
              <a:off x="863600" y="3302000"/>
              <a:ext cx="7968033" cy="276999"/>
            </a:xfrm>
            <a:prstGeom prst="rect">
              <a:avLst/>
            </a:prstGeom>
            <a:noFill/>
          </p:spPr>
          <p:txBody>
            <a:bodyPr vert="horz" rtlCol="0">
              <a:spAutoFit/>
            </a:bodyPr>
            <a:lstStyle/>
            <a:p>
              <a:r>
                <a:rPr lang="en-US" sz="1200" smtClean="0">
                  <a:solidFill>
                    <a:srgbClr val="000000"/>
                  </a:solidFill>
                  <a:latin typeface="Arial - 16"/>
                </a:rPr>
                <a:t>'I've the impression that making a mind map helps the children to retain the information.'</a:t>
              </a:r>
              <a:endParaRPr lang="nl-NL" sz="1200">
                <a:solidFill>
                  <a:srgbClr val="000000"/>
                </a:solidFill>
                <a:latin typeface="Arial - 16"/>
              </a:endParaRPr>
            </a:p>
          </p:txBody>
        </p:sp>
        <p:sp>
          <p:nvSpPr>
            <p:cNvPr id="14" name="TextBox 13"/>
            <p:cNvSpPr txBox="1"/>
            <p:nvPr/>
          </p:nvSpPr>
          <p:spPr>
            <a:xfrm>
              <a:off x="850900" y="3733800"/>
              <a:ext cx="9015297" cy="461665"/>
            </a:xfrm>
            <a:prstGeom prst="rect">
              <a:avLst/>
            </a:prstGeom>
            <a:noFill/>
          </p:spPr>
          <p:txBody>
            <a:bodyPr vert="horz" rtlCol="0">
              <a:spAutoFit/>
            </a:bodyPr>
            <a:lstStyle/>
            <a:p>
              <a:r>
                <a:rPr lang="en-US" sz="1200" smtClean="0">
                  <a:solidFill>
                    <a:srgbClr val="000000"/>
                  </a:solidFill>
                  <a:latin typeface="Arial - 16"/>
                </a:rPr>
                <a:t>'Examining the mind maps, I discovered that main interest of the children was focussed on the solar system and not so much on the Mission to Mars.'</a:t>
              </a:r>
              <a:endParaRPr lang="nl-NL" sz="1200">
                <a:solidFill>
                  <a:srgbClr val="000000"/>
                </a:solidFill>
                <a:latin typeface="Arial - 16"/>
              </a:endParaRPr>
            </a:p>
          </p:txBody>
        </p:sp>
        <p:sp>
          <p:nvSpPr>
            <p:cNvPr id="15" name="TextBox 14"/>
            <p:cNvSpPr txBox="1"/>
            <p:nvPr/>
          </p:nvSpPr>
          <p:spPr>
            <a:xfrm rot="16200000">
              <a:off x="0" y="3060700"/>
              <a:ext cx="2101643" cy="246221"/>
            </a:xfrm>
            <a:prstGeom prst="rect">
              <a:avLst/>
            </a:prstGeom>
            <a:noFill/>
          </p:spPr>
          <p:txBody>
            <a:bodyPr vert="horz" rtlCol="0">
              <a:spAutoFit/>
            </a:bodyPr>
            <a:lstStyle/>
            <a:p>
              <a:r>
                <a:rPr lang="nl-NL" sz="1000" b="1" smtClean="0">
                  <a:solidFill>
                    <a:srgbClr val="FFFFFF"/>
                  </a:solidFill>
                  <a:latin typeface="System - 13"/>
                </a:rPr>
                <a:t>OUTCOMES</a:t>
              </a:r>
              <a:endParaRPr lang="nl-NL" sz="1000" b="1">
                <a:solidFill>
                  <a:srgbClr val="FFFFFF"/>
                </a:solidFill>
                <a:latin typeface="System - 13"/>
              </a:endParaRPr>
            </a:p>
          </p:txBody>
        </p:sp>
      </p:grpSp>
      <p:grpSp>
        <p:nvGrpSpPr>
          <p:cNvPr id="23" name="Group 22"/>
          <p:cNvGrpSpPr/>
          <p:nvPr/>
        </p:nvGrpSpPr>
        <p:grpSpPr>
          <a:xfrm>
            <a:off x="199135" y="4307990"/>
            <a:ext cx="9786241" cy="2334492"/>
            <a:chOff x="199135" y="4307990"/>
            <a:chExt cx="9786241" cy="2334492"/>
          </a:xfrm>
        </p:grpSpPr>
        <p:grpSp>
          <p:nvGrpSpPr>
            <p:cNvPr id="19" name="Group 18"/>
            <p:cNvGrpSpPr/>
            <p:nvPr/>
          </p:nvGrpSpPr>
          <p:grpSpPr>
            <a:xfrm>
              <a:off x="199135" y="4524375"/>
              <a:ext cx="9786241" cy="2118107"/>
              <a:chOff x="199135" y="4524375"/>
              <a:chExt cx="9786241" cy="2118107"/>
            </a:xfrm>
          </p:grpSpPr>
          <p:sp>
            <p:nvSpPr>
              <p:cNvPr id="17" name="Freeform 16"/>
              <p:cNvSpPr/>
              <p:nvPr/>
            </p:nvSpPr>
            <p:spPr>
              <a:xfrm>
                <a:off x="199135" y="4546472"/>
                <a:ext cx="388240" cy="2057910"/>
              </a:xfrm>
              <a:custGeom>
                <a:avLst/>
                <a:gdLst/>
                <a:ahLst/>
                <a:cxnLst/>
                <a:rect l="0" t="0" r="0" b="0"/>
                <a:pathLst>
                  <a:path w="388240" h="2057910">
                    <a:moveTo>
                      <a:pt x="0" y="0"/>
                    </a:moveTo>
                    <a:lnTo>
                      <a:pt x="388239" y="0"/>
                    </a:lnTo>
                    <a:lnTo>
                      <a:pt x="388239" y="2057909"/>
                    </a:lnTo>
                    <a:lnTo>
                      <a:pt x="0" y="20579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Freeform 17"/>
              <p:cNvSpPr/>
              <p:nvPr/>
            </p:nvSpPr>
            <p:spPr>
              <a:xfrm>
                <a:off x="199135" y="4524375"/>
                <a:ext cx="9786241" cy="2118107"/>
              </a:xfrm>
              <a:custGeom>
                <a:avLst/>
                <a:gdLst/>
                <a:ahLst/>
                <a:cxnLst/>
                <a:rect l="0" t="0" r="0" b="0"/>
                <a:pathLst>
                  <a:path w="9786241" h="2118107">
                    <a:moveTo>
                      <a:pt x="0" y="0"/>
                    </a:moveTo>
                    <a:lnTo>
                      <a:pt x="9786240" y="0"/>
                    </a:lnTo>
                    <a:lnTo>
                      <a:pt x="9786240"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TextBox 19"/>
            <p:cNvSpPr txBox="1"/>
            <p:nvPr/>
          </p:nvSpPr>
          <p:spPr>
            <a:xfrm>
              <a:off x="774700" y="4914900"/>
              <a:ext cx="8743791" cy="276999"/>
            </a:xfrm>
            <a:prstGeom prst="rect">
              <a:avLst/>
            </a:prstGeom>
            <a:noFill/>
          </p:spPr>
          <p:txBody>
            <a:bodyPr vert="horz" rtlCol="0">
              <a:spAutoFit/>
            </a:bodyPr>
            <a:lstStyle/>
            <a:p>
              <a:r>
                <a:rPr lang="en-US" sz="1200" smtClean="0">
                  <a:solidFill>
                    <a:srgbClr val="000000"/>
                  </a:solidFill>
                  <a:latin typeface="Arial - 16"/>
                </a:rPr>
                <a:t>"He's always very involved, asking questions, giving answers, but I've not seen that in his mind map, I wonder why?'</a:t>
              </a:r>
              <a:endParaRPr lang="nl-NL" sz="1200">
                <a:solidFill>
                  <a:srgbClr val="000000"/>
                </a:solidFill>
                <a:latin typeface="Arial - 16"/>
              </a:endParaRPr>
            </a:p>
          </p:txBody>
        </p:sp>
        <p:sp>
          <p:nvSpPr>
            <p:cNvPr id="21" name="TextBox 20"/>
            <p:cNvSpPr txBox="1"/>
            <p:nvPr/>
          </p:nvSpPr>
          <p:spPr>
            <a:xfrm>
              <a:off x="774700" y="5626100"/>
              <a:ext cx="6392023" cy="461665"/>
            </a:xfrm>
            <a:prstGeom prst="rect">
              <a:avLst/>
            </a:prstGeom>
            <a:noFill/>
          </p:spPr>
          <p:txBody>
            <a:bodyPr vert="horz" rtlCol="0">
              <a:spAutoFit/>
            </a:bodyPr>
            <a:lstStyle/>
            <a:p>
              <a:r>
                <a:rPr lang="en-US" sz="1200" smtClean="0">
                  <a:solidFill>
                    <a:srgbClr val="000000"/>
                  </a:solidFill>
                  <a:latin typeface="Arial - 16"/>
                </a:rPr>
                <a:t>'I have the impression that I haven't reached the full potential of IBL, </a:t>
              </a:r>
            </a:p>
            <a:p>
              <a:r>
                <a:rPr lang="en-US" sz="1200" smtClean="0">
                  <a:solidFill>
                    <a:srgbClr val="000000"/>
                  </a:solidFill>
                  <a:latin typeface="Arial - 16"/>
                </a:rPr>
                <a:t>but perhaps that was not yet possible. This was only the first step...'</a:t>
              </a:r>
              <a:endParaRPr lang="nl-NL" sz="1200">
                <a:solidFill>
                  <a:srgbClr val="000000"/>
                </a:solidFill>
                <a:latin typeface="Arial - 16"/>
              </a:endParaRPr>
            </a:p>
          </p:txBody>
        </p:sp>
        <p:sp>
          <p:nvSpPr>
            <p:cNvPr id="22" name="TextBox 21"/>
            <p:cNvSpPr txBox="1"/>
            <p:nvPr/>
          </p:nvSpPr>
          <p:spPr>
            <a:xfrm rot="16200000">
              <a:off x="0" y="5318544"/>
              <a:ext cx="2267329" cy="246221"/>
            </a:xfrm>
            <a:prstGeom prst="rect">
              <a:avLst/>
            </a:prstGeom>
            <a:noFill/>
          </p:spPr>
          <p:txBody>
            <a:bodyPr vert="horz" rtlCol="0">
              <a:spAutoFit/>
            </a:bodyPr>
            <a:lstStyle/>
            <a:p>
              <a:r>
                <a:rPr lang="nl-NL" sz="1000" b="1" smtClean="0">
                  <a:solidFill>
                    <a:srgbClr val="FFFFFF"/>
                  </a:solidFill>
                  <a:latin typeface="System - 13"/>
                </a:rPr>
                <a:t>CONSIDERATIONS</a:t>
              </a:r>
              <a:endParaRPr lang="nl-NL" sz="1000" b="1">
                <a:solidFill>
                  <a:srgbClr val="FFFFFF"/>
                </a:solidFill>
                <a:latin typeface="System - 13"/>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829800" cy="507831"/>
          </a:xfrm>
          <a:prstGeom prst="rect">
            <a:avLst/>
          </a:prstGeom>
          <a:noFill/>
        </p:spPr>
        <p:txBody>
          <a:bodyPr vert="horz" rtlCol="0">
            <a:spAutoFit/>
          </a:bodyPr>
          <a:lstStyle/>
          <a:p>
            <a:pPr algn="ctr"/>
            <a:r>
              <a:rPr lang="en-US" sz="2700" b="1" smtClean="0">
                <a:solidFill>
                  <a:srgbClr val="FFFFFF"/>
                </a:solidFill>
                <a:latin typeface="Calibri - 36"/>
              </a:rPr>
              <a:t>Conclusions: DMM or Mind Mapping on paper ?</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nvGrpSpPr>
          <p:cNvPr id="19" name="Group 18"/>
          <p:cNvGrpSpPr/>
          <p:nvPr/>
        </p:nvGrpSpPr>
        <p:grpSpPr>
          <a:xfrm>
            <a:off x="237236" y="2378075"/>
            <a:ext cx="9840596" cy="2129917"/>
            <a:chOff x="237236" y="2378075"/>
            <a:chExt cx="9840596" cy="2129917"/>
          </a:xfrm>
        </p:grpSpPr>
        <p:grpSp>
          <p:nvGrpSpPr>
            <p:cNvPr id="17" name="Group 16"/>
            <p:cNvGrpSpPr/>
            <p:nvPr/>
          </p:nvGrpSpPr>
          <p:grpSpPr>
            <a:xfrm>
              <a:off x="237236" y="2378075"/>
              <a:ext cx="9840596" cy="2129917"/>
              <a:chOff x="237236" y="2378075"/>
              <a:chExt cx="9840596" cy="2129917"/>
            </a:xfrm>
          </p:grpSpPr>
          <p:grpSp>
            <p:nvGrpSpPr>
              <p:cNvPr id="11" name="Group 10"/>
              <p:cNvGrpSpPr/>
              <p:nvPr/>
            </p:nvGrpSpPr>
            <p:grpSpPr>
              <a:xfrm>
                <a:off x="237236" y="2378075"/>
                <a:ext cx="9840596" cy="2129917"/>
                <a:chOff x="237236" y="2378075"/>
                <a:chExt cx="9840596" cy="2129917"/>
              </a:xfrm>
            </p:grpSpPr>
            <p:sp>
              <p:nvSpPr>
                <p:cNvPr id="9" name="Freeform 8"/>
                <p:cNvSpPr/>
                <p:nvPr/>
              </p:nvSpPr>
              <p:spPr>
                <a:xfrm>
                  <a:off x="237236" y="2400300"/>
                  <a:ext cx="390398" cy="2069339"/>
                </a:xfrm>
                <a:custGeom>
                  <a:avLst/>
                  <a:gdLst/>
                  <a:ahLst/>
                  <a:cxnLst/>
                  <a:rect l="0" t="0" r="0" b="0"/>
                  <a:pathLst>
                    <a:path w="390398" h="2069339">
                      <a:moveTo>
                        <a:pt x="0" y="0"/>
                      </a:moveTo>
                      <a:lnTo>
                        <a:pt x="390397" y="0"/>
                      </a:lnTo>
                      <a:lnTo>
                        <a:pt x="390397" y="2069338"/>
                      </a:lnTo>
                      <a:lnTo>
                        <a:pt x="0" y="2069338"/>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9"/>
                <p:cNvSpPr/>
                <p:nvPr/>
              </p:nvSpPr>
              <p:spPr>
                <a:xfrm>
                  <a:off x="237236" y="2378075"/>
                  <a:ext cx="9840596" cy="2129917"/>
                </a:xfrm>
                <a:custGeom>
                  <a:avLst/>
                  <a:gdLst/>
                  <a:ahLst/>
                  <a:cxnLst/>
                  <a:rect l="0" t="0" r="0" b="0"/>
                  <a:pathLst>
                    <a:path w="9840596" h="2129917">
                      <a:moveTo>
                        <a:pt x="0" y="0"/>
                      </a:moveTo>
                      <a:lnTo>
                        <a:pt x="9840595" y="0"/>
                      </a:lnTo>
                      <a:lnTo>
                        <a:pt x="9840595" y="2129916"/>
                      </a:lnTo>
                      <a:lnTo>
                        <a:pt x="0" y="212991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extBox 11"/>
              <p:cNvSpPr txBox="1"/>
              <p:nvPr/>
            </p:nvSpPr>
            <p:spPr>
              <a:xfrm rot="16200000">
                <a:off x="0" y="3213100"/>
                <a:ext cx="1905000" cy="246221"/>
              </a:xfrm>
              <a:prstGeom prst="rect">
                <a:avLst/>
              </a:prstGeom>
              <a:noFill/>
            </p:spPr>
            <p:txBody>
              <a:bodyPr vert="horz" rtlCol="0">
                <a:spAutoFit/>
              </a:bodyPr>
              <a:lstStyle/>
              <a:p>
                <a:r>
                  <a:rPr lang="nl-NL" sz="1000" b="1" smtClean="0">
                    <a:solidFill>
                      <a:srgbClr val="FFFFFF"/>
                    </a:solidFill>
                    <a:latin typeface="System - 13"/>
                  </a:rPr>
                  <a:t>PRO DMM</a:t>
                </a:r>
                <a:endParaRPr lang="nl-NL" sz="1000" b="1">
                  <a:solidFill>
                    <a:srgbClr val="FFFFFF"/>
                  </a:solidFill>
                  <a:latin typeface="System - 13"/>
                </a:endParaRPr>
              </a:p>
            </p:txBody>
          </p:sp>
          <p:sp>
            <p:nvSpPr>
              <p:cNvPr id="13" name="TextBox 12"/>
              <p:cNvSpPr txBox="1"/>
              <p:nvPr/>
            </p:nvSpPr>
            <p:spPr>
              <a:xfrm>
                <a:off x="850900" y="2730500"/>
                <a:ext cx="5105400" cy="276999"/>
              </a:xfrm>
              <a:prstGeom prst="rect">
                <a:avLst/>
              </a:prstGeom>
              <a:noFill/>
            </p:spPr>
            <p:txBody>
              <a:bodyPr vert="horz" rtlCol="0">
                <a:spAutoFit/>
              </a:bodyPr>
              <a:lstStyle/>
              <a:p>
                <a:r>
                  <a:rPr lang="en-US" sz="1200" smtClean="0">
                    <a:solidFill>
                      <a:srgbClr val="000000"/>
                    </a:solidFill>
                    <a:latin typeface="Arial - 16"/>
                  </a:rPr>
                  <a:t>'I can link notes and websites to the branches in DMM'</a:t>
                </a:r>
                <a:endParaRPr lang="nl-NL" sz="1200">
                  <a:solidFill>
                    <a:srgbClr val="000000"/>
                  </a:solidFill>
                  <a:latin typeface="Arial - 16"/>
                </a:endParaRPr>
              </a:p>
            </p:txBody>
          </p:sp>
          <p:sp>
            <p:nvSpPr>
              <p:cNvPr id="14" name="TextBox 13"/>
              <p:cNvSpPr txBox="1"/>
              <p:nvPr/>
            </p:nvSpPr>
            <p:spPr>
              <a:xfrm>
                <a:off x="812800" y="3009900"/>
                <a:ext cx="8128000" cy="276999"/>
              </a:xfrm>
              <a:prstGeom prst="rect">
                <a:avLst/>
              </a:prstGeom>
              <a:noFill/>
            </p:spPr>
            <p:txBody>
              <a:bodyPr vert="horz" rtlCol="0">
                <a:spAutoFit/>
              </a:bodyPr>
              <a:lstStyle/>
              <a:p>
                <a:r>
                  <a:rPr lang="en-US" sz="1200" smtClean="0">
                    <a:solidFill>
                      <a:srgbClr val="000000"/>
                    </a:solidFill>
                    <a:latin typeface="Arial - 16"/>
                  </a:rPr>
                  <a:t>'Working on paper is creative, but costs a lot of time, so next time I would choose DMM.'</a:t>
                </a:r>
                <a:endParaRPr lang="nl-NL" sz="1200">
                  <a:solidFill>
                    <a:srgbClr val="000000"/>
                  </a:solidFill>
                  <a:latin typeface="Arial - 16"/>
                </a:endParaRPr>
              </a:p>
            </p:txBody>
          </p:sp>
          <p:sp>
            <p:nvSpPr>
              <p:cNvPr id="15" name="TextBox 14"/>
              <p:cNvSpPr txBox="1"/>
              <p:nvPr/>
            </p:nvSpPr>
            <p:spPr>
              <a:xfrm>
                <a:off x="812800" y="3289300"/>
                <a:ext cx="9093200" cy="276999"/>
              </a:xfrm>
              <a:prstGeom prst="rect">
                <a:avLst/>
              </a:prstGeom>
              <a:noFill/>
            </p:spPr>
            <p:txBody>
              <a:bodyPr vert="horz" rtlCol="0">
                <a:spAutoFit/>
              </a:bodyPr>
              <a:lstStyle/>
              <a:p>
                <a:r>
                  <a:rPr lang="en-US" sz="1200" smtClean="0">
                    <a:solidFill>
                      <a:srgbClr val="000000"/>
                    </a:solidFill>
                    <a:latin typeface="Arial - 16"/>
                  </a:rPr>
                  <a:t>'In DMM I can save versions of the developing mind map, so I can see how it developed over time.'</a:t>
                </a:r>
                <a:endParaRPr lang="nl-NL" sz="1200">
                  <a:solidFill>
                    <a:srgbClr val="000000"/>
                  </a:solidFill>
                  <a:latin typeface="Arial - 16"/>
                </a:endParaRPr>
              </a:p>
            </p:txBody>
          </p:sp>
          <p:sp>
            <p:nvSpPr>
              <p:cNvPr id="16" name="TextBox 15"/>
              <p:cNvSpPr txBox="1"/>
              <p:nvPr/>
            </p:nvSpPr>
            <p:spPr>
              <a:xfrm>
                <a:off x="825500" y="3606800"/>
                <a:ext cx="9042400" cy="646331"/>
              </a:xfrm>
              <a:prstGeom prst="rect">
                <a:avLst/>
              </a:prstGeom>
              <a:noFill/>
            </p:spPr>
            <p:txBody>
              <a:bodyPr vert="horz" rtlCol="0">
                <a:spAutoFit/>
              </a:bodyPr>
              <a:lstStyle/>
              <a:p>
                <a:r>
                  <a:rPr lang="en-US" sz="1200" smtClean="0">
                    <a:solidFill>
                      <a:srgbClr val="000000"/>
                    </a:solidFill>
                    <a:latin typeface="Arial - 16"/>
                  </a:rPr>
                  <a:t>'In future we would like to use the mind map to prepare our subjects, and then it is very convenient </a:t>
                </a:r>
              </a:p>
              <a:p>
                <a:r>
                  <a:rPr lang="en-US" sz="1200" smtClean="0">
                    <a:solidFill>
                      <a:srgbClr val="000000"/>
                    </a:solidFill>
                    <a:latin typeface="Arial - 16"/>
                  </a:rPr>
                  <a:t>to link our lessons, websites, documents and so on to the branches of the digital mind map. </a:t>
                </a:r>
              </a:p>
              <a:p>
                <a:r>
                  <a:rPr lang="en-US" sz="1200" smtClean="0">
                    <a:solidFill>
                      <a:srgbClr val="000000"/>
                    </a:solidFill>
                    <a:latin typeface="Arial - 16"/>
                  </a:rPr>
                  <a:t>It will save us time next time.'</a:t>
                </a:r>
                <a:endParaRPr lang="nl-NL" sz="1200">
                  <a:solidFill>
                    <a:srgbClr val="000000"/>
                  </a:solidFill>
                  <a:latin typeface="Arial - 16"/>
                </a:endParaRPr>
              </a:p>
            </p:txBody>
          </p:sp>
        </p:grpSp>
        <p:sp>
          <p:nvSpPr>
            <p:cNvPr id="18" name="TextBox 17"/>
            <p:cNvSpPr txBox="1"/>
            <p:nvPr/>
          </p:nvSpPr>
          <p:spPr>
            <a:xfrm>
              <a:off x="863600" y="2476500"/>
              <a:ext cx="5969000" cy="276999"/>
            </a:xfrm>
            <a:prstGeom prst="rect">
              <a:avLst/>
            </a:prstGeom>
            <a:noFill/>
          </p:spPr>
          <p:txBody>
            <a:bodyPr vert="horz" rtlCol="0">
              <a:spAutoFit/>
            </a:bodyPr>
            <a:lstStyle/>
            <a:p>
              <a:r>
                <a:rPr lang="en-US" sz="1200" smtClean="0">
                  <a:solidFill>
                    <a:srgbClr val="000000"/>
                  </a:solidFill>
                  <a:latin typeface="Arial - 16"/>
                </a:rPr>
                <a:t>'The digital mind map is easily made and adaptable on the IWB'</a:t>
              </a:r>
              <a:endParaRPr lang="nl-NL" sz="1200">
                <a:solidFill>
                  <a:srgbClr val="000000"/>
                </a:solidFill>
                <a:latin typeface="Arial - 16"/>
              </a:endParaRPr>
            </a:p>
          </p:txBody>
        </p:sp>
      </p:grpSp>
      <p:grpSp>
        <p:nvGrpSpPr>
          <p:cNvPr id="28" name="Group 27"/>
          <p:cNvGrpSpPr/>
          <p:nvPr/>
        </p:nvGrpSpPr>
        <p:grpSpPr>
          <a:xfrm>
            <a:off x="211836" y="4453811"/>
            <a:ext cx="9846564" cy="2328371"/>
            <a:chOff x="211836" y="4453811"/>
            <a:chExt cx="9846564" cy="2328371"/>
          </a:xfrm>
        </p:grpSpPr>
        <p:grpSp>
          <p:nvGrpSpPr>
            <p:cNvPr id="22" name="Group 21"/>
            <p:cNvGrpSpPr/>
            <p:nvPr/>
          </p:nvGrpSpPr>
          <p:grpSpPr>
            <a:xfrm>
              <a:off x="211836" y="4664075"/>
              <a:ext cx="9786240" cy="2118107"/>
              <a:chOff x="211836" y="4664075"/>
              <a:chExt cx="9786240" cy="2118107"/>
            </a:xfrm>
          </p:grpSpPr>
          <p:sp>
            <p:nvSpPr>
              <p:cNvPr id="20" name="Freeform 19"/>
              <p:cNvSpPr/>
              <p:nvPr/>
            </p:nvSpPr>
            <p:spPr>
              <a:xfrm>
                <a:off x="211836" y="4686172"/>
                <a:ext cx="388240" cy="2057910"/>
              </a:xfrm>
              <a:custGeom>
                <a:avLst/>
                <a:gdLst/>
                <a:ahLst/>
                <a:cxnLst/>
                <a:rect l="0" t="0" r="0" b="0"/>
                <a:pathLst>
                  <a:path w="388240" h="2057910">
                    <a:moveTo>
                      <a:pt x="0" y="0"/>
                    </a:moveTo>
                    <a:lnTo>
                      <a:pt x="388239" y="0"/>
                    </a:lnTo>
                    <a:lnTo>
                      <a:pt x="388239" y="2057909"/>
                    </a:lnTo>
                    <a:lnTo>
                      <a:pt x="0" y="20579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Freeform 20"/>
              <p:cNvSpPr/>
              <p:nvPr/>
            </p:nvSpPr>
            <p:spPr>
              <a:xfrm>
                <a:off x="211836" y="4664075"/>
                <a:ext cx="9786240" cy="2118107"/>
              </a:xfrm>
              <a:custGeom>
                <a:avLst/>
                <a:gdLst/>
                <a:ahLst/>
                <a:cxnLst/>
                <a:rect l="0" t="0" r="0" b="0"/>
                <a:pathLst>
                  <a:path w="9786240" h="2118107">
                    <a:moveTo>
                      <a:pt x="0" y="0"/>
                    </a:moveTo>
                    <a:lnTo>
                      <a:pt x="9786239" y="0"/>
                    </a:lnTo>
                    <a:lnTo>
                      <a:pt x="9786239"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TextBox 22"/>
            <p:cNvSpPr txBox="1"/>
            <p:nvPr/>
          </p:nvSpPr>
          <p:spPr>
            <a:xfrm rot="16200000">
              <a:off x="0" y="5397500"/>
              <a:ext cx="2133600" cy="246221"/>
            </a:xfrm>
            <a:prstGeom prst="rect">
              <a:avLst/>
            </a:prstGeom>
            <a:noFill/>
          </p:spPr>
          <p:txBody>
            <a:bodyPr vert="horz" rtlCol="0">
              <a:spAutoFit/>
            </a:bodyPr>
            <a:lstStyle/>
            <a:p>
              <a:r>
                <a:rPr lang="nl-NL" sz="1000" b="1" smtClean="0">
                  <a:solidFill>
                    <a:srgbClr val="FFFFFF"/>
                  </a:solidFill>
                  <a:latin typeface="System - 13"/>
                </a:rPr>
                <a:t>PRO PAPER</a:t>
              </a:r>
              <a:endParaRPr lang="nl-NL" sz="1000" b="1">
                <a:solidFill>
                  <a:srgbClr val="FFFFFF"/>
                </a:solidFill>
                <a:latin typeface="System - 13"/>
              </a:endParaRPr>
            </a:p>
          </p:txBody>
        </p:sp>
        <p:sp>
          <p:nvSpPr>
            <p:cNvPr id="24" name="TextBox 23"/>
            <p:cNvSpPr txBox="1"/>
            <p:nvPr/>
          </p:nvSpPr>
          <p:spPr>
            <a:xfrm>
              <a:off x="635000" y="4876800"/>
              <a:ext cx="8280400" cy="461665"/>
            </a:xfrm>
            <a:prstGeom prst="rect">
              <a:avLst/>
            </a:prstGeom>
            <a:noFill/>
          </p:spPr>
          <p:txBody>
            <a:bodyPr vert="horz" rtlCol="0">
              <a:spAutoFit/>
            </a:bodyPr>
            <a:lstStyle/>
            <a:p>
              <a:r>
                <a:rPr lang="en-US" sz="1200" smtClean="0">
                  <a:solidFill>
                    <a:srgbClr val="000000"/>
                  </a:solidFill>
                  <a:latin typeface="Arial - 16"/>
                </a:rPr>
                <a:t>'The big advantage of mind mapping on paper is, that children can work without the distractions they'll find on the computer.'</a:t>
              </a:r>
              <a:endParaRPr lang="nl-NL" sz="1200">
                <a:solidFill>
                  <a:srgbClr val="000000"/>
                </a:solidFill>
                <a:latin typeface="Arial - 16"/>
              </a:endParaRPr>
            </a:p>
          </p:txBody>
        </p:sp>
        <p:sp>
          <p:nvSpPr>
            <p:cNvPr id="25" name="TextBox 24"/>
            <p:cNvSpPr txBox="1"/>
            <p:nvPr/>
          </p:nvSpPr>
          <p:spPr>
            <a:xfrm>
              <a:off x="635000" y="5892800"/>
              <a:ext cx="7645400" cy="276999"/>
            </a:xfrm>
            <a:prstGeom prst="rect">
              <a:avLst/>
            </a:prstGeom>
            <a:noFill/>
          </p:spPr>
          <p:txBody>
            <a:bodyPr vert="horz" rtlCol="0">
              <a:spAutoFit/>
            </a:bodyPr>
            <a:lstStyle/>
            <a:p>
              <a:r>
                <a:rPr lang="en-US" sz="1200" smtClean="0">
                  <a:solidFill>
                    <a:srgbClr val="000000"/>
                  </a:solidFill>
                  <a:latin typeface="Arial - 16"/>
                </a:rPr>
                <a:t>'Children, who like to draw and be creative should also make mind maps on paper.'</a:t>
              </a:r>
              <a:endParaRPr lang="nl-NL" sz="1200">
                <a:solidFill>
                  <a:srgbClr val="000000"/>
                </a:solidFill>
                <a:latin typeface="Arial - 16"/>
              </a:endParaRPr>
            </a:p>
          </p:txBody>
        </p:sp>
        <p:sp>
          <p:nvSpPr>
            <p:cNvPr id="26" name="TextBox 25"/>
            <p:cNvSpPr txBox="1"/>
            <p:nvPr/>
          </p:nvSpPr>
          <p:spPr>
            <a:xfrm>
              <a:off x="609600" y="6248400"/>
              <a:ext cx="9448800" cy="276999"/>
            </a:xfrm>
            <a:prstGeom prst="rect">
              <a:avLst/>
            </a:prstGeom>
            <a:noFill/>
          </p:spPr>
          <p:txBody>
            <a:bodyPr vert="horz" rtlCol="0">
              <a:spAutoFit/>
            </a:bodyPr>
            <a:lstStyle/>
            <a:p>
              <a:r>
                <a:rPr lang="en-US" sz="1200" smtClean="0">
                  <a:solidFill>
                    <a:srgbClr val="000000"/>
                  </a:solidFill>
                  <a:latin typeface="Arial - 16"/>
                </a:rPr>
                <a:t>'I see advantages for both forms of mind mapping for the children, but being a teacher, I choose DMM'.</a:t>
              </a:r>
              <a:endParaRPr lang="nl-NL" sz="1200">
                <a:solidFill>
                  <a:srgbClr val="000000"/>
                </a:solidFill>
                <a:latin typeface="Arial - 16"/>
              </a:endParaRPr>
            </a:p>
          </p:txBody>
        </p:sp>
        <p:sp>
          <p:nvSpPr>
            <p:cNvPr id="27" name="TextBox 26"/>
            <p:cNvSpPr txBox="1"/>
            <p:nvPr/>
          </p:nvSpPr>
          <p:spPr>
            <a:xfrm>
              <a:off x="609600" y="5448300"/>
              <a:ext cx="7391400" cy="276999"/>
            </a:xfrm>
            <a:prstGeom prst="rect">
              <a:avLst/>
            </a:prstGeom>
            <a:noFill/>
          </p:spPr>
          <p:txBody>
            <a:bodyPr vert="horz" rtlCol="0">
              <a:spAutoFit/>
            </a:bodyPr>
            <a:lstStyle/>
            <a:p>
              <a:r>
                <a:rPr lang="en-US" sz="1200" smtClean="0">
                  <a:solidFill>
                    <a:srgbClr val="000000"/>
                  </a:solidFill>
                  <a:latin typeface="Arial - 16"/>
                </a:rPr>
                <a:t>'A paper mind map is always visible during the day, for DMM you need the IWB.'</a:t>
              </a:r>
              <a:endParaRPr lang="nl-NL" sz="1200">
                <a:solidFill>
                  <a:srgbClr val="000000"/>
                </a:solidFill>
                <a:latin typeface="Arial - 16"/>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0" y="2530475"/>
            <a:ext cx="11455400" cy="2118106"/>
            <a:chOff x="0" y="2530475"/>
            <a:chExt cx="11455400" cy="2118106"/>
          </a:xfrm>
        </p:grpSpPr>
        <p:sp>
          <p:nvSpPr>
            <p:cNvPr id="2" name="TextBox 1"/>
            <p:cNvSpPr txBox="1"/>
            <p:nvPr/>
          </p:nvSpPr>
          <p:spPr>
            <a:xfrm>
              <a:off x="0" y="3517900"/>
              <a:ext cx="9499600" cy="507831"/>
            </a:xfrm>
            <a:prstGeom prst="rect">
              <a:avLst/>
            </a:prstGeom>
            <a:noFill/>
          </p:spPr>
          <p:txBody>
            <a:bodyPr vert="horz" rtlCol="0">
              <a:spAutoFit/>
            </a:bodyPr>
            <a:lstStyle/>
            <a:p>
              <a:pPr algn="ctr"/>
              <a:r>
                <a:rPr lang="nl-NL" sz="2700" b="1" smtClean="0">
                  <a:solidFill>
                    <a:srgbClr val="FFFFFF"/>
                  </a:solidFill>
                  <a:latin typeface="Calibri - 36"/>
                </a:rPr>
                <a:t>Research questions and design:</a:t>
              </a:r>
              <a:endParaRPr lang="nl-NL" sz="2700" b="1">
                <a:solidFill>
                  <a:srgbClr val="FFFFFF"/>
                </a:solidFill>
                <a:latin typeface="Calibri - 36"/>
              </a:endParaRPr>
            </a:p>
          </p:txBody>
        </p:sp>
        <p:sp>
          <p:nvSpPr>
            <p:cNvPr id="3" name="TextBox 2"/>
            <p:cNvSpPr txBox="1"/>
            <p:nvPr/>
          </p:nvSpPr>
          <p:spPr>
            <a:xfrm>
              <a:off x="558800" y="3403600"/>
              <a:ext cx="9626600" cy="584775"/>
            </a:xfrm>
            <a:prstGeom prst="rect">
              <a:avLst/>
            </a:prstGeom>
            <a:noFill/>
          </p:spPr>
          <p:txBody>
            <a:bodyPr vert="horz" rtlCol="0">
              <a:spAutoFit/>
            </a:bodyPr>
            <a:lstStyle/>
            <a:p>
              <a:pPr algn="just"/>
              <a:r>
                <a:rPr lang="en-US" sz="1600" smtClean="0">
                  <a:solidFill>
                    <a:srgbClr val="000000"/>
                  </a:solidFill>
                  <a:latin typeface="Calibri - 22"/>
                </a:rPr>
                <a:t>a.  What are the effects of DMM on motivation and learning of pupils?</a:t>
              </a:r>
            </a:p>
            <a:p>
              <a:pPr algn="just"/>
              <a:r>
                <a:rPr lang="en-US" sz="1600" smtClean="0">
                  <a:solidFill>
                    <a:srgbClr val="000000"/>
                  </a:solidFill>
                  <a:latin typeface="Calibri - 22"/>
                </a:rPr>
                <a:t>b.  Does DMM support teachers in designing, implementing and evaluating IBL?</a:t>
              </a:r>
              <a:endParaRPr lang="nl-NL" sz="1600">
                <a:solidFill>
                  <a:srgbClr val="000000"/>
                </a:solidFill>
                <a:latin typeface="Calibri - 22"/>
              </a:endParaRPr>
            </a:p>
          </p:txBody>
        </p:sp>
        <p:sp>
          <p:nvSpPr>
            <p:cNvPr id="4" name="TextBox 3"/>
            <p:cNvSpPr txBox="1"/>
            <p:nvPr/>
          </p:nvSpPr>
          <p:spPr>
            <a:xfrm>
              <a:off x="0" y="2806700"/>
              <a:ext cx="11455400" cy="338554"/>
            </a:xfrm>
            <a:prstGeom prst="rect">
              <a:avLst/>
            </a:prstGeom>
            <a:noFill/>
          </p:spPr>
          <p:txBody>
            <a:bodyPr vert="horz" rtlCol="0">
              <a:spAutoFit/>
            </a:bodyPr>
            <a:lstStyle/>
            <a:p>
              <a:pPr algn="ctr"/>
              <a:r>
                <a:rPr lang="en-US" sz="1600" b="1" i="1" smtClean="0">
                  <a:solidFill>
                    <a:srgbClr val="000000"/>
                  </a:solidFill>
                  <a:latin typeface="Calibri - 22"/>
                </a:rPr>
                <a:t>How can Digital Mind Maps (DMM) support  Inquiry Based Learning (IBL)?</a:t>
              </a:r>
              <a:endParaRPr lang="nl-NL" sz="1600" b="1" i="1">
                <a:solidFill>
                  <a:srgbClr val="000000"/>
                </a:solidFill>
                <a:latin typeface="Calibri - 22"/>
              </a:endParaRPr>
            </a:p>
          </p:txBody>
        </p:sp>
        <p:grpSp>
          <p:nvGrpSpPr>
            <p:cNvPr id="7" name="Group 6"/>
            <p:cNvGrpSpPr/>
            <p:nvPr/>
          </p:nvGrpSpPr>
          <p:grpSpPr>
            <a:xfrm>
              <a:off x="170942" y="2530475"/>
              <a:ext cx="9786240" cy="2118106"/>
              <a:chOff x="170942" y="2530475"/>
              <a:chExt cx="9786240" cy="2118106"/>
            </a:xfrm>
          </p:grpSpPr>
          <p:sp>
            <p:nvSpPr>
              <p:cNvPr id="5" name="Freeform 4"/>
              <p:cNvSpPr/>
              <p:nvPr/>
            </p:nvSpPr>
            <p:spPr>
              <a:xfrm>
                <a:off x="170942" y="2552573"/>
                <a:ext cx="388239" cy="2057908"/>
              </a:xfrm>
              <a:custGeom>
                <a:avLst/>
                <a:gdLst/>
                <a:ahLst/>
                <a:cxnLst/>
                <a:rect l="0" t="0" r="0" b="0"/>
                <a:pathLst>
                  <a:path w="388239" h="2057908">
                    <a:moveTo>
                      <a:pt x="0" y="0"/>
                    </a:moveTo>
                    <a:lnTo>
                      <a:pt x="388238" y="0"/>
                    </a:lnTo>
                    <a:lnTo>
                      <a:pt x="388238" y="2057907"/>
                    </a:lnTo>
                    <a:lnTo>
                      <a:pt x="0" y="2057907"/>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reeform 5"/>
              <p:cNvSpPr/>
              <p:nvPr/>
            </p:nvSpPr>
            <p:spPr>
              <a:xfrm>
                <a:off x="170942" y="2530475"/>
                <a:ext cx="9786240" cy="2118106"/>
              </a:xfrm>
              <a:custGeom>
                <a:avLst/>
                <a:gdLst/>
                <a:ahLst/>
                <a:cxnLst/>
                <a:rect l="0" t="0" r="0" b="0"/>
                <a:pathLst>
                  <a:path w="9786240" h="2118106">
                    <a:moveTo>
                      <a:pt x="0" y="0"/>
                    </a:moveTo>
                    <a:lnTo>
                      <a:pt x="9786239" y="0"/>
                    </a:lnTo>
                    <a:lnTo>
                      <a:pt x="9786239" y="2118105"/>
                    </a:lnTo>
                    <a:lnTo>
                      <a:pt x="0" y="2118105"/>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8" name="TextBox 7"/>
            <p:cNvSpPr txBox="1"/>
            <p:nvPr/>
          </p:nvSpPr>
          <p:spPr>
            <a:xfrm rot="10800000">
              <a:off x="516979" y="2755900"/>
              <a:ext cx="384721" cy="1356762"/>
            </a:xfrm>
            <a:prstGeom prst="rect">
              <a:avLst/>
            </a:prstGeom>
            <a:noFill/>
          </p:spPr>
          <p:txBody>
            <a:bodyPr vert="eaVert" rtlCol="0">
              <a:spAutoFit/>
            </a:bodyPr>
            <a:lstStyle/>
            <a:p>
              <a:r>
                <a:rPr lang="nl-NL" sz="1300" b="1" smtClean="0">
                  <a:solidFill>
                    <a:srgbClr val="FFFFFF"/>
                  </a:solidFill>
                  <a:latin typeface="Calibri - 18"/>
                </a:rPr>
                <a:t>QUESTIONS</a:t>
              </a:r>
              <a:endParaRPr lang="nl-NL" sz="1300" b="1">
                <a:solidFill>
                  <a:srgbClr val="FFFFFF"/>
                </a:solidFill>
                <a:latin typeface="Calibri - 18"/>
              </a:endParaRPr>
            </a:p>
          </p:txBody>
        </p:sp>
      </p:grpSp>
      <p:grpSp>
        <p:nvGrpSpPr>
          <p:cNvPr id="17" name="Group 16"/>
          <p:cNvGrpSpPr/>
          <p:nvPr/>
        </p:nvGrpSpPr>
        <p:grpSpPr>
          <a:xfrm>
            <a:off x="170942" y="4965700"/>
            <a:ext cx="9786240" cy="2184782"/>
            <a:chOff x="170942" y="4965700"/>
            <a:chExt cx="9786240" cy="2184782"/>
          </a:xfrm>
        </p:grpSpPr>
        <p:sp>
          <p:nvSpPr>
            <p:cNvPr id="10" name="TextBox 9"/>
            <p:cNvSpPr txBox="1"/>
            <p:nvPr/>
          </p:nvSpPr>
          <p:spPr>
            <a:xfrm>
              <a:off x="762000" y="5067300"/>
              <a:ext cx="3987800" cy="369332"/>
            </a:xfrm>
            <a:prstGeom prst="rect">
              <a:avLst/>
            </a:prstGeom>
            <a:noFill/>
          </p:spPr>
          <p:txBody>
            <a:bodyPr vert="horz" rtlCol="0">
              <a:spAutoFit/>
            </a:bodyPr>
            <a:lstStyle/>
            <a:p>
              <a:r>
                <a:rPr lang="nl-NL" b="1" i="1" smtClean="0">
                  <a:solidFill>
                    <a:srgbClr val="000000"/>
                  </a:solidFill>
                  <a:latin typeface="Calibri - 24"/>
                </a:rPr>
                <a:t>Quasi-experimental design: </a:t>
              </a:r>
              <a:endParaRPr lang="nl-NL" b="1" i="1">
                <a:solidFill>
                  <a:srgbClr val="000000"/>
                </a:solidFill>
                <a:latin typeface="Calibri - 24"/>
              </a:endParaRPr>
            </a:p>
          </p:txBody>
        </p:sp>
        <p:sp>
          <p:nvSpPr>
            <p:cNvPr id="11" name="TextBox 10"/>
            <p:cNvSpPr txBox="1"/>
            <p:nvPr/>
          </p:nvSpPr>
          <p:spPr>
            <a:xfrm rot="10800000">
              <a:off x="732879" y="4965700"/>
              <a:ext cx="384721" cy="1091544"/>
            </a:xfrm>
            <a:prstGeom prst="rect">
              <a:avLst/>
            </a:prstGeom>
            <a:noFill/>
          </p:spPr>
          <p:txBody>
            <a:bodyPr vert="eaVert" rtlCol="0">
              <a:spAutoFit/>
            </a:bodyPr>
            <a:lstStyle/>
            <a:p>
              <a:r>
                <a:rPr lang="nl-NL" sz="1300" b="1" smtClean="0">
                  <a:solidFill>
                    <a:srgbClr val="FFFFFF"/>
                  </a:solidFill>
                  <a:latin typeface="Calibri - 18"/>
                </a:rPr>
                <a:t>METHODE</a:t>
              </a:r>
              <a:endParaRPr lang="nl-NL" sz="1300" b="1">
                <a:solidFill>
                  <a:srgbClr val="FFFFFF"/>
                </a:solidFill>
                <a:latin typeface="Calibri - 18"/>
              </a:endParaRPr>
            </a:p>
          </p:txBody>
        </p:sp>
        <p:sp>
          <p:nvSpPr>
            <p:cNvPr id="12" name="TextBox 11"/>
            <p:cNvSpPr txBox="1"/>
            <p:nvPr/>
          </p:nvSpPr>
          <p:spPr>
            <a:xfrm>
              <a:off x="812800" y="5537200"/>
              <a:ext cx="4546600" cy="1061829"/>
            </a:xfrm>
            <a:prstGeom prst="rect">
              <a:avLst/>
            </a:prstGeom>
            <a:noFill/>
          </p:spPr>
          <p:txBody>
            <a:bodyPr vert="horz" rtlCol="0">
              <a:spAutoFit/>
            </a:bodyPr>
            <a:lstStyle/>
            <a:p>
              <a:r>
                <a:rPr lang="nl-NL" sz="1500" b="1" i="1" smtClean="0">
                  <a:solidFill>
                    <a:srgbClr val="000000"/>
                  </a:solidFill>
                  <a:latin typeface="Calibri - 20"/>
                </a:rPr>
                <a:t>-</a:t>
              </a:r>
              <a:r>
                <a:rPr lang="en-US" sz="1500" smtClean="0">
                  <a:solidFill>
                    <a:srgbClr val="000000"/>
                  </a:solidFill>
                  <a:latin typeface="Calibri - 20"/>
                </a:rPr>
                <a:t> 2 schools, 12 teachers, 271 pupils</a:t>
              </a:r>
            </a:p>
            <a:p>
              <a:r>
                <a:rPr lang="nl-NL" sz="1500" smtClean="0">
                  <a:solidFill>
                    <a:srgbClr val="000000"/>
                  </a:solidFill>
                  <a:latin typeface="Calibri - 20"/>
                </a:rPr>
                <a:t>-</a:t>
              </a:r>
              <a:r>
                <a:rPr lang="nl-NL" sz="1600" smtClean="0">
                  <a:solidFill>
                    <a:srgbClr val="000000"/>
                  </a:solidFill>
                  <a:latin typeface="Calibri - 22"/>
                </a:rPr>
                <a:t> experimental and control groups</a:t>
              </a:r>
            </a:p>
            <a:p>
              <a:r>
                <a:rPr lang="en-US" sz="1600" smtClean="0">
                  <a:solidFill>
                    <a:srgbClr val="000000"/>
                  </a:solidFill>
                  <a:latin typeface="Calibri - 22"/>
                </a:rPr>
                <a:t>- pre-, post- and retention tests</a:t>
              </a:r>
            </a:p>
            <a:p>
              <a:r>
                <a:rPr lang="nl-NL" sz="1600" smtClean="0">
                  <a:solidFill>
                    <a:srgbClr val="000000"/>
                  </a:solidFill>
                  <a:latin typeface="Calibri - 22"/>
                </a:rPr>
                <a:t>- quantitative en qualitative analysis</a:t>
              </a:r>
              <a:endParaRPr lang="nl-NL" sz="1600">
                <a:solidFill>
                  <a:srgbClr val="000000"/>
                </a:solidFill>
                <a:latin typeface="Calibri - 22"/>
              </a:endParaRPr>
            </a:p>
          </p:txBody>
        </p:sp>
        <p:grpSp>
          <p:nvGrpSpPr>
            <p:cNvPr id="15" name="Group 14"/>
            <p:cNvGrpSpPr/>
            <p:nvPr/>
          </p:nvGrpSpPr>
          <p:grpSpPr>
            <a:xfrm>
              <a:off x="170942" y="5032375"/>
              <a:ext cx="9786240" cy="2118107"/>
              <a:chOff x="170942" y="5032375"/>
              <a:chExt cx="9786240" cy="2118107"/>
            </a:xfrm>
          </p:grpSpPr>
          <p:sp>
            <p:nvSpPr>
              <p:cNvPr id="13" name="Freeform 12"/>
              <p:cNvSpPr/>
              <p:nvPr/>
            </p:nvSpPr>
            <p:spPr>
              <a:xfrm>
                <a:off x="170942" y="5054472"/>
                <a:ext cx="388239" cy="2057910"/>
              </a:xfrm>
              <a:custGeom>
                <a:avLst/>
                <a:gdLst/>
                <a:ahLst/>
                <a:cxnLst/>
                <a:rect l="0" t="0" r="0" b="0"/>
                <a:pathLst>
                  <a:path w="388239" h="2057910">
                    <a:moveTo>
                      <a:pt x="0" y="0"/>
                    </a:moveTo>
                    <a:lnTo>
                      <a:pt x="388238" y="0"/>
                    </a:lnTo>
                    <a:lnTo>
                      <a:pt x="388238" y="2057909"/>
                    </a:lnTo>
                    <a:lnTo>
                      <a:pt x="0" y="20579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Freeform 13"/>
              <p:cNvSpPr/>
              <p:nvPr/>
            </p:nvSpPr>
            <p:spPr>
              <a:xfrm>
                <a:off x="170942" y="5032375"/>
                <a:ext cx="9786240" cy="2118107"/>
              </a:xfrm>
              <a:custGeom>
                <a:avLst/>
                <a:gdLst/>
                <a:ahLst/>
                <a:cxnLst/>
                <a:rect l="0" t="0" r="0" b="0"/>
                <a:pathLst>
                  <a:path w="9786240" h="2118107">
                    <a:moveTo>
                      <a:pt x="0" y="0"/>
                    </a:moveTo>
                    <a:lnTo>
                      <a:pt x="9786239" y="0"/>
                    </a:lnTo>
                    <a:lnTo>
                      <a:pt x="9786239" y="2118106"/>
                    </a:lnTo>
                    <a:lnTo>
                      <a:pt x="0" y="211810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6" name="TextBox 15"/>
            <p:cNvSpPr txBox="1"/>
            <p:nvPr/>
          </p:nvSpPr>
          <p:spPr>
            <a:xfrm rot="10800000">
              <a:off x="669379" y="5461000"/>
              <a:ext cx="384721" cy="1094446"/>
            </a:xfrm>
            <a:prstGeom prst="rect">
              <a:avLst/>
            </a:prstGeom>
            <a:noFill/>
          </p:spPr>
          <p:txBody>
            <a:bodyPr vert="eaVert" rtlCol="0">
              <a:spAutoFit/>
            </a:bodyPr>
            <a:lstStyle/>
            <a:p>
              <a:r>
                <a:rPr lang="nl-NL" sz="1300" b="1" smtClean="0">
                  <a:solidFill>
                    <a:srgbClr val="FFFFFF"/>
                  </a:solidFill>
                  <a:latin typeface="Calibri - 18"/>
                </a:rPr>
                <a:t>METHOD</a:t>
              </a:r>
              <a:endParaRPr lang="nl-NL" sz="1300" b="1">
                <a:solidFill>
                  <a:srgbClr val="FFFFFF"/>
                </a:solidFill>
                <a:latin typeface="Calibri - 18"/>
              </a:endParaRPr>
            </a:p>
          </p:txBody>
        </p:sp>
      </p:grpSp>
      <p:grpSp>
        <p:nvGrpSpPr>
          <p:cNvPr id="25" name="Group 24"/>
          <p:cNvGrpSpPr/>
          <p:nvPr/>
        </p:nvGrpSpPr>
        <p:grpSpPr>
          <a:xfrm>
            <a:off x="36576" y="113537"/>
            <a:ext cx="10059925" cy="1968374"/>
            <a:chOff x="36576" y="113537"/>
            <a:chExt cx="10059925" cy="1968374"/>
          </a:xfrm>
        </p:grpSpPr>
        <p:sp>
          <p:nvSpPr>
            <p:cNvPr id="18" name="TextBox 17"/>
            <p:cNvSpPr txBox="1"/>
            <p:nvPr/>
          </p:nvSpPr>
          <p:spPr>
            <a:xfrm>
              <a:off x="2324100" y="4318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19" name="Freeform 18"/>
            <p:cNvSpPr/>
            <p:nvPr/>
          </p:nvSpPr>
          <p:spPr>
            <a:xfrm>
              <a:off x="36576" y="113537"/>
              <a:ext cx="10059925" cy="769749"/>
            </a:xfrm>
            <a:custGeom>
              <a:avLst/>
              <a:gdLst/>
              <a:ahLst/>
              <a:cxnLst/>
              <a:rect l="0" t="0" r="0" b="0"/>
              <a:pathLst>
                <a:path w="10059925" h="769749">
                  <a:moveTo>
                    <a:pt x="0" y="0"/>
                  </a:moveTo>
                  <a:lnTo>
                    <a:pt x="10059924" y="0"/>
                  </a:lnTo>
                  <a:lnTo>
                    <a:pt x="10059924" y="769748"/>
                  </a:lnTo>
                  <a:lnTo>
                    <a:pt x="0" y="769748"/>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19"/>
            <p:cNvSpPr txBox="1"/>
            <p:nvPr/>
          </p:nvSpPr>
          <p:spPr>
            <a:xfrm>
              <a:off x="3479800" y="1397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21" name="Freeform 20"/>
            <p:cNvSpPr/>
            <p:nvPr/>
          </p:nvSpPr>
          <p:spPr>
            <a:xfrm>
              <a:off x="36576" y="870585"/>
              <a:ext cx="10059925" cy="1211326"/>
            </a:xfrm>
            <a:custGeom>
              <a:avLst/>
              <a:gdLst/>
              <a:ahLst/>
              <a:cxnLst/>
              <a:rect l="0" t="0" r="0" b="0"/>
              <a:pathLst>
                <a:path w="10059925" h="1211326">
                  <a:moveTo>
                    <a:pt x="0" y="0"/>
                  </a:moveTo>
                  <a:lnTo>
                    <a:pt x="10059924" y="0"/>
                  </a:lnTo>
                  <a:lnTo>
                    <a:pt x="10059924" y="1211325"/>
                  </a:lnTo>
                  <a:lnTo>
                    <a:pt x="0" y="1211325"/>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xtBox 21"/>
            <p:cNvSpPr txBox="1"/>
            <p:nvPr/>
          </p:nvSpPr>
          <p:spPr>
            <a:xfrm>
              <a:off x="228600" y="1206500"/>
              <a:ext cx="9779000" cy="507831"/>
            </a:xfrm>
            <a:prstGeom prst="rect">
              <a:avLst/>
            </a:prstGeom>
            <a:noFill/>
          </p:spPr>
          <p:txBody>
            <a:bodyPr vert="horz" rtlCol="0">
              <a:spAutoFit/>
            </a:bodyPr>
            <a:lstStyle/>
            <a:p>
              <a:pPr algn="ctr"/>
              <a:r>
                <a:rPr lang="nl-NL" sz="2700" b="1" smtClean="0">
                  <a:solidFill>
                    <a:srgbClr val="FFFFFF"/>
                  </a:solidFill>
                  <a:latin typeface="Calibri - 36"/>
                </a:rPr>
                <a:t>Research questions and design</a:t>
              </a:r>
              <a:endParaRPr lang="nl-NL" sz="2700" b="1">
                <a:solidFill>
                  <a:srgbClr val="FFFFFF"/>
                </a:solidFill>
                <a:latin typeface="Calibri - 36"/>
              </a:endParaRPr>
            </a:p>
          </p:txBody>
        </p:sp>
        <p:pic>
          <p:nvPicPr>
            <p:cNvPr id="23" name="Picture 22" descr="logo_han[1].gif"/>
            <p:cNvPicPr>
              <a:picLocks/>
            </p:cNvPicPr>
            <p:nvPr/>
          </p:nvPicPr>
          <p:blipFill>
            <a:blip r:embed="rId2" cstate="print"/>
            <a:stretch>
              <a:fillRect/>
            </a:stretch>
          </p:blipFill>
          <p:spPr>
            <a:xfrm>
              <a:off x="1688973" y="179959"/>
              <a:ext cx="940435" cy="648335"/>
            </a:xfrm>
            <a:prstGeom prst="rect">
              <a:avLst/>
            </a:prstGeom>
            <a:solidFill>
              <a:scrgbClr r="0" g="0" b="0">
                <a:alpha val="0"/>
              </a:scrgbClr>
            </a:solidFill>
          </p:spPr>
        </p:pic>
        <p:pic>
          <p:nvPicPr>
            <p:cNvPr id="24" name="Picture 23" descr="MSOfficePNG(1)(1).png"/>
            <p:cNvPicPr>
              <a:picLocks/>
            </p:cNvPicPr>
            <p:nvPr/>
          </p:nvPicPr>
          <p:blipFill>
            <a:blip r:embed="rId3" cstate="print"/>
            <a:stretch>
              <a:fillRect/>
            </a:stretch>
          </p:blipFill>
          <p:spPr>
            <a:xfrm>
              <a:off x="7153909" y="292481"/>
              <a:ext cx="2472181" cy="423163"/>
            </a:xfrm>
            <a:prstGeom prst="rect">
              <a:avLst/>
            </a:prstGeom>
            <a:solidFill>
              <a:scrgbClr r="0" g="0" b="0">
                <a:alpha val="0"/>
              </a:scrgbClr>
            </a:solidFill>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828380" cy="507831"/>
            </a:xfrm>
            <a:prstGeom prst="rect">
              <a:avLst/>
            </a:prstGeom>
            <a:noFill/>
          </p:spPr>
          <p:txBody>
            <a:bodyPr vert="horz" rtlCol="0">
              <a:spAutoFit/>
            </a:bodyPr>
            <a:lstStyle/>
            <a:p>
              <a:pPr algn="ctr"/>
              <a:r>
                <a:rPr lang="en-US" sz="2700" b="1" smtClean="0">
                  <a:solidFill>
                    <a:srgbClr val="FFFFFF"/>
                  </a:solidFill>
                  <a:latin typeface="Calibri - 36"/>
                </a:rPr>
                <a:t>Balancing workplace learning and practitioner research</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grpSp>
        <p:nvGrpSpPr>
          <p:cNvPr id="14" name="Group 13"/>
          <p:cNvGrpSpPr/>
          <p:nvPr/>
        </p:nvGrpSpPr>
        <p:grpSpPr>
          <a:xfrm>
            <a:off x="355600" y="3098800"/>
            <a:ext cx="3860801" cy="1231901"/>
            <a:chOff x="355600" y="3098800"/>
            <a:chExt cx="3860801" cy="1231901"/>
          </a:xfrm>
        </p:grpSpPr>
        <p:sp>
          <p:nvSpPr>
            <p:cNvPr id="10" name="TextBox 9"/>
            <p:cNvSpPr txBox="1"/>
            <p:nvPr/>
          </p:nvSpPr>
          <p:spPr>
            <a:xfrm>
              <a:off x="508000" y="3289300"/>
              <a:ext cx="2625500" cy="276999"/>
            </a:xfrm>
            <a:prstGeom prst="rect">
              <a:avLst/>
            </a:prstGeom>
            <a:noFill/>
          </p:spPr>
          <p:txBody>
            <a:bodyPr vert="horz" rtlCol="0">
              <a:spAutoFit/>
            </a:bodyPr>
            <a:lstStyle/>
            <a:p>
              <a:r>
                <a:rPr lang="nl-NL" sz="1200" b="1" smtClean="0">
                  <a:solidFill>
                    <a:srgbClr val="000000"/>
                  </a:solidFill>
                  <a:latin typeface="Arial - 16"/>
                </a:rPr>
                <a:t>co-designing education</a:t>
              </a:r>
              <a:endParaRPr lang="nl-NL" sz="1200" b="1">
                <a:solidFill>
                  <a:srgbClr val="000000"/>
                </a:solidFill>
                <a:latin typeface="Arial - 16"/>
              </a:endParaRPr>
            </a:p>
          </p:txBody>
        </p:sp>
        <p:sp>
          <p:nvSpPr>
            <p:cNvPr id="11" name="TextBox 10"/>
            <p:cNvSpPr txBox="1"/>
            <p:nvPr/>
          </p:nvSpPr>
          <p:spPr>
            <a:xfrm>
              <a:off x="482600" y="3606800"/>
              <a:ext cx="3039533" cy="276999"/>
            </a:xfrm>
            <a:prstGeom prst="rect">
              <a:avLst/>
            </a:prstGeom>
            <a:noFill/>
          </p:spPr>
          <p:txBody>
            <a:bodyPr vert="horz" rtlCol="0">
              <a:spAutoFit/>
            </a:bodyPr>
            <a:lstStyle/>
            <a:p>
              <a:r>
                <a:rPr lang="nl-NL" sz="1200" smtClean="0">
                  <a:solidFill>
                    <a:srgbClr val="000000"/>
                  </a:solidFill>
                  <a:latin typeface="Arial - 16"/>
                </a:rPr>
                <a:t>'adressing authentic problems'</a:t>
              </a:r>
              <a:endParaRPr lang="nl-NL" sz="1200">
                <a:solidFill>
                  <a:srgbClr val="000000"/>
                </a:solidFill>
                <a:latin typeface="Arial - 16"/>
              </a:endParaRPr>
            </a:p>
          </p:txBody>
        </p:sp>
        <p:sp>
          <p:nvSpPr>
            <p:cNvPr id="12" name="TextBox 11"/>
            <p:cNvSpPr txBox="1"/>
            <p:nvPr/>
          </p:nvSpPr>
          <p:spPr>
            <a:xfrm>
              <a:off x="508000" y="3937000"/>
              <a:ext cx="2065866" cy="276999"/>
            </a:xfrm>
            <a:prstGeom prst="rect">
              <a:avLst/>
            </a:prstGeom>
            <a:noFill/>
          </p:spPr>
          <p:txBody>
            <a:bodyPr vert="horz" rtlCol="0">
              <a:spAutoFit/>
            </a:bodyPr>
            <a:lstStyle/>
            <a:p>
              <a:r>
                <a:rPr lang="nl-NL" sz="1200" smtClean="0">
                  <a:solidFill>
                    <a:srgbClr val="000000"/>
                  </a:solidFill>
                  <a:latin typeface="Arial - 16"/>
                </a:rPr>
                <a:t>'collaborative effort'</a:t>
              </a:r>
              <a:endParaRPr lang="nl-NL" sz="1200">
                <a:solidFill>
                  <a:srgbClr val="000000"/>
                </a:solidFill>
                <a:latin typeface="Arial - 16"/>
              </a:endParaRPr>
            </a:p>
          </p:txBody>
        </p:sp>
        <p:sp>
          <p:nvSpPr>
            <p:cNvPr id="13" name="Freeform 12"/>
            <p:cNvSpPr/>
            <p:nvPr/>
          </p:nvSpPr>
          <p:spPr>
            <a:xfrm>
              <a:off x="355600" y="3098800"/>
              <a:ext cx="3860801" cy="1231901"/>
            </a:xfrm>
            <a:custGeom>
              <a:avLst/>
              <a:gdLst/>
              <a:ahLst/>
              <a:cxnLst/>
              <a:rect l="0" t="0" r="0" b="0"/>
              <a:pathLst>
                <a:path w="3860801" h="1231901">
                  <a:moveTo>
                    <a:pt x="0" y="0"/>
                  </a:moveTo>
                  <a:lnTo>
                    <a:pt x="3860800" y="0"/>
                  </a:lnTo>
                  <a:lnTo>
                    <a:pt x="3860800" y="1231900"/>
                  </a:lnTo>
                  <a:lnTo>
                    <a:pt x="0" y="1231900"/>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0" name="Group 19"/>
          <p:cNvGrpSpPr/>
          <p:nvPr/>
        </p:nvGrpSpPr>
        <p:grpSpPr>
          <a:xfrm>
            <a:off x="317500" y="4508500"/>
            <a:ext cx="3899878" cy="1486231"/>
            <a:chOff x="317500" y="4508500"/>
            <a:chExt cx="3899878" cy="1486231"/>
          </a:xfrm>
        </p:grpSpPr>
        <p:sp>
          <p:nvSpPr>
            <p:cNvPr id="15" name="TextBox 14"/>
            <p:cNvSpPr txBox="1"/>
            <p:nvPr/>
          </p:nvSpPr>
          <p:spPr>
            <a:xfrm>
              <a:off x="419100" y="4572000"/>
              <a:ext cx="3798278" cy="276999"/>
            </a:xfrm>
            <a:prstGeom prst="rect">
              <a:avLst/>
            </a:prstGeom>
            <a:noFill/>
          </p:spPr>
          <p:txBody>
            <a:bodyPr vert="horz" rtlCol="0">
              <a:spAutoFit/>
            </a:bodyPr>
            <a:lstStyle/>
            <a:p>
              <a:r>
                <a:rPr lang="nl-NL" sz="1200" b="1" smtClean="0">
                  <a:solidFill>
                    <a:srgbClr val="000000"/>
                  </a:solidFill>
                  <a:latin typeface="Arial - 16"/>
                </a:rPr>
                <a:t>professional development teachers</a:t>
              </a:r>
              <a:endParaRPr lang="nl-NL" sz="1200" b="1">
                <a:solidFill>
                  <a:srgbClr val="000000"/>
                </a:solidFill>
                <a:latin typeface="Arial - 16"/>
              </a:endParaRPr>
            </a:p>
          </p:txBody>
        </p:sp>
        <p:sp>
          <p:nvSpPr>
            <p:cNvPr id="16" name="TextBox 15"/>
            <p:cNvSpPr txBox="1"/>
            <p:nvPr/>
          </p:nvSpPr>
          <p:spPr>
            <a:xfrm>
              <a:off x="444500" y="4927600"/>
              <a:ext cx="2309283" cy="276999"/>
            </a:xfrm>
            <a:prstGeom prst="rect">
              <a:avLst/>
            </a:prstGeom>
            <a:noFill/>
          </p:spPr>
          <p:txBody>
            <a:bodyPr vert="horz" rtlCol="0">
              <a:spAutoFit/>
            </a:bodyPr>
            <a:lstStyle/>
            <a:p>
              <a:r>
                <a:rPr lang="en-US" sz="1200" smtClean="0">
                  <a:solidFill>
                    <a:srgbClr val="000000"/>
                  </a:solidFill>
                  <a:latin typeface="Arial - 16"/>
                </a:rPr>
                <a:t>'look at the big picture'</a:t>
              </a:r>
              <a:endParaRPr lang="nl-NL" sz="1200">
                <a:solidFill>
                  <a:srgbClr val="000000"/>
                </a:solidFill>
                <a:latin typeface="Arial - 16"/>
              </a:endParaRPr>
            </a:p>
          </p:txBody>
        </p:sp>
        <p:sp>
          <p:nvSpPr>
            <p:cNvPr id="17" name="TextBox 16"/>
            <p:cNvSpPr txBox="1"/>
            <p:nvPr/>
          </p:nvSpPr>
          <p:spPr>
            <a:xfrm>
              <a:off x="431800" y="5257800"/>
              <a:ext cx="2192866" cy="276999"/>
            </a:xfrm>
            <a:prstGeom prst="rect">
              <a:avLst/>
            </a:prstGeom>
            <a:noFill/>
          </p:spPr>
          <p:txBody>
            <a:bodyPr vert="horz" rtlCol="0">
              <a:spAutoFit/>
            </a:bodyPr>
            <a:lstStyle/>
            <a:p>
              <a:r>
                <a:rPr lang="nl-NL" sz="1200" smtClean="0">
                  <a:solidFill>
                    <a:srgbClr val="000000"/>
                  </a:solidFill>
                  <a:latin typeface="Arial - 16"/>
                </a:rPr>
                <a:t>'mastering new skills'</a:t>
              </a:r>
              <a:endParaRPr lang="nl-NL" sz="1200">
                <a:solidFill>
                  <a:srgbClr val="000000"/>
                </a:solidFill>
                <a:latin typeface="Arial - 16"/>
              </a:endParaRPr>
            </a:p>
          </p:txBody>
        </p:sp>
        <p:sp>
          <p:nvSpPr>
            <p:cNvPr id="18" name="Freeform 17"/>
            <p:cNvSpPr/>
            <p:nvPr/>
          </p:nvSpPr>
          <p:spPr>
            <a:xfrm>
              <a:off x="317500" y="4508500"/>
              <a:ext cx="3899231" cy="1486231"/>
            </a:xfrm>
            <a:custGeom>
              <a:avLst/>
              <a:gdLst/>
              <a:ahLst/>
              <a:cxnLst/>
              <a:rect l="0" t="0" r="0" b="0"/>
              <a:pathLst>
                <a:path w="3899231" h="1486231">
                  <a:moveTo>
                    <a:pt x="0" y="0"/>
                  </a:moveTo>
                  <a:lnTo>
                    <a:pt x="3899230" y="0"/>
                  </a:lnTo>
                  <a:lnTo>
                    <a:pt x="3899230" y="1486230"/>
                  </a:lnTo>
                  <a:lnTo>
                    <a:pt x="0" y="1486230"/>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p:cNvSpPr txBox="1"/>
            <p:nvPr/>
          </p:nvSpPr>
          <p:spPr>
            <a:xfrm>
              <a:off x="431800" y="5588000"/>
              <a:ext cx="2425700" cy="276999"/>
            </a:xfrm>
            <a:prstGeom prst="rect">
              <a:avLst/>
            </a:prstGeom>
            <a:noFill/>
          </p:spPr>
          <p:txBody>
            <a:bodyPr vert="horz" rtlCol="0">
              <a:spAutoFit/>
            </a:bodyPr>
            <a:lstStyle/>
            <a:p>
              <a:r>
                <a:rPr lang="nl-NL" sz="1200" smtClean="0">
                  <a:solidFill>
                    <a:srgbClr val="000000"/>
                  </a:solidFill>
                  <a:latin typeface="Arial - 16"/>
                </a:rPr>
                <a:t>'discovering new needs'</a:t>
              </a:r>
              <a:endParaRPr lang="nl-NL" sz="1200">
                <a:solidFill>
                  <a:srgbClr val="000000"/>
                </a:solidFill>
                <a:latin typeface="Arial - 16"/>
              </a:endParaRPr>
            </a:p>
          </p:txBody>
        </p:sp>
      </p:grpSp>
      <p:grpSp>
        <p:nvGrpSpPr>
          <p:cNvPr id="25" name="Group 24"/>
          <p:cNvGrpSpPr/>
          <p:nvPr/>
        </p:nvGrpSpPr>
        <p:grpSpPr>
          <a:xfrm>
            <a:off x="292100" y="6159500"/>
            <a:ext cx="3911601" cy="1308101"/>
            <a:chOff x="292100" y="6159500"/>
            <a:chExt cx="3911601" cy="1308101"/>
          </a:xfrm>
        </p:grpSpPr>
        <p:sp>
          <p:nvSpPr>
            <p:cNvPr id="21" name="TextBox 20"/>
            <p:cNvSpPr txBox="1"/>
            <p:nvPr/>
          </p:nvSpPr>
          <p:spPr>
            <a:xfrm>
              <a:off x="457200" y="6311900"/>
              <a:ext cx="2451434" cy="276999"/>
            </a:xfrm>
            <a:prstGeom prst="rect">
              <a:avLst/>
            </a:prstGeom>
            <a:noFill/>
          </p:spPr>
          <p:txBody>
            <a:bodyPr vert="horz" rtlCol="0">
              <a:spAutoFit/>
            </a:bodyPr>
            <a:lstStyle/>
            <a:p>
              <a:r>
                <a:rPr lang="nl-NL" sz="1200" b="1" smtClean="0">
                  <a:solidFill>
                    <a:srgbClr val="000000"/>
                  </a:solidFill>
                  <a:latin typeface="Arial - 16"/>
                </a:rPr>
                <a:t>systematic evaluation</a:t>
              </a:r>
              <a:endParaRPr lang="nl-NL" sz="1200" b="1">
                <a:solidFill>
                  <a:srgbClr val="000000"/>
                </a:solidFill>
                <a:latin typeface="Arial - 16"/>
              </a:endParaRPr>
            </a:p>
          </p:txBody>
        </p:sp>
        <p:sp>
          <p:nvSpPr>
            <p:cNvPr id="22" name="TextBox 21"/>
            <p:cNvSpPr txBox="1"/>
            <p:nvPr/>
          </p:nvSpPr>
          <p:spPr>
            <a:xfrm>
              <a:off x="419100" y="6642100"/>
              <a:ext cx="2693145" cy="276999"/>
            </a:xfrm>
            <a:prstGeom prst="rect">
              <a:avLst/>
            </a:prstGeom>
            <a:noFill/>
          </p:spPr>
          <p:txBody>
            <a:bodyPr vert="horz" rtlCol="0">
              <a:spAutoFit/>
            </a:bodyPr>
            <a:lstStyle/>
            <a:p>
              <a:r>
                <a:rPr lang="nl-NL" sz="1200" smtClean="0">
                  <a:solidFill>
                    <a:srgbClr val="000000"/>
                  </a:solidFill>
                  <a:latin typeface="Arial - 16"/>
                </a:rPr>
                <a:t>'testing innovative designs'</a:t>
              </a:r>
              <a:endParaRPr lang="nl-NL" sz="1200">
                <a:solidFill>
                  <a:srgbClr val="000000"/>
                </a:solidFill>
                <a:latin typeface="Arial - 16"/>
              </a:endParaRPr>
            </a:p>
          </p:txBody>
        </p:sp>
        <p:sp>
          <p:nvSpPr>
            <p:cNvPr id="23" name="TextBox 22"/>
            <p:cNvSpPr txBox="1"/>
            <p:nvPr/>
          </p:nvSpPr>
          <p:spPr>
            <a:xfrm>
              <a:off x="406400" y="6972300"/>
              <a:ext cx="1811866" cy="276999"/>
            </a:xfrm>
            <a:prstGeom prst="rect">
              <a:avLst/>
            </a:prstGeom>
            <a:noFill/>
          </p:spPr>
          <p:txBody>
            <a:bodyPr vert="horz" rtlCol="0">
              <a:spAutoFit/>
            </a:bodyPr>
            <a:lstStyle/>
            <a:p>
              <a:r>
                <a:rPr lang="nl-NL" sz="1200" smtClean="0">
                  <a:solidFill>
                    <a:srgbClr val="000000"/>
                  </a:solidFill>
                  <a:latin typeface="Arial - 16"/>
                </a:rPr>
                <a:t>'goal awareness'</a:t>
              </a:r>
              <a:endParaRPr lang="nl-NL" sz="1200">
                <a:solidFill>
                  <a:srgbClr val="000000"/>
                </a:solidFill>
                <a:latin typeface="Arial - 16"/>
              </a:endParaRPr>
            </a:p>
          </p:txBody>
        </p:sp>
        <p:sp>
          <p:nvSpPr>
            <p:cNvPr id="24" name="Freeform 23"/>
            <p:cNvSpPr/>
            <p:nvPr/>
          </p:nvSpPr>
          <p:spPr>
            <a:xfrm>
              <a:off x="292100" y="6159500"/>
              <a:ext cx="3911601" cy="1308101"/>
            </a:xfrm>
            <a:custGeom>
              <a:avLst/>
              <a:gdLst/>
              <a:ahLst/>
              <a:cxnLst/>
              <a:rect l="0" t="0" r="0" b="0"/>
              <a:pathLst>
                <a:path w="3911601" h="1308101">
                  <a:moveTo>
                    <a:pt x="0" y="0"/>
                  </a:moveTo>
                  <a:lnTo>
                    <a:pt x="3911600" y="0"/>
                  </a:lnTo>
                  <a:lnTo>
                    <a:pt x="3911600" y="1308100"/>
                  </a:lnTo>
                  <a:lnTo>
                    <a:pt x="0" y="1308100"/>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2" name="Group 31"/>
          <p:cNvGrpSpPr/>
          <p:nvPr/>
        </p:nvGrpSpPr>
        <p:grpSpPr>
          <a:xfrm>
            <a:off x="5105400" y="3238500"/>
            <a:ext cx="3314701" cy="1816101"/>
            <a:chOff x="5105400" y="3238500"/>
            <a:chExt cx="3314701" cy="1816101"/>
          </a:xfrm>
        </p:grpSpPr>
        <p:sp>
          <p:nvSpPr>
            <p:cNvPr id="26" name="TextBox 25"/>
            <p:cNvSpPr txBox="1"/>
            <p:nvPr/>
          </p:nvSpPr>
          <p:spPr>
            <a:xfrm>
              <a:off x="5232400" y="3327400"/>
              <a:ext cx="2647950" cy="276999"/>
            </a:xfrm>
            <a:prstGeom prst="rect">
              <a:avLst/>
            </a:prstGeom>
            <a:noFill/>
          </p:spPr>
          <p:txBody>
            <a:bodyPr vert="horz" rtlCol="0">
              <a:spAutoFit/>
            </a:bodyPr>
            <a:lstStyle/>
            <a:p>
              <a:r>
                <a:rPr lang="nl-NL" sz="1200" b="1" smtClean="0">
                  <a:solidFill>
                    <a:srgbClr val="000000"/>
                  </a:solidFill>
                  <a:latin typeface="Arial - 16"/>
                </a:rPr>
                <a:t>raising research quality</a:t>
              </a:r>
              <a:endParaRPr lang="nl-NL" sz="1200" b="1">
                <a:solidFill>
                  <a:srgbClr val="000000"/>
                </a:solidFill>
                <a:latin typeface="Arial - 16"/>
              </a:endParaRPr>
            </a:p>
          </p:txBody>
        </p:sp>
        <p:sp>
          <p:nvSpPr>
            <p:cNvPr id="27" name="TextBox 26"/>
            <p:cNvSpPr txBox="1"/>
            <p:nvPr/>
          </p:nvSpPr>
          <p:spPr>
            <a:xfrm>
              <a:off x="5232400" y="3670300"/>
              <a:ext cx="2849033" cy="276999"/>
            </a:xfrm>
            <a:prstGeom prst="rect">
              <a:avLst/>
            </a:prstGeom>
            <a:noFill/>
          </p:spPr>
          <p:txBody>
            <a:bodyPr vert="horz" rtlCol="0">
              <a:spAutoFit/>
            </a:bodyPr>
            <a:lstStyle/>
            <a:p>
              <a:r>
                <a:rPr lang="nl-NL" sz="1200" smtClean="0">
                  <a:solidFill>
                    <a:srgbClr val="000000"/>
                  </a:solidFill>
                  <a:latin typeface="Arial - 16"/>
                </a:rPr>
                <a:t>'tuning questions to practice'</a:t>
              </a:r>
              <a:endParaRPr lang="nl-NL" sz="1200">
                <a:solidFill>
                  <a:srgbClr val="000000"/>
                </a:solidFill>
                <a:latin typeface="Arial - 16"/>
              </a:endParaRPr>
            </a:p>
          </p:txBody>
        </p:sp>
        <p:sp>
          <p:nvSpPr>
            <p:cNvPr id="28" name="TextBox 27"/>
            <p:cNvSpPr txBox="1"/>
            <p:nvPr/>
          </p:nvSpPr>
          <p:spPr>
            <a:xfrm>
              <a:off x="5219700" y="4000500"/>
              <a:ext cx="2393950" cy="276999"/>
            </a:xfrm>
            <a:prstGeom prst="rect">
              <a:avLst/>
            </a:prstGeom>
            <a:noFill/>
          </p:spPr>
          <p:txBody>
            <a:bodyPr vert="horz" rtlCol="0">
              <a:spAutoFit/>
            </a:bodyPr>
            <a:lstStyle/>
            <a:p>
              <a:r>
                <a:rPr lang="nl-NL" sz="1200" smtClean="0">
                  <a:solidFill>
                    <a:srgbClr val="000000"/>
                  </a:solidFill>
                  <a:latin typeface="Arial - 16"/>
                </a:rPr>
                <a:t>'maximum participation'</a:t>
              </a:r>
              <a:endParaRPr lang="nl-NL" sz="1200">
                <a:solidFill>
                  <a:srgbClr val="000000"/>
                </a:solidFill>
                <a:latin typeface="Arial - 16"/>
              </a:endParaRPr>
            </a:p>
          </p:txBody>
        </p:sp>
        <p:sp>
          <p:nvSpPr>
            <p:cNvPr id="29" name="TextBox 28"/>
            <p:cNvSpPr txBox="1"/>
            <p:nvPr/>
          </p:nvSpPr>
          <p:spPr>
            <a:xfrm>
              <a:off x="5232400" y="4356100"/>
              <a:ext cx="2171700" cy="276999"/>
            </a:xfrm>
            <a:prstGeom prst="rect">
              <a:avLst/>
            </a:prstGeom>
            <a:noFill/>
          </p:spPr>
          <p:txBody>
            <a:bodyPr vert="horz" rtlCol="0">
              <a:spAutoFit/>
            </a:bodyPr>
            <a:lstStyle/>
            <a:p>
              <a:r>
                <a:rPr lang="nl-NL" sz="1200" smtClean="0">
                  <a:solidFill>
                    <a:srgbClr val="000000"/>
                  </a:solidFill>
                  <a:latin typeface="Arial - 16"/>
                </a:rPr>
                <a:t>'high turn-out of data'</a:t>
              </a:r>
              <a:endParaRPr lang="nl-NL" sz="1200">
                <a:solidFill>
                  <a:srgbClr val="000000"/>
                </a:solidFill>
                <a:latin typeface="Arial - 16"/>
              </a:endParaRPr>
            </a:p>
          </p:txBody>
        </p:sp>
        <p:sp>
          <p:nvSpPr>
            <p:cNvPr id="30" name="TextBox 29"/>
            <p:cNvSpPr txBox="1"/>
            <p:nvPr/>
          </p:nvSpPr>
          <p:spPr>
            <a:xfrm>
              <a:off x="5219700" y="4686300"/>
              <a:ext cx="2478616" cy="276999"/>
            </a:xfrm>
            <a:prstGeom prst="rect">
              <a:avLst/>
            </a:prstGeom>
            <a:noFill/>
          </p:spPr>
          <p:txBody>
            <a:bodyPr vert="horz" rtlCol="0">
              <a:spAutoFit/>
            </a:bodyPr>
            <a:lstStyle/>
            <a:p>
              <a:r>
                <a:rPr lang="nl-NL" sz="1200" smtClean="0">
                  <a:solidFill>
                    <a:srgbClr val="000000"/>
                  </a:solidFill>
                  <a:latin typeface="Arial - 16"/>
                </a:rPr>
                <a:t>'guarding the conditions'</a:t>
              </a:r>
              <a:endParaRPr lang="nl-NL" sz="1200">
                <a:solidFill>
                  <a:srgbClr val="000000"/>
                </a:solidFill>
                <a:latin typeface="Arial - 16"/>
              </a:endParaRPr>
            </a:p>
          </p:txBody>
        </p:sp>
        <p:sp>
          <p:nvSpPr>
            <p:cNvPr id="31" name="Freeform 30"/>
            <p:cNvSpPr/>
            <p:nvPr/>
          </p:nvSpPr>
          <p:spPr>
            <a:xfrm>
              <a:off x="5105400" y="3238500"/>
              <a:ext cx="3314701" cy="1816101"/>
            </a:xfrm>
            <a:custGeom>
              <a:avLst/>
              <a:gdLst/>
              <a:ahLst/>
              <a:cxnLst/>
              <a:rect l="0" t="0" r="0" b="0"/>
              <a:pathLst>
                <a:path w="3314701" h="1816101">
                  <a:moveTo>
                    <a:pt x="0" y="0"/>
                  </a:moveTo>
                  <a:lnTo>
                    <a:pt x="3314700" y="0"/>
                  </a:lnTo>
                  <a:lnTo>
                    <a:pt x="3314700" y="1816100"/>
                  </a:lnTo>
                  <a:lnTo>
                    <a:pt x="0" y="1816100"/>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9" name="Group 38"/>
          <p:cNvGrpSpPr/>
          <p:nvPr/>
        </p:nvGrpSpPr>
        <p:grpSpPr>
          <a:xfrm>
            <a:off x="5080000" y="5283200"/>
            <a:ext cx="3505200" cy="1955801"/>
            <a:chOff x="5080000" y="5283200"/>
            <a:chExt cx="3505200" cy="1955801"/>
          </a:xfrm>
        </p:grpSpPr>
        <p:sp>
          <p:nvSpPr>
            <p:cNvPr id="33" name="TextBox 32"/>
            <p:cNvSpPr txBox="1"/>
            <p:nvPr/>
          </p:nvSpPr>
          <p:spPr>
            <a:xfrm>
              <a:off x="5207000" y="5397500"/>
              <a:ext cx="1805127" cy="276999"/>
            </a:xfrm>
            <a:prstGeom prst="rect">
              <a:avLst/>
            </a:prstGeom>
            <a:noFill/>
          </p:spPr>
          <p:txBody>
            <a:bodyPr vert="horz" rtlCol="0">
              <a:spAutoFit/>
            </a:bodyPr>
            <a:lstStyle/>
            <a:p>
              <a:r>
                <a:rPr lang="nl-NL" sz="1200" b="1" smtClean="0">
                  <a:solidFill>
                    <a:srgbClr val="000000"/>
                  </a:solidFill>
                  <a:latin typeface="Arial - 16"/>
                </a:rPr>
                <a:t>relevant output</a:t>
              </a:r>
              <a:endParaRPr lang="nl-NL" sz="1200" b="1">
                <a:solidFill>
                  <a:srgbClr val="000000"/>
                </a:solidFill>
                <a:latin typeface="Arial - 16"/>
              </a:endParaRPr>
            </a:p>
          </p:txBody>
        </p:sp>
        <p:grpSp>
          <p:nvGrpSpPr>
            <p:cNvPr id="38" name="Group 37"/>
            <p:cNvGrpSpPr/>
            <p:nvPr/>
          </p:nvGrpSpPr>
          <p:grpSpPr>
            <a:xfrm>
              <a:off x="5080000" y="5283200"/>
              <a:ext cx="3505200" cy="1955801"/>
              <a:chOff x="5080000" y="5283200"/>
              <a:chExt cx="3505200" cy="1955801"/>
            </a:xfrm>
          </p:grpSpPr>
          <p:sp>
            <p:nvSpPr>
              <p:cNvPr id="34" name="TextBox 33"/>
              <p:cNvSpPr txBox="1"/>
              <p:nvPr/>
            </p:nvSpPr>
            <p:spPr>
              <a:xfrm>
                <a:off x="5207000" y="5765800"/>
                <a:ext cx="3378200" cy="276999"/>
              </a:xfrm>
              <a:prstGeom prst="rect">
                <a:avLst/>
              </a:prstGeom>
              <a:noFill/>
            </p:spPr>
            <p:txBody>
              <a:bodyPr vert="horz" rtlCol="0">
                <a:spAutoFit/>
              </a:bodyPr>
              <a:lstStyle/>
              <a:p>
                <a:r>
                  <a:rPr lang="en-US" sz="1200" smtClean="0">
                    <a:solidFill>
                      <a:srgbClr val="000000"/>
                    </a:solidFill>
                    <a:latin typeface="Arial - 16"/>
                  </a:rPr>
                  <a:t>'results for the classroom practice'</a:t>
                </a:r>
                <a:endParaRPr lang="nl-NL" sz="1200">
                  <a:solidFill>
                    <a:srgbClr val="000000"/>
                  </a:solidFill>
                  <a:latin typeface="Arial - 16"/>
                </a:endParaRPr>
              </a:p>
            </p:txBody>
          </p:sp>
          <p:sp>
            <p:nvSpPr>
              <p:cNvPr id="35" name="TextBox 34"/>
              <p:cNvSpPr txBox="1"/>
              <p:nvPr/>
            </p:nvSpPr>
            <p:spPr>
              <a:xfrm>
                <a:off x="5194300" y="6108700"/>
                <a:ext cx="3013545" cy="276999"/>
              </a:xfrm>
              <a:prstGeom prst="rect">
                <a:avLst/>
              </a:prstGeom>
              <a:noFill/>
            </p:spPr>
            <p:txBody>
              <a:bodyPr vert="horz" rtlCol="0">
                <a:spAutoFit/>
              </a:bodyPr>
              <a:lstStyle/>
              <a:p>
                <a:r>
                  <a:rPr lang="nl-NL" sz="1200" smtClean="0">
                    <a:solidFill>
                      <a:srgbClr val="000000"/>
                    </a:solidFill>
                    <a:latin typeface="Arial - 16"/>
                  </a:rPr>
                  <a:t>'results for Teachers' Training'</a:t>
                </a:r>
                <a:endParaRPr lang="nl-NL" sz="1200">
                  <a:solidFill>
                    <a:srgbClr val="000000"/>
                  </a:solidFill>
                  <a:latin typeface="Arial - 16"/>
                </a:endParaRPr>
              </a:p>
            </p:txBody>
          </p:sp>
          <p:sp>
            <p:nvSpPr>
              <p:cNvPr id="36" name="TextBox 35"/>
              <p:cNvSpPr txBox="1"/>
              <p:nvPr/>
            </p:nvSpPr>
            <p:spPr>
              <a:xfrm>
                <a:off x="5219700" y="6477000"/>
                <a:ext cx="3282950" cy="276999"/>
              </a:xfrm>
              <a:prstGeom prst="rect">
                <a:avLst/>
              </a:prstGeom>
              <a:noFill/>
            </p:spPr>
            <p:txBody>
              <a:bodyPr vert="horz" rtlCol="0">
                <a:spAutoFit/>
              </a:bodyPr>
              <a:lstStyle/>
              <a:p>
                <a:r>
                  <a:rPr lang="nl-NL" sz="1200" smtClean="0">
                    <a:solidFill>
                      <a:srgbClr val="000000"/>
                    </a:solidFill>
                    <a:latin typeface="Arial - 16"/>
                  </a:rPr>
                  <a:t>'results for Educational Sciences'</a:t>
                </a:r>
                <a:endParaRPr lang="nl-NL" sz="1200">
                  <a:solidFill>
                    <a:srgbClr val="000000"/>
                  </a:solidFill>
                  <a:latin typeface="Arial - 16"/>
                </a:endParaRPr>
              </a:p>
            </p:txBody>
          </p:sp>
          <p:sp>
            <p:nvSpPr>
              <p:cNvPr id="37" name="Freeform 36"/>
              <p:cNvSpPr/>
              <p:nvPr/>
            </p:nvSpPr>
            <p:spPr>
              <a:xfrm>
                <a:off x="5080000" y="5283200"/>
                <a:ext cx="3352801" cy="1955801"/>
              </a:xfrm>
              <a:custGeom>
                <a:avLst/>
                <a:gdLst/>
                <a:ahLst/>
                <a:cxnLst/>
                <a:rect l="0" t="0" r="0" b="0"/>
                <a:pathLst>
                  <a:path w="3352801" h="1955801">
                    <a:moveTo>
                      <a:pt x="0" y="0"/>
                    </a:moveTo>
                    <a:lnTo>
                      <a:pt x="3352800" y="0"/>
                    </a:lnTo>
                    <a:lnTo>
                      <a:pt x="3352800" y="1955800"/>
                    </a:lnTo>
                    <a:lnTo>
                      <a:pt x="0" y="1955800"/>
                    </a:lnTo>
                    <a:close/>
                  </a:path>
                </a:pathLst>
              </a:cu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40" name="TextBox 39"/>
          <p:cNvSpPr txBox="1"/>
          <p:nvPr/>
        </p:nvSpPr>
        <p:spPr>
          <a:xfrm>
            <a:off x="393700" y="2368550"/>
            <a:ext cx="3835400" cy="369332"/>
          </a:xfrm>
          <a:prstGeom prst="rect">
            <a:avLst/>
          </a:prstGeom>
          <a:noFill/>
        </p:spPr>
        <p:txBody>
          <a:bodyPr vert="horz" rtlCol="0">
            <a:spAutoFit/>
          </a:bodyPr>
          <a:lstStyle/>
          <a:p>
            <a:r>
              <a:rPr lang="nl-NL" smtClean="0">
                <a:solidFill>
                  <a:srgbClr val="FF0000"/>
                </a:solidFill>
                <a:latin typeface="Arial - 24"/>
              </a:rPr>
              <a:t>Advantages for teachers:</a:t>
            </a:r>
            <a:endParaRPr lang="nl-NL">
              <a:solidFill>
                <a:srgbClr val="FF0000"/>
              </a:solidFill>
              <a:latin typeface="Arial - 24"/>
            </a:endParaRPr>
          </a:p>
        </p:txBody>
      </p:sp>
      <p:sp>
        <p:nvSpPr>
          <p:cNvPr id="41" name="TextBox 40"/>
          <p:cNvSpPr txBox="1"/>
          <p:nvPr/>
        </p:nvSpPr>
        <p:spPr>
          <a:xfrm>
            <a:off x="5035550" y="2432050"/>
            <a:ext cx="4216400" cy="369332"/>
          </a:xfrm>
          <a:prstGeom prst="rect">
            <a:avLst/>
          </a:prstGeom>
          <a:noFill/>
        </p:spPr>
        <p:txBody>
          <a:bodyPr vert="horz" rtlCol="0">
            <a:spAutoFit/>
          </a:bodyPr>
          <a:lstStyle/>
          <a:p>
            <a:r>
              <a:rPr lang="nl-NL" smtClean="0">
                <a:solidFill>
                  <a:srgbClr val="FF0000"/>
                </a:solidFill>
                <a:latin typeface="Arial - 24"/>
              </a:rPr>
              <a:t>Advantages for researchers:</a:t>
            </a:r>
            <a:endParaRPr lang="nl-NL">
              <a:solidFill>
                <a:srgbClr val="FF0000"/>
              </a:solidFill>
              <a:latin typeface="Arial - 2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MSOfficePNG(1).png"/>
          <p:cNvPicPr>
            <a:picLocks/>
          </p:cNvPicPr>
          <p:nvPr/>
        </p:nvPicPr>
        <p:blipFill>
          <a:blip r:embed="rId2" cstate="print"/>
          <a:stretch>
            <a:fillRect/>
          </a:stretch>
        </p:blipFill>
        <p:spPr>
          <a:xfrm>
            <a:off x="177800" y="6280150"/>
            <a:ext cx="3159886" cy="1735963"/>
          </a:xfrm>
          <a:prstGeom prst="rect">
            <a:avLst/>
          </a:prstGeom>
          <a:solidFill>
            <a:scrgbClr r="0" g="0" b="0">
              <a:alpha val="0"/>
            </a:scrgbClr>
          </a:solidFill>
        </p:spPr>
      </p:pic>
      <p:pic>
        <p:nvPicPr>
          <p:cNvPr id="3" name="Picture 2" descr="MSOfficePNG(2).png"/>
          <p:cNvPicPr>
            <a:picLocks/>
          </p:cNvPicPr>
          <p:nvPr/>
        </p:nvPicPr>
        <p:blipFill>
          <a:blip r:embed="rId3" cstate="print"/>
          <a:stretch>
            <a:fillRect/>
          </a:stretch>
        </p:blipFill>
        <p:spPr>
          <a:xfrm>
            <a:off x="4718050" y="6235700"/>
            <a:ext cx="3068446" cy="1624203"/>
          </a:xfrm>
          <a:prstGeom prst="rect">
            <a:avLst/>
          </a:prstGeom>
          <a:solidFill>
            <a:scrgbClr r="0" g="0" b="0">
              <a:alpha val="0"/>
            </a:scrgbClr>
          </a:solidFill>
        </p:spPr>
      </p:pic>
      <p:sp>
        <p:nvSpPr>
          <p:cNvPr id="4" name="TextBox 3"/>
          <p:cNvSpPr txBox="1"/>
          <p:nvPr/>
        </p:nvSpPr>
        <p:spPr>
          <a:xfrm>
            <a:off x="203200" y="177800"/>
            <a:ext cx="3175000" cy="323165"/>
          </a:xfrm>
          <a:prstGeom prst="rect">
            <a:avLst/>
          </a:prstGeom>
          <a:noFill/>
        </p:spPr>
        <p:txBody>
          <a:bodyPr vert="horz" rtlCol="0">
            <a:spAutoFit/>
          </a:bodyPr>
          <a:lstStyle/>
          <a:p>
            <a:r>
              <a:rPr lang="nl-NL" sz="1500" smtClean="0">
                <a:solidFill>
                  <a:srgbClr val="000000"/>
                </a:solidFill>
                <a:latin typeface="Calibri - 20"/>
              </a:rPr>
              <a:t>Concept placed on branch</a:t>
            </a:r>
            <a:endParaRPr lang="nl-NL" sz="1500">
              <a:solidFill>
                <a:srgbClr val="000000"/>
              </a:solidFill>
              <a:latin typeface="Calibri - 20"/>
            </a:endParaRPr>
          </a:p>
        </p:txBody>
      </p:sp>
      <p:grpSp>
        <p:nvGrpSpPr>
          <p:cNvPr id="9" name="Group 8"/>
          <p:cNvGrpSpPr/>
          <p:nvPr/>
        </p:nvGrpSpPr>
        <p:grpSpPr>
          <a:xfrm>
            <a:off x="482600" y="1625600"/>
            <a:ext cx="3949572" cy="1435861"/>
            <a:chOff x="482600" y="1625600"/>
            <a:chExt cx="3949572" cy="1435861"/>
          </a:xfrm>
        </p:grpSpPr>
        <p:pic>
          <p:nvPicPr>
            <p:cNvPr id="5" name="Picture 4" descr="MSOfficePNG(5).png"/>
            <p:cNvPicPr>
              <a:picLocks/>
            </p:cNvPicPr>
            <p:nvPr/>
          </p:nvPicPr>
          <p:blipFill>
            <a:blip r:embed="rId4" cstate="print"/>
            <a:stretch>
              <a:fillRect/>
            </a:stretch>
          </p:blipFill>
          <p:spPr>
            <a:xfrm>
              <a:off x="482600" y="1625600"/>
              <a:ext cx="3949572" cy="1435861"/>
            </a:xfrm>
            <a:prstGeom prst="rect">
              <a:avLst/>
            </a:prstGeom>
            <a:solidFill>
              <a:scrgbClr r="0" g="0" b="0">
                <a:alpha val="0"/>
              </a:scrgbClr>
            </a:solidFill>
          </p:spPr>
        </p:pic>
        <p:grpSp>
          <p:nvGrpSpPr>
            <p:cNvPr id="8" name="Group 7"/>
            <p:cNvGrpSpPr/>
            <p:nvPr/>
          </p:nvGrpSpPr>
          <p:grpSpPr>
            <a:xfrm>
              <a:off x="838200" y="2235200"/>
              <a:ext cx="1358900" cy="685801"/>
              <a:chOff x="838200" y="2235200"/>
              <a:chExt cx="1358900" cy="685801"/>
            </a:xfrm>
          </p:grpSpPr>
          <p:sp>
            <p:nvSpPr>
              <p:cNvPr id="6" name="Freeform 5"/>
              <p:cNvSpPr/>
              <p:nvPr/>
            </p:nvSpPr>
            <p:spPr>
              <a:xfrm>
                <a:off x="838200" y="2235200"/>
                <a:ext cx="1155701" cy="685801"/>
              </a:xfrm>
              <a:custGeom>
                <a:avLst/>
                <a:gdLst/>
                <a:ahLst/>
                <a:cxnLst/>
                <a:rect l="0" t="0" r="0" b="0"/>
                <a:pathLst>
                  <a:path w="1155701" h="685801">
                    <a:moveTo>
                      <a:pt x="0" y="0"/>
                    </a:moveTo>
                    <a:lnTo>
                      <a:pt x="1155700" y="0"/>
                    </a:lnTo>
                    <a:lnTo>
                      <a:pt x="1155700" y="685800"/>
                    </a:lnTo>
                    <a:lnTo>
                      <a:pt x="0" y="6858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876300" y="2273300"/>
                <a:ext cx="1320800" cy="553998"/>
              </a:xfrm>
              <a:prstGeom prst="rect">
                <a:avLst/>
              </a:prstGeom>
              <a:noFill/>
            </p:spPr>
            <p:txBody>
              <a:bodyPr vert="horz" rtlCol="0">
                <a:spAutoFit/>
              </a:bodyPr>
              <a:lstStyle/>
              <a:p>
                <a:r>
                  <a:rPr lang="nl-NL" sz="1500" smtClean="0">
                    <a:solidFill>
                      <a:srgbClr val="000000"/>
                    </a:solidFill>
                    <a:latin typeface="Calibri - 20"/>
                  </a:rPr>
                  <a:t>Concept not</a:t>
                </a:r>
              </a:p>
              <a:p>
                <a:r>
                  <a:rPr lang="nl-NL" sz="1500" smtClean="0">
                    <a:solidFill>
                      <a:srgbClr val="000000"/>
                    </a:solidFill>
                    <a:latin typeface="Calibri - 20"/>
                  </a:rPr>
                  <a:t>on branch</a:t>
                </a:r>
                <a:endParaRPr lang="nl-NL" sz="1500">
                  <a:solidFill>
                    <a:srgbClr val="000000"/>
                  </a:solidFill>
                  <a:latin typeface="Calibri - 20"/>
                </a:endParaRPr>
              </a:p>
            </p:txBody>
          </p:sp>
        </p:grpSp>
      </p:grpSp>
      <p:grpSp>
        <p:nvGrpSpPr>
          <p:cNvPr id="14" name="Group 13"/>
          <p:cNvGrpSpPr/>
          <p:nvPr/>
        </p:nvGrpSpPr>
        <p:grpSpPr>
          <a:xfrm>
            <a:off x="4705350" y="1663700"/>
            <a:ext cx="3233673" cy="1345310"/>
            <a:chOff x="4705350" y="1663700"/>
            <a:chExt cx="3233673" cy="1345310"/>
          </a:xfrm>
        </p:grpSpPr>
        <p:pic>
          <p:nvPicPr>
            <p:cNvPr id="10" name="Picture 9" descr="MSOfficePNG(11).png"/>
            <p:cNvPicPr>
              <a:picLocks/>
            </p:cNvPicPr>
            <p:nvPr/>
          </p:nvPicPr>
          <p:blipFill>
            <a:blip r:embed="rId5" cstate="print"/>
            <a:stretch>
              <a:fillRect/>
            </a:stretch>
          </p:blipFill>
          <p:spPr>
            <a:xfrm>
              <a:off x="4705350" y="1663700"/>
              <a:ext cx="3233673" cy="1345310"/>
            </a:xfrm>
            <a:prstGeom prst="rect">
              <a:avLst/>
            </a:prstGeom>
            <a:solidFill>
              <a:scrgbClr r="0" g="0" b="0">
                <a:alpha val="0"/>
              </a:scrgbClr>
            </a:solidFill>
          </p:spPr>
        </p:pic>
        <p:grpSp>
          <p:nvGrpSpPr>
            <p:cNvPr id="13" name="Group 12"/>
            <p:cNvGrpSpPr/>
            <p:nvPr/>
          </p:nvGrpSpPr>
          <p:grpSpPr>
            <a:xfrm>
              <a:off x="5029200" y="2222500"/>
              <a:ext cx="1346200" cy="685801"/>
              <a:chOff x="5029200" y="2222500"/>
              <a:chExt cx="1346200" cy="685801"/>
            </a:xfrm>
          </p:grpSpPr>
          <p:sp>
            <p:nvSpPr>
              <p:cNvPr id="11" name="Freeform 10"/>
              <p:cNvSpPr/>
              <p:nvPr/>
            </p:nvSpPr>
            <p:spPr>
              <a:xfrm>
                <a:off x="5029200" y="2222500"/>
                <a:ext cx="1155701" cy="685801"/>
              </a:xfrm>
              <a:custGeom>
                <a:avLst/>
                <a:gdLst/>
                <a:ahLst/>
                <a:cxnLst/>
                <a:rect l="0" t="0" r="0" b="0"/>
                <a:pathLst>
                  <a:path w="1155701" h="685801">
                    <a:moveTo>
                      <a:pt x="0" y="0"/>
                    </a:moveTo>
                    <a:lnTo>
                      <a:pt x="1155700" y="0"/>
                    </a:lnTo>
                    <a:lnTo>
                      <a:pt x="1155700" y="685800"/>
                    </a:lnTo>
                    <a:lnTo>
                      <a:pt x="0" y="6858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xtBox 11"/>
              <p:cNvSpPr txBox="1"/>
              <p:nvPr/>
            </p:nvSpPr>
            <p:spPr>
              <a:xfrm>
                <a:off x="5054600" y="2260600"/>
                <a:ext cx="1320800" cy="553998"/>
              </a:xfrm>
              <a:prstGeom prst="rect">
                <a:avLst/>
              </a:prstGeom>
              <a:noFill/>
            </p:spPr>
            <p:txBody>
              <a:bodyPr vert="horz" rtlCol="0">
                <a:spAutoFit/>
              </a:bodyPr>
              <a:lstStyle/>
              <a:p>
                <a:r>
                  <a:rPr lang="nl-NL" sz="1500" smtClean="0">
                    <a:solidFill>
                      <a:srgbClr val="000000"/>
                    </a:solidFill>
                    <a:latin typeface="Calibri - 20"/>
                  </a:rPr>
                  <a:t>Concept on</a:t>
                </a:r>
              </a:p>
              <a:p>
                <a:r>
                  <a:rPr lang="nl-NL" sz="1500" smtClean="0">
                    <a:solidFill>
                      <a:srgbClr val="000000"/>
                    </a:solidFill>
                    <a:latin typeface="Calibri - 20"/>
                  </a:rPr>
                  <a:t>branch</a:t>
                </a:r>
                <a:endParaRPr lang="nl-NL" sz="1500">
                  <a:solidFill>
                    <a:srgbClr val="000000"/>
                  </a:solidFill>
                  <a:latin typeface="Calibri - 20"/>
                </a:endParaRPr>
              </a:p>
            </p:txBody>
          </p:sp>
        </p:grpSp>
      </p:grpSp>
      <p:pic>
        <p:nvPicPr>
          <p:cNvPr id="15" name="Picture 14" descr="clipboard(15).png"/>
          <p:cNvPicPr>
            <a:picLocks/>
          </p:cNvPicPr>
          <p:nvPr/>
        </p:nvPicPr>
        <p:blipFill>
          <a:blip r:embed="rId6" cstate="print"/>
          <a:stretch>
            <a:fillRect/>
          </a:stretch>
        </p:blipFill>
        <p:spPr>
          <a:xfrm>
            <a:off x="114300" y="482600"/>
            <a:ext cx="7464425" cy="1134236"/>
          </a:xfrm>
          <a:prstGeom prst="rect">
            <a:avLst/>
          </a:prstGeom>
          <a:solidFill>
            <a:scrgbClr r="0" g="0" b="0">
              <a:alpha val="0"/>
            </a:scrgbClr>
          </a:solidFill>
        </p:spPr>
      </p:pic>
      <p:grpSp>
        <p:nvGrpSpPr>
          <p:cNvPr id="18" name="Group 17"/>
          <p:cNvGrpSpPr/>
          <p:nvPr/>
        </p:nvGrpSpPr>
        <p:grpSpPr>
          <a:xfrm>
            <a:off x="9302750" y="133350"/>
            <a:ext cx="984250" cy="647701"/>
            <a:chOff x="9302750" y="133350"/>
            <a:chExt cx="984250" cy="647701"/>
          </a:xfrm>
        </p:grpSpPr>
        <p:sp>
          <p:nvSpPr>
            <p:cNvPr id="16" name="TextBox 15">
              <a:hlinkClick r:id="rId7" action="ppaction://hlinksldjump"/>
            </p:cNvPr>
            <p:cNvSpPr txBox="1"/>
            <p:nvPr/>
          </p:nvSpPr>
          <p:spPr>
            <a:xfrm>
              <a:off x="9347200" y="2921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17" name="Freeform 16">
              <a:hlinkClick r:id="rId7" action="ppaction://hlinksldjump"/>
            </p:cNvPr>
            <p:cNvSpPr/>
            <p:nvPr/>
          </p:nvSpPr>
          <p:spPr>
            <a:xfrm rot="16200000">
              <a:off x="9359900" y="76200"/>
              <a:ext cx="647701" cy="762001"/>
            </a:xfrm>
            <a:custGeom>
              <a:avLst/>
              <a:gdLst/>
              <a:ahLst/>
              <a:cxnLst/>
              <a:rect l="0" t="0" r="0" b="0"/>
              <a:pathLst>
                <a:path w="647701" h="762001">
                  <a:moveTo>
                    <a:pt x="647700" y="317372"/>
                  </a:moveTo>
                  <a:lnTo>
                    <a:pt x="485775" y="317372"/>
                  </a:lnTo>
                  <a:lnTo>
                    <a:pt x="485775" y="762000"/>
                  </a:lnTo>
                  <a:lnTo>
                    <a:pt x="161925" y="762000"/>
                  </a:lnTo>
                  <a:lnTo>
                    <a:pt x="161925" y="317372"/>
                  </a:lnTo>
                  <a:lnTo>
                    <a:pt x="0" y="317372"/>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9" name="Picture 18" descr="clipboard(17).png"/>
          <p:cNvPicPr>
            <a:picLocks/>
          </p:cNvPicPr>
          <p:nvPr/>
        </p:nvPicPr>
        <p:blipFill>
          <a:blip r:embed="rId8" cstate="print"/>
          <a:stretch>
            <a:fillRect/>
          </a:stretch>
        </p:blipFill>
        <p:spPr>
          <a:xfrm>
            <a:off x="84327" y="3519423"/>
            <a:ext cx="7712582" cy="1219200"/>
          </a:xfrm>
          <a:prstGeom prst="rect">
            <a:avLst/>
          </a:prstGeom>
          <a:solidFill>
            <a:scrgbClr r="0" g="0" b="0">
              <a:alpha val="0"/>
            </a:scrgbClr>
          </a:solidFill>
        </p:spPr>
      </p:pic>
      <p:sp>
        <p:nvSpPr>
          <p:cNvPr id="20" name="TextBox 19"/>
          <p:cNvSpPr txBox="1"/>
          <p:nvPr/>
        </p:nvSpPr>
        <p:spPr>
          <a:xfrm>
            <a:off x="63500" y="3238500"/>
            <a:ext cx="2489200" cy="323165"/>
          </a:xfrm>
          <a:prstGeom prst="rect">
            <a:avLst/>
          </a:prstGeom>
          <a:noFill/>
        </p:spPr>
        <p:txBody>
          <a:bodyPr vert="horz" rtlCol="0">
            <a:spAutoFit/>
          </a:bodyPr>
          <a:lstStyle/>
          <a:p>
            <a:r>
              <a:rPr lang="nl-NL" sz="1500" smtClean="0">
                <a:solidFill>
                  <a:srgbClr val="000000"/>
                </a:solidFill>
                <a:latin typeface="Calibri - 20"/>
              </a:rPr>
              <a:t>Readability of text</a:t>
            </a:r>
            <a:endParaRPr lang="nl-NL" sz="1500">
              <a:solidFill>
                <a:srgbClr val="000000"/>
              </a:solidFill>
              <a:latin typeface="Calibri - 20"/>
            </a:endParaRPr>
          </a:p>
        </p:txBody>
      </p:sp>
      <p:pic>
        <p:nvPicPr>
          <p:cNvPr id="21" name="Picture 20" descr="clipboard(19).png"/>
          <p:cNvPicPr>
            <a:picLocks/>
          </p:cNvPicPr>
          <p:nvPr/>
        </p:nvPicPr>
        <p:blipFill>
          <a:blip r:embed="rId9" cstate="print"/>
          <a:stretch>
            <a:fillRect/>
          </a:stretch>
        </p:blipFill>
        <p:spPr>
          <a:xfrm>
            <a:off x="101600" y="5194300"/>
            <a:ext cx="7587488" cy="1112646"/>
          </a:xfrm>
          <a:prstGeom prst="rect">
            <a:avLst/>
          </a:prstGeom>
          <a:solidFill>
            <a:scrgbClr r="0" g="0" b="0">
              <a:alpha val="0"/>
            </a:scrgbClr>
          </a:solidFill>
        </p:spPr>
      </p:pic>
      <p:sp>
        <p:nvSpPr>
          <p:cNvPr id="22" name="TextBox 21"/>
          <p:cNvSpPr txBox="1"/>
          <p:nvPr/>
        </p:nvSpPr>
        <p:spPr>
          <a:xfrm>
            <a:off x="88900" y="4940300"/>
            <a:ext cx="3098800" cy="323165"/>
          </a:xfrm>
          <a:prstGeom prst="rect">
            <a:avLst/>
          </a:prstGeom>
          <a:noFill/>
        </p:spPr>
        <p:txBody>
          <a:bodyPr vert="horz" rtlCol="0">
            <a:spAutoFit/>
          </a:bodyPr>
          <a:lstStyle/>
          <a:p>
            <a:r>
              <a:rPr lang="en-US" sz="1500" smtClean="0">
                <a:solidFill>
                  <a:srgbClr val="000000"/>
                </a:solidFill>
                <a:latin typeface="Calibri - 20"/>
              </a:rPr>
              <a:t>Splitting at end of branch</a:t>
            </a:r>
            <a:endParaRPr lang="nl-NL" sz="1500">
              <a:solidFill>
                <a:srgbClr val="000000"/>
              </a:solidFill>
              <a:latin typeface="Calibri - 20"/>
            </a:endParaRPr>
          </a:p>
        </p:txBody>
      </p:sp>
      <p:cxnSp>
        <p:nvCxnSpPr>
          <p:cNvPr id="23" name="Straight Connector 22"/>
          <p:cNvCxnSpPr/>
          <p:nvPr/>
        </p:nvCxnSpPr>
        <p:spPr>
          <a:xfrm>
            <a:off x="139700" y="3111500"/>
            <a:ext cx="99568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00" y="4787900"/>
            <a:ext cx="101219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254000"/>
            <a:ext cx="5107334" cy="323165"/>
          </a:xfrm>
          <a:prstGeom prst="rect">
            <a:avLst/>
          </a:prstGeom>
          <a:noFill/>
        </p:spPr>
        <p:txBody>
          <a:bodyPr vert="horz" rtlCol="0">
            <a:spAutoFit/>
          </a:bodyPr>
          <a:lstStyle/>
          <a:p>
            <a:r>
              <a:rPr lang="en-US" sz="1500" smtClean="0">
                <a:solidFill>
                  <a:srgbClr val="000000"/>
                </a:solidFill>
                <a:latin typeface="Calibri - 20"/>
              </a:rPr>
              <a:t>Quantity of mindmap: Number of concepts </a:t>
            </a:r>
            <a:endParaRPr lang="nl-NL" sz="1500">
              <a:solidFill>
                <a:srgbClr val="000000"/>
              </a:solidFill>
              <a:latin typeface="Calibri - 20"/>
            </a:endParaRPr>
          </a:p>
        </p:txBody>
      </p:sp>
      <p:pic>
        <p:nvPicPr>
          <p:cNvPr id="3" name="Picture 2" descr="NBKImageTemp.png"/>
          <p:cNvPicPr>
            <a:picLocks/>
          </p:cNvPicPr>
          <p:nvPr/>
        </p:nvPicPr>
        <p:blipFill>
          <a:blip r:embed="rId2" cstate="print"/>
          <a:stretch>
            <a:fillRect/>
          </a:stretch>
        </p:blipFill>
        <p:spPr>
          <a:xfrm>
            <a:off x="-127000" y="2730500"/>
            <a:ext cx="4419600" cy="2819400"/>
          </a:xfrm>
          <a:prstGeom prst="rect">
            <a:avLst/>
          </a:prstGeom>
          <a:solidFill>
            <a:scrgbClr r="0" g="0" b="0">
              <a:alpha val="0"/>
            </a:scrgbClr>
          </a:solidFill>
        </p:spPr>
      </p:pic>
      <p:pic>
        <p:nvPicPr>
          <p:cNvPr id="4" name="Picture 3" descr="NBKImageTemp(1).png"/>
          <p:cNvPicPr>
            <a:picLocks/>
          </p:cNvPicPr>
          <p:nvPr/>
        </p:nvPicPr>
        <p:blipFill>
          <a:blip r:embed="rId3" cstate="print"/>
          <a:stretch>
            <a:fillRect/>
          </a:stretch>
        </p:blipFill>
        <p:spPr>
          <a:xfrm>
            <a:off x="4254500" y="2197100"/>
            <a:ext cx="5741415" cy="3326384"/>
          </a:xfrm>
          <a:prstGeom prst="rect">
            <a:avLst/>
          </a:prstGeom>
          <a:solidFill>
            <a:scrgbClr r="0" g="0" b="0">
              <a:alpha val="0"/>
            </a:scrgbClr>
          </a:solidFill>
        </p:spPr>
      </p:pic>
      <p:sp>
        <p:nvSpPr>
          <p:cNvPr id="5" name="TextBox 4"/>
          <p:cNvSpPr txBox="1"/>
          <p:nvPr/>
        </p:nvSpPr>
        <p:spPr>
          <a:xfrm>
            <a:off x="596900" y="1574800"/>
            <a:ext cx="2387600" cy="323165"/>
          </a:xfrm>
          <a:prstGeom prst="rect">
            <a:avLst/>
          </a:prstGeom>
          <a:noFill/>
        </p:spPr>
        <p:txBody>
          <a:bodyPr vert="horz" rtlCol="0">
            <a:spAutoFit/>
          </a:bodyPr>
          <a:lstStyle/>
          <a:p>
            <a:r>
              <a:rPr lang="nl-NL" sz="1500" smtClean="0">
                <a:solidFill>
                  <a:srgbClr val="000000"/>
                </a:solidFill>
                <a:latin typeface="Calibri - 20"/>
              </a:rPr>
              <a:t>number is counted</a:t>
            </a:r>
            <a:endParaRPr lang="nl-NL" sz="1500">
              <a:solidFill>
                <a:srgbClr val="000000"/>
              </a:solidFill>
              <a:latin typeface="Calibri - 20"/>
            </a:endParaRPr>
          </a:p>
        </p:txBody>
      </p:sp>
      <p:sp>
        <p:nvSpPr>
          <p:cNvPr id="6" name="TextBox 5"/>
          <p:cNvSpPr txBox="1"/>
          <p:nvPr/>
        </p:nvSpPr>
        <p:spPr>
          <a:xfrm>
            <a:off x="546100" y="1244600"/>
            <a:ext cx="3556000" cy="323165"/>
          </a:xfrm>
          <a:prstGeom prst="rect">
            <a:avLst/>
          </a:prstGeom>
          <a:noFill/>
        </p:spPr>
        <p:txBody>
          <a:bodyPr vert="horz" rtlCol="0">
            <a:spAutoFit/>
          </a:bodyPr>
          <a:lstStyle/>
          <a:p>
            <a:r>
              <a:rPr lang="en-US" sz="1500" smtClean="0">
                <a:solidFill>
                  <a:srgbClr val="000000"/>
                </a:solidFill>
                <a:latin typeface="Calibri - 20"/>
              </a:rPr>
              <a:t>only branches with text count</a:t>
            </a:r>
            <a:endParaRPr lang="nl-NL" sz="1500">
              <a:solidFill>
                <a:srgbClr val="000000"/>
              </a:solidFill>
              <a:latin typeface="Calibri - 20"/>
            </a:endParaRPr>
          </a:p>
        </p:txBody>
      </p:sp>
      <p:sp>
        <p:nvSpPr>
          <p:cNvPr id="7" name="TextBox 6"/>
          <p:cNvSpPr txBox="1"/>
          <p:nvPr/>
        </p:nvSpPr>
        <p:spPr>
          <a:xfrm>
            <a:off x="406400" y="5511800"/>
            <a:ext cx="2794000" cy="323165"/>
          </a:xfrm>
          <a:prstGeom prst="rect">
            <a:avLst/>
          </a:prstGeom>
          <a:noFill/>
        </p:spPr>
        <p:txBody>
          <a:bodyPr vert="horz" rtlCol="0">
            <a:spAutoFit/>
          </a:bodyPr>
          <a:lstStyle/>
          <a:p>
            <a:r>
              <a:rPr lang="nl-NL" sz="1500" smtClean="0">
                <a:solidFill>
                  <a:srgbClr val="000000"/>
                </a:solidFill>
                <a:latin typeface="Calibri - 20"/>
              </a:rPr>
              <a:t>Example 1:  9 concepts</a:t>
            </a:r>
            <a:endParaRPr lang="nl-NL" sz="1500">
              <a:solidFill>
                <a:srgbClr val="000000"/>
              </a:solidFill>
              <a:latin typeface="Calibri - 20"/>
            </a:endParaRPr>
          </a:p>
        </p:txBody>
      </p:sp>
      <p:sp>
        <p:nvSpPr>
          <p:cNvPr id="8" name="TextBox 7"/>
          <p:cNvSpPr txBox="1"/>
          <p:nvPr/>
        </p:nvSpPr>
        <p:spPr>
          <a:xfrm>
            <a:off x="5613400" y="5626100"/>
            <a:ext cx="2870200" cy="323165"/>
          </a:xfrm>
          <a:prstGeom prst="rect">
            <a:avLst/>
          </a:prstGeom>
          <a:noFill/>
        </p:spPr>
        <p:txBody>
          <a:bodyPr vert="horz" rtlCol="0">
            <a:spAutoFit/>
          </a:bodyPr>
          <a:lstStyle/>
          <a:p>
            <a:r>
              <a:rPr lang="nl-NL" sz="1500" smtClean="0">
                <a:solidFill>
                  <a:srgbClr val="000000"/>
                </a:solidFill>
                <a:latin typeface="Calibri - 20"/>
              </a:rPr>
              <a:t>Example 2: 15 concepts</a:t>
            </a:r>
            <a:endParaRPr lang="nl-NL" sz="1500">
              <a:solidFill>
                <a:srgbClr val="000000"/>
              </a:solidFill>
              <a:latin typeface="Calibri - 20"/>
            </a:endParaRPr>
          </a:p>
        </p:txBody>
      </p:sp>
      <p:grpSp>
        <p:nvGrpSpPr>
          <p:cNvPr id="11" name="Group 10"/>
          <p:cNvGrpSpPr/>
          <p:nvPr/>
        </p:nvGrpSpPr>
        <p:grpSpPr>
          <a:xfrm>
            <a:off x="8362950" y="450850"/>
            <a:ext cx="984250" cy="647701"/>
            <a:chOff x="8362950" y="450850"/>
            <a:chExt cx="984250" cy="647701"/>
          </a:xfrm>
        </p:grpSpPr>
        <p:sp>
          <p:nvSpPr>
            <p:cNvPr id="9" name="TextBox 8">
              <a:hlinkClick r:id="rId4" action="ppaction://hlinksldjump"/>
            </p:cNvPr>
            <p:cNvSpPr txBox="1"/>
            <p:nvPr/>
          </p:nvSpPr>
          <p:spPr>
            <a:xfrm>
              <a:off x="8407400" y="6096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10" name="Freeform 9">
              <a:hlinkClick r:id="rId4" action="ppaction://hlinksldjump"/>
            </p:cNvPr>
            <p:cNvSpPr/>
            <p:nvPr/>
          </p:nvSpPr>
          <p:spPr>
            <a:xfrm rot="16200000">
              <a:off x="8420100" y="3937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2" name="Straight Connector 11"/>
          <p:cNvCxnSpPr/>
          <p:nvPr/>
        </p:nvCxnSpPr>
        <p:spPr>
          <a:xfrm>
            <a:off x="482600" y="609600"/>
            <a:ext cx="45974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 y="444500"/>
            <a:ext cx="2794000" cy="323165"/>
          </a:xfrm>
          <a:prstGeom prst="rect">
            <a:avLst/>
          </a:prstGeom>
          <a:noFill/>
        </p:spPr>
        <p:txBody>
          <a:bodyPr vert="horz" rtlCol="0">
            <a:spAutoFit/>
          </a:bodyPr>
          <a:lstStyle/>
          <a:p>
            <a:r>
              <a:rPr lang="nl-NL" sz="1500" smtClean="0">
                <a:solidFill>
                  <a:srgbClr val="000000"/>
                </a:solidFill>
                <a:latin typeface="Calibri - 20"/>
              </a:rPr>
              <a:t>Quality of Concepts (1)</a:t>
            </a:r>
            <a:endParaRPr lang="nl-NL" sz="1500">
              <a:solidFill>
                <a:srgbClr val="000000"/>
              </a:solidFill>
              <a:latin typeface="Calibri - 20"/>
            </a:endParaRPr>
          </a:p>
        </p:txBody>
      </p:sp>
      <p:grpSp>
        <p:nvGrpSpPr>
          <p:cNvPr id="5" name="Group 4"/>
          <p:cNvGrpSpPr/>
          <p:nvPr/>
        </p:nvGrpSpPr>
        <p:grpSpPr>
          <a:xfrm>
            <a:off x="8312150" y="488950"/>
            <a:ext cx="984250" cy="647701"/>
            <a:chOff x="8312150" y="488950"/>
            <a:chExt cx="984250" cy="647701"/>
          </a:xfrm>
        </p:grpSpPr>
        <p:sp>
          <p:nvSpPr>
            <p:cNvPr id="3" name="TextBox 2">
              <a:hlinkClick r:id="rId2" action="ppaction://hlinksldjump"/>
            </p:cNvPr>
            <p:cNvSpPr txBox="1"/>
            <p:nvPr/>
          </p:nvSpPr>
          <p:spPr>
            <a:xfrm>
              <a:off x="8356600" y="6477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4" name="Freeform 3">
              <a:hlinkClick r:id="rId2" action="ppaction://hlinksldjump"/>
            </p:cNvPr>
            <p:cNvSpPr/>
            <p:nvPr/>
          </p:nvSpPr>
          <p:spPr>
            <a:xfrm rot="16200000">
              <a:off x="8369300" y="4318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xtBox 5"/>
          <p:cNvSpPr txBox="1"/>
          <p:nvPr/>
        </p:nvSpPr>
        <p:spPr>
          <a:xfrm>
            <a:off x="2908300" y="444500"/>
            <a:ext cx="3759200" cy="323165"/>
          </a:xfrm>
          <a:prstGeom prst="rect">
            <a:avLst/>
          </a:prstGeom>
          <a:noFill/>
        </p:spPr>
        <p:txBody>
          <a:bodyPr vert="horz" rtlCol="0">
            <a:spAutoFit/>
          </a:bodyPr>
          <a:lstStyle/>
          <a:p>
            <a:r>
              <a:rPr lang="nl-NL" sz="1500" smtClean="0">
                <a:solidFill>
                  <a:srgbClr val="000000"/>
                </a:solidFill>
                <a:latin typeface="Calibri - 20"/>
              </a:rPr>
              <a:t>Reproduction of Basis Concepts</a:t>
            </a:r>
            <a:endParaRPr lang="nl-NL" sz="1500">
              <a:solidFill>
                <a:srgbClr val="000000"/>
              </a:solidFill>
              <a:latin typeface="Calibri - 20"/>
            </a:endParaRPr>
          </a:p>
        </p:txBody>
      </p:sp>
      <p:grpSp>
        <p:nvGrpSpPr>
          <p:cNvPr id="9" name="Group 8"/>
          <p:cNvGrpSpPr/>
          <p:nvPr/>
        </p:nvGrpSpPr>
        <p:grpSpPr>
          <a:xfrm>
            <a:off x="341122" y="2157348"/>
            <a:ext cx="4789678" cy="2328164"/>
            <a:chOff x="341122" y="2157348"/>
            <a:chExt cx="4789678" cy="2328164"/>
          </a:xfrm>
        </p:grpSpPr>
        <p:pic>
          <p:nvPicPr>
            <p:cNvPr id="7" name="Picture 6" descr="clipboard(25).png"/>
            <p:cNvPicPr>
              <a:picLocks/>
            </p:cNvPicPr>
            <p:nvPr/>
          </p:nvPicPr>
          <p:blipFill>
            <a:blip r:embed="rId3" cstate="print"/>
            <a:stretch>
              <a:fillRect/>
            </a:stretch>
          </p:blipFill>
          <p:spPr>
            <a:xfrm>
              <a:off x="341122" y="2157348"/>
              <a:ext cx="4789678" cy="2328164"/>
            </a:xfrm>
            <a:prstGeom prst="rect">
              <a:avLst/>
            </a:prstGeom>
            <a:solidFill>
              <a:scrgbClr r="0" g="0" b="0">
                <a:alpha val="0"/>
              </a:scrgbClr>
            </a:solidFill>
          </p:spPr>
        </p:pic>
        <p:sp>
          <p:nvSpPr>
            <p:cNvPr id="8" name="TextBox 7"/>
            <p:cNvSpPr txBox="1"/>
            <p:nvPr/>
          </p:nvSpPr>
          <p:spPr>
            <a:xfrm>
              <a:off x="1803400" y="2298700"/>
              <a:ext cx="1219200" cy="492443"/>
            </a:xfrm>
            <a:prstGeom prst="rect">
              <a:avLst/>
            </a:prstGeom>
            <a:noFill/>
          </p:spPr>
          <p:txBody>
            <a:bodyPr vert="horz" rtlCol="0">
              <a:spAutoFit/>
            </a:bodyPr>
            <a:lstStyle/>
            <a:p>
              <a:r>
                <a:rPr lang="nl-NL" sz="1300" smtClean="0">
                  <a:solidFill>
                    <a:srgbClr val="000000"/>
                  </a:solidFill>
                  <a:latin typeface="Arial - 18"/>
                </a:rPr>
                <a:t>Post Test Pupil 156 </a:t>
              </a:r>
              <a:endParaRPr lang="nl-NL" sz="1300">
                <a:solidFill>
                  <a:srgbClr val="000000"/>
                </a:solidFill>
                <a:latin typeface="Arial - 18"/>
              </a:endParaRPr>
            </a:p>
          </p:txBody>
        </p:sp>
      </p:grpSp>
      <p:grpSp>
        <p:nvGrpSpPr>
          <p:cNvPr id="12" name="Group 11"/>
          <p:cNvGrpSpPr/>
          <p:nvPr/>
        </p:nvGrpSpPr>
        <p:grpSpPr>
          <a:xfrm>
            <a:off x="5116067" y="2347467"/>
            <a:ext cx="4580636" cy="2450719"/>
            <a:chOff x="5116067" y="2347467"/>
            <a:chExt cx="4580636" cy="2450719"/>
          </a:xfrm>
        </p:grpSpPr>
        <p:pic>
          <p:nvPicPr>
            <p:cNvPr id="10" name="Picture 9" descr="clipboard(15)(1).png"/>
            <p:cNvPicPr>
              <a:picLocks/>
            </p:cNvPicPr>
            <p:nvPr/>
          </p:nvPicPr>
          <p:blipFill>
            <a:blip r:embed="rId4" cstate="print"/>
            <a:stretch>
              <a:fillRect/>
            </a:stretch>
          </p:blipFill>
          <p:spPr>
            <a:xfrm>
              <a:off x="5116067" y="2347467"/>
              <a:ext cx="4580636" cy="2450719"/>
            </a:xfrm>
            <a:prstGeom prst="rect">
              <a:avLst/>
            </a:prstGeom>
            <a:solidFill>
              <a:scrgbClr r="0" g="0" b="0">
                <a:alpha val="0"/>
              </a:scrgbClr>
            </a:solidFill>
          </p:spPr>
        </p:pic>
        <p:sp>
          <p:nvSpPr>
            <p:cNvPr id="11" name="TextBox 10"/>
            <p:cNvSpPr txBox="1"/>
            <p:nvPr/>
          </p:nvSpPr>
          <p:spPr>
            <a:xfrm>
              <a:off x="6985000" y="2451100"/>
              <a:ext cx="838200" cy="492443"/>
            </a:xfrm>
            <a:prstGeom prst="rect">
              <a:avLst/>
            </a:prstGeom>
            <a:noFill/>
          </p:spPr>
          <p:txBody>
            <a:bodyPr vert="horz" rtlCol="0">
              <a:spAutoFit/>
            </a:bodyPr>
            <a:lstStyle/>
            <a:p>
              <a:r>
                <a:rPr lang="nl-NL" sz="1300" smtClean="0">
                  <a:solidFill>
                    <a:srgbClr val="000000"/>
                  </a:solidFill>
                  <a:latin typeface="Arial - 18"/>
                </a:rPr>
                <a:t>Expertmap C</a:t>
              </a:r>
              <a:endParaRPr lang="nl-NL" sz="1300">
                <a:solidFill>
                  <a:srgbClr val="000000"/>
                </a:solidFill>
                <a:latin typeface="Arial - 18"/>
              </a:endParaRPr>
            </a:p>
          </p:txBody>
        </p:sp>
      </p:grpSp>
      <p:sp>
        <p:nvSpPr>
          <p:cNvPr id="13" name="TextBox 12"/>
          <p:cNvSpPr txBox="1"/>
          <p:nvPr/>
        </p:nvSpPr>
        <p:spPr>
          <a:xfrm>
            <a:off x="1371600" y="1689100"/>
            <a:ext cx="2387600" cy="323165"/>
          </a:xfrm>
          <a:prstGeom prst="rect">
            <a:avLst/>
          </a:prstGeom>
          <a:noFill/>
        </p:spPr>
        <p:txBody>
          <a:bodyPr vert="horz" rtlCol="0">
            <a:spAutoFit/>
          </a:bodyPr>
          <a:lstStyle/>
          <a:p>
            <a:r>
              <a:rPr lang="nl-NL" sz="1500" smtClean="0">
                <a:solidFill>
                  <a:srgbClr val="000000"/>
                </a:solidFill>
                <a:latin typeface="Calibri - 20"/>
              </a:rPr>
              <a:t>Post Test Pupil 168</a:t>
            </a:r>
            <a:endParaRPr lang="nl-NL" sz="1500">
              <a:solidFill>
                <a:srgbClr val="000000"/>
              </a:solidFill>
              <a:latin typeface="Calibri - 20"/>
            </a:endParaRPr>
          </a:p>
        </p:txBody>
      </p:sp>
      <p:sp>
        <p:nvSpPr>
          <p:cNvPr id="14" name="TextBox 13"/>
          <p:cNvSpPr txBox="1"/>
          <p:nvPr/>
        </p:nvSpPr>
        <p:spPr>
          <a:xfrm>
            <a:off x="6908800" y="1651000"/>
            <a:ext cx="1625600" cy="323165"/>
          </a:xfrm>
          <a:prstGeom prst="rect">
            <a:avLst/>
          </a:prstGeom>
          <a:noFill/>
        </p:spPr>
        <p:txBody>
          <a:bodyPr vert="horz" rtlCol="0">
            <a:spAutoFit/>
          </a:bodyPr>
          <a:lstStyle/>
          <a:p>
            <a:r>
              <a:rPr lang="nl-NL" sz="1500" smtClean="0">
                <a:solidFill>
                  <a:srgbClr val="000000"/>
                </a:solidFill>
                <a:latin typeface="Calibri - 20"/>
              </a:rPr>
              <a:t>Expert Map</a:t>
            </a:r>
            <a:endParaRPr lang="nl-NL" sz="1500">
              <a:solidFill>
                <a:srgbClr val="000000"/>
              </a:solidFill>
              <a:latin typeface="Calibri - 20"/>
            </a:endParaRPr>
          </a:p>
        </p:txBody>
      </p:sp>
      <p:cxnSp>
        <p:nvCxnSpPr>
          <p:cNvPr id="15" name="Straight Connector 14"/>
          <p:cNvCxnSpPr/>
          <p:nvPr/>
        </p:nvCxnSpPr>
        <p:spPr>
          <a:xfrm>
            <a:off x="127000" y="2108200"/>
            <a:ext cx="98552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7800" y="4965700"/>
            <a:ext cx="97409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2095500"/>
            <a:ext cx="0" cy="28575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8" name="Picture 17" descr="clipboard(26).png"/>
          <p:cNvPicPr>
            <a:picLocks/>
          </p:cNvPicPr>
          <p:nvPr/>
        </p:nvPicPr>
        <p:blipFill>
          <a:blip r:embed="rId5" cstate="print"/>
          <a:stretch>
            <a:fillRect/>
          </a:stretch>
        </p:blipFill>
        <p:spPr>
          <a:xfrm>
            <a:off x="152400" y="5194300"/>
            <a:ext cx="9797288" cy="1576323"/>
          </a:xfrm>
          <a:prstGeom prst="rect">
            <a:avLst/>
          </a:prstGeom>
          <a:solidFill>
            <a:scrgbClr r="0" g="0" b="0">
              <a:alpha val="0"/>
            </a:scrgbClr>
          </a:solidFill>
        </p:spPr>
      </p:pic>
      <p:sp>
        <p:nvSpPr>
          <p:cNvPr id="19" name="TextBox 18"/>
          <p:cNvSpPr txBox="1"/>
          <p:nvPr/>
        </p:nvSpPr>
        <p:spPr>
          <a:xfrm>
            <a:off x="1828800" y="4572000"/>
            <a:ext cx="2743200" cy="323165"/>
          </a:xfrm>
          <a:prstGeom prst="rect">
            <a:avLst/>
          </a:prstGeom>
          <a:noFill/>
        </p:spPr>
        <p:txBody>
          <a:bodyPr vert="horz" rtlCol="0">
            <a:spAutoFit/>
          </a:bodyPr>
          <a:lstStyle/>
          <a:p>
            <a:r>
              <a:rPr lang="en-US" sz="1500" smtClean="0">
                <a:solidFill>
                  <a:srgbClr val="FF0000"/>
                </a:solidFill>
                <a:latin typeface="Calibri - 20"/>
              </a:rPr>
              <a:t>less than 25% = score 1</a:t>
            </a:r>
            <a:endParaRPr lang="nl-NL" sz="1500">
              <a:solidFill>
                <a:srgbClr val="FF0000"/>
              </a:solidFill>
              <a:latin typeface="Calibri - 20"/>
            </a:endParaRPr>
          </a:p>
        </p:txBody>
      </p:sp>
      <p:cxnSp>
        <p:nvCxnSpPr>
          <p:cNvPr id="20" name="Straight Connector 19"/>
          <p:cNvCxnSpPr/>
          <p:nvPr/>
        </p:nvCxnSpPr>
        <p:spPr>
          <a:xfrm>
            <a:off x="469900" y="762000"/>
            <a:ext cx="59055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279400"/>
            <a:ext cx="2794000" cy="323165"/>
          </a:xfrm>
          <a:prstGeom prst="rect">
            <a:avLst/>
          </a:prstGeom>
          <a:noFill/>
        </p:spPr>
        <p:txBody>
          <a:bodyPr vert="horz" rtlCol="0">
            <a:spAutoFit/>
          </a:bodyPr>
          <a:lstStyle/>
          <a:p>
            <a:r>
              <a:rPr lang="nl-NL" sz="1500" smtClean="0">
                <a:solidFill>
                  <a:srgbClr val="000000"/>
                </a:solidFill>
                <a:latin typeface="Calibri - 20"/>
              </a:rPr>
              <a:t>Quality of Concepts (2)</a:t>
            </a:r>
            <a:endParaRPr lang="nl-NL" sz="1500">
              <a:solidFill>
                <a:srgbClr val="000000"/>
              </a:solidFill>
              <a:latin typeface="Calibri - 20"/>
            </a:endParaRPr>
          </a:p>
        </p:txBody>
      </p:sp>
      <p:grpSp>
        <p:nvGrpSpPr>
          <p:cNvPr id="5" name="Group 4"/>
          <p:cNvGrpSpPr/>
          <p:nvPr/>
        </p:nvGrpSpPr>
        <p:grpSpPr>
          <a:xfrm>
            <a:off x="9010650" y="196850"/>
            <a:ext cx="984250" cy="647701"/>
            <a:chOff x="9010650" y="196850"/>
            <a:chExt cx="984250" cy="647701"/>
          </a:xfrm>
        </p:grpSpPr>
        <p:sp>
          <p:nvSpPr>
            <p:cNvPr id="3" name="TextBox 2">
              <a:hlinkClick r:id="rId2" action="ppaction://hlinksldjump"/>
            </p:cNvPr>
            <p:cNvSpPr txBox="1"/>
            <p:nvPr/>
          </p:nvSpPr>
          <p:spPr>
            <a:xfrm>
              <a:off x="9055100" y="3556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4" name="Freeform 3">
              <a:hlinkClick r:id="rId2" action="ppaction://hlinksldjump"/>
            </p:cNvPr>
            <p:cNvSpPr/>
            <p:nvPr/>
          </p:nvSpPr>
          <p:spPr>
            <a:xfrm rot="16200000">
              <a:off x="9067800" y="1397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xtBox 5"/>
          <p:cNvSpPr txBox="1"/>
          <p:nvPr/>
        </p:nvSpPr>
        <p:spPr>
          <a:xfrm>
            <a:off x="2870200" y="279400"/>
            <a:ext cx="2133600" cy="323165"/>
          </a:xfrm>
          <a:prstGeom prst="rect">
            <a:avLst/>
          </a:prstGeom>
          <a:noFill/>
        </p:spPr>
        <p:txBody>
          <a:bodyPr vert="horz" rtlCol="0">
            <a:spAutoFit/>
          </a:bodyPr>
          <a:lstStyle/>
          <a:p>
            <a:r>
              <a:rPr lang="nl-NL" sz="1500" smtClean="0">
                <a:solidFill>
                  <a:srgbClr val="000000"/>
                </a:solidFill>
                <a:latin typeface="Calibri - 20"/>
              </a:rPr>
              <a:t>Added Concepts</a:t>
            </a:r>
            <a:endParaRPr lang="nl-NL" sz="1500">
              <a:solidFill>
                <a:srgbClr val="000000"/>
              </a:solidFill>
              <a:latin typeface="Calibri - 20"/>
            </a:endParaRPr>
          </a:p>
        </p:txBody>
      </p:sp>
      <p:pic>
        <p:nvPicPr>
          <p:cNvPr id="7" name="Picture 6" descr="clipboard(28).png"/>
          <p:cNvPicPr>
            <a:picLocks/>
          </p:cNvPicPr>
          <p:nvPr/>
        </p:nvPicPr>
        <p:blipFill>
          <a:blip r:embed="rId3" cstate="print"/>
          <a:stretch>
            <a:fillRect/>
          </a:stretch>
        </p:blipFill>
        <p:spPr>
          <a:xfrm>
            <a:off x="50800" y="5359400"/>
            <a:ext cx="9974453" cy="1640332"/>
          </a:xfrm>
          <a:prstGeom prst="rect">
            <a:avLst/>
          </a:prstGeom>
          <a:solidFill>
            <a:scrgbClr r="0" g="0" b="0">
              <a:alpha val="0"/>
            </a:scrgbClr>
          </a:solidFill>
        </p:spPr>
      </p:pic>
      <p:pic>
        <p:nvPicPr>
          <p:cNvPr id="8" name="Picture 7" descr="clipboard(13)(1).png"/>
          <p:cNvPicPr>
            <a:picLocks/>
          </p:cNvPicPr>
          <p:nvPr/>
        </p:nvPicPr>
        <p:blipFill>
          <a:blip r:embed="rId4" cstate="print"/>
          <a:stretch>
            <a:fillRect/>
          </a:stretch>
        </p:blipFill>
        <p:spPr>
          <a:xfrm>
            <a:off x="508000" y="1854200"/>
            <a:ext cx="4213352" cy="3102482"/>
          </a:xfrm>
          <a:prstGeom prst="rect">
            <a:avLst/>
          </a:prstGeom>
          <a:solidFill>
            <a:scrgbClr r="0" g="0" b="0">
              <a:alpha val="0"/>
            </a:scrgbClr>
          </a:solidFill>
        </p:spPr>
      </p:pic>
      <p:grpSp>
        <p:nvGrpSpPr>
          <p:cNvPr id="11" name="Group 10"/>
          <p:cNvGrpSpPr/>
          <p:nvPr/>
        </p:nvGrpSpPr>
        <p:grpSpPr>
          <a:xfrm>
            <a:off x="5211064" y="2055367"/>
            <a:ext cx="4580635" cy="2450719"/>
            <a:chOff x="5211064" y="2055367"/>
            <a:chExt cx="4580635" cy="2450719"/>
          </a:xfrm>
        </p:grpSpPr>
        <p:pic>
          <p:nvPicPr>
            <p:cNvPr id="9" name="Picture 8" descr="clipboard(15)(1).png"/>
            <p:cNvPicPr>
              <a:picLocks/>
            </p:cNvPicPr>
            <p:nvPr/>
          </p:nvPicPr>
          <p:blipFill>
            <a:blip r:embed="rId5" cstate="print"/>
            <a:stretch>
              <a:fillRect/>
            </a:stretch>
          </p:blipFill>
          <p:spPr>
            <a:xfrm>
              <a:off x="5211064" y="2055367"/>
              <a:ext cx="4580635" cy="2450719"/>
            </a:xfrm>
            <a:prstGeom prst="rect">
              <a:avLst/>
            </a:prstGeom>
            <a:solidFill>
              <a:scrgbClr r="0" g="0" b="0">
                <a:alpha val="0"/>
              </a:scrgbClr>
            </a:solidFill>
          </p:spPr>
        </p:pic>
        <p:sp>
          <p:nvSpPr>
            <p:cNvPr id="10" name="TextBox 9"/>
            <p:cNvSpPr txBox="1"/>
            <p:nvPr/>
          </p:nvSpPr>
          <p:spPr>
            <a:xfrm>
              <a:off x="7073900" y="2159000"/>
              <a:ext cx="838200" cy="492443"/>
            </a:xfrm>
            <a:prstGeom prst="rect">
              <a:avLst/>
            </a:prstGeom>
            <a:noFill/>
          </p:spPr>
          <p:txBody>
            <a:bodyPr vert="horz" rtlCol="0">
              <a:spAutoFit/>
            </a:bodyPr>
            <a:lstStyle/>
            <a:p>
              <a:r>
                <a:rPr lang="nl-NL" sz="1300" smtClean="0">
                  <a:solidFill>
                    <a:srgbClr val="000000"/>
                  </a:solidFill>
                  <a:latin typeface="Arial - 18"/>
                </a:rPr>
                <a:t>Expertmap C</a:t>
              </a:r>
              <a:endParaRPr lang="nl-NL" sz="1300">
                <a:solidFill>
                  <a:srgbClr val="000000"/>
                </a:solidFill>
                <a:latin typeface="Arial - 18"/>
              </a:endParaRPr>
            </a:p>
          </p:txBody>
        </p:sp>
      </p:grpSp>
      <p:sp>
        <p:nvSpPr>
          <p:cNvPr id="12" name="TextBox 11"/>
          <p:cNvSpPr txBox="1"/>
          <p:nvPr/>
        </p:nvSpPr>
        <p:spPr>
          <a:xfrm>
            <a:off x="1536700" y="1397000"/>
            <a:ext cx="2387600" cy="323165"/>
          </a:xfrm>
          <a:prstGeom prst="rect">
            <a:avLst/>
          </a:prstGeom>
          <a:noFill/>
        </p:spPr>
        <p:txBody>
          <a:bodyPr vert="horz" rtlCol="0">
            <a:spAutoFit/>
          </a:bodyPr>
          <a:lstStyle/>
          <a:p>
            <a:r>
              <a:rPr lang="nl-NL" sz="1500" smtClean="0">
                <a:solidFill>
                  <a:srgbClr val="000000"/>
                </a:solidFill>
                <a:latin typeface="Calibri - 20"/>
              </a:rPr>
              <a:t>Post Test Pupil 192</a:t>
            </a:r>
            <a:endParaRPr lang="nl-NL" sz="1500">
              <a:solidFill>
                <a:srgbClr val="000000"/>
              </a:solidFill>
              <a:latin typeface="Calibri - 20"/>
            </a:endParaRPr>
          </a:p>
        </p:txBody>
      </p:sp>
      <p:sp>
        <p:nvSpPr>
          <p:cNvPr id="13" name="TextBox 12"/>
          <p:cNvSpPr txBox="1"/>
          <p:nvPr/>
        </p:nvSpPr>
        <p:spPr>
          <a:xfrm>
            <a:off x="7073900" y="1358900"/>
            <a:ext cx="1625600" cy="323165"/>
          </a:xfrm>
          <a:prstGeom prst="rect">
            <a:avLst/>
          </a:prstGeom>
          <a:noFill/>
        </p:spPr>
        <p:txBody>
          <a:bodyPr vert="horz" rtlCol="0">
            <a:spAutoFit/>
          </a:bodyPr>
          <a:lstStyle/>
          <a:p>
            <a:r>
              <a:rPr lang="nl-NL" sz="1500" smtClean="0">
                <a:solidFill>
                  <a:srgbClr val="000000"/>
                </a:solidFill>
                <a:latin typeface="Calibri - 20"/>
              </a:rPr>
              <a:t>Expert Map</a:t>
            </a:r>
            <a:endParaRPr lang="nl-NL" sz="1500">
              <a:solidFill>
                <a:srgbClr val="000000"/>
              </a:solidFill>
              <a:latin typeface="Calibri - 20"/>
            </a:endParaRPr>
          </a:p>
        </p:txBody>
      </p:sp>
      <p:cxnSp>
        <p:nvCxnSpPr>
          <p:cNvPr id="14" name="Straight Connector 13"/>
          <p:cNvCxnSpPr/>
          <p:nvPr/>
        </p:nvCxnSpPr>
        <p:spPr>
          <a:xfrm>
            <a:off x="165100" y="1816100"/>
            <a:ext cx="96774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70500" y="1803400"/>
            <a:ext cx="0" cy="32385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1600" y="5073650"/>
            <a:ext cx="97409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8200" y="4648200"/>
            <a:ext cx="3378200" cy="323165"/>
          </a:xfrm>
          <a:prstGeom prst="rect">
            <a:avLst/>
          </a:prstGeom>
          <a:noFill/>
        </p:spPr>
        <p:txBody>
          <a:bodyPr vert="horz" rtlCol="0">
            <a:spAutoFit/>
          </a:bodyPr>
          <a:lstStyle/>
          <a:p>
            <a:r>
              <a:rPr lang="en-US" sz="1500" smtClean="0">
                <a:solidFill>
                  <a:srgbClr val="FF0000"/>
                </a:solidFill>
                <a:latin typeface="Calibri - 20"/>
              </a:rPr>
              <a:t>10 added concepts = score 3</a:t>
            </a:r>
            <a:endParaRPr lang="nl-NL" sz="1500">
              <a:solidFill>
                <a:srgbClr val="FF0000"/>
              </a:solidFill>
              <a:latin typeface="Calibri - 20"/>
            </a:endParaRPr>
          </a:p>
        </p:txBody>
      </p:sp>
      <p:cxnSp>
        <p:nvCxnSpPr>
          <p:cNvPr id="18" name="Straight Connector 17"/>
          <p:cNvCxnSpPr/>
          <p:nvPr/>
        </p:nvCxnSpPr>
        <p:spPr>
          <a:xfrm>
            <a:off x="469900" y="635000"/>
            <a:ext cx="4203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 y="342900"/>
            <a:ext cx="3123227" cy="323165"/>
          </a:xfrm>
          <a:prstGeom prst="rect">
            <a:avLst/>
          </a:prstGeom>
          <a:noFill/>
        </p:spPr>
        <p:txBody>
          <a:bodyPr vert="horz" rtlCol="0">
            <a:spAutoFit/>
          </a:bodyPr>
          <a:lstStyle/>
          <a:p>
            <a:r>
              <a:rPr lang="nl-NL" sz="1500" smtClean="0">
                <a:solidFill>
                  <a:srgbClr val="000000"/>
                </a:solidFill>
                <a:latin typeface="Calibri - 20"/>
              </a:rPr>
              <a:t>Quality of Concepts (3)</a:t>
            </a:r>
            <a:endParaRPr lang="nl-NL" sz="1500">
              <a:solidFill>
                <a:srgbClr val="000000"/>
              </a:solidFill>
              <a:latin typeface="Calibri - 20"/>
            </a:endParaRPr>
          </a:p>
        </p:txBody>
      </p:sp>
      <p:grpSp>
        <p:nvGrpSpPr>
          <p:cNvPr id="5" name="Group 4"/>
          <p:cNvGrpSpPr/>
          <p:nvPr/>
        </p:nvGrpSpPr>
        <p:grpSpPr>
          <a:xfrm>
            <a:off x="8832850" y="247650"/>
            <a:ext cx="984250" cy="647701"/>
            <a:chOff x="8832850" y="247650"/>
            <a:chExt cx="984250" cy="647701"/>
          </a:xfrm>
        </p:grpSpPr>
        <p:sp>
          <p:nvSpPr>
            <p:cNvPr id="3" name="TextBox 2">
              <a:hlinkClick r:id="rId2" action="ppaction://hlinksldjump"/>
            </p:cNvPr>
            <p:cNvSpPr txBox="1"/>
            <p:nvPr/>
          </p:nvSpPr>
          <p:spPr>
            <a:xfrm>
              <a:off x="8877300" y="4064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4" name="Freeform 3">
              <a:hlinkClick r:id="rId2" action="ppaction://hlinksldjump"/>
            </p:cNvPr>
            <p:cNvSpPr/>
            <p:nvPr/>
          </p:nvSpPr>
          <p:spPr>
            <a:xfrm rot="16200000">
              <a:off x="8890000" y="1905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xtBox 5"/>
          <p:cNvSpPr txBox="1"/>
          <p:nvPr/>
        </p:nvSpPr>
        <p:spPr>
          <a:xfrm>
            <a:off x="3238500" y="330200"/>
            <a:ext cx="2867735" cy="323165"/>
          </a:xfrm>
          <a:prstGeom prst="rect">
            <a:avLst/>
          </a:prstGeom>
          <a:noFill/>
        </p:spPr>
        <p:txBody>
          <a:bodyPr vert="horz" rtlCol="0">
            <a:spAutoFit/>
          </a:bodyPr>
          <a:lstStyle/>
          <a:p>
            <a:r>
              <a:rPr lang="nl-NL" sz="1500" smtClean="0">
                <a:solidFill>
                  <a:srgbClr val="000000"/>
                </a:solidFill>
                <a:latin typeface="Calibri - 20"/>
              </a:rPr>
              <a:t>Degree of Hierarchy</a:t>
            </a:r>
            <a:endParaRPr lang="nl-NL" sz="1500">
              <a:solidFill>
                <a:srgbClr val="000000"/>
              </a:solidFill>
              <a:latin typeface="Calibri - 20"/>
            </a:endParaRPr>
          </a:p>
        </p:txBody>
      </p:sp>
      <p:pic>
        <p:nvPicPr>
          <p:cNvPr id="7" name="Picture 6" descr="MSOfficePNG(14).png"/>
          <p:cNvPicPr>
            <a:picLocks/>
          </p:cNvPicPr>
          <p:nvPr/>
        </p:nvPicPr>
        <p:blipFill>
          <a:blip r:embed="rId3" cstate="print"/>
          <a:stretch>
            <a:fillRect/>
          </a:stretch>
        </p:blipFill>
        <p:spPr>
          <a:xfrm>
            <a:off x="1257300" y="1638300"/>
            <a:ext cx="2565145" cy="1728089"/>
          </a:xfrm>
          <a:prstGeom prst="rect">
            <a:avLst/>
          </a:prstGeom>
          <a:solidFill>
            <a:scrgbClr r="0" g="0" b="0">
              <a:alpha val="0"/>
            </a:scrgbClr>
          </a:solidFill>
        </p:spPr>
      </p:pic>
      <p:pic>
        <p:nvPicPr>
          <p:cNvPr id="8" name="Picture 7" descr="MSOfficePNG(15).png"/>
          <p:cNvPicPr>
            <a:picLocks/>
          </p:cNvPicPr>
          <p:nvPr/>
        </p:nvPicPr>
        <p:blipFill>
          <a:blip r:embed="rId4" cstate="print"/>
          <a:stretch>
            <a:fillRect/>
          </a:stretch>
        </p:blipFill>
        <p:spPr>
          <a:xfrm>
            <a:off x="5207000" y="1435100"/>
            <a:ext cx="4353052" cy="1908682"/>
          </a:xfrm>
          <a:prstGeom prst="rect">
            <a:avLst/>
          </a:prstGeom>
          <a:solidFill>
            <a:scrgbClr r="0" g="0" b="0">
              <a:alpha val="0"/>
            </a:scrgbClr>
          </a:solidFill>
        </p:spPr>
      </p:pic>
      <p:pic>
        <p:nvPicPr>
          <p:cNvPr id="9" name="Picture 8" descr="MSOfficePNG(16).png"/>
          <p:cNvPicPr>
            <a:picLocks/>
          </p:cNvPicPr>
          <p:nvPr/>
        </p:nvPicPr>
        <p:blipFill>
          <a:blip r:embed="rId5" cstate="print"/>
          <a:stretch>
            <a:fillRect/>
          </a:stretch>
        </p:blipFill>
        <p:spPr>
          <a:xfrm>
            <a:off x="50800" y="4159250"/>
            <a:ext cx="4330953" cy="2216530"/>
          </a:xfrm>
          <a:prstGeom prst="rect">
            <a:avLst/>
          </a:prstGeom>
          <a:solidFill>
            <a:scrgbClr r="0" g="0" b="0">
              <a:alpha val="0"/>
            </a:scrgbClr>
          </a:solidFill>
        </p:spPr>
      </p:pic>
      <p:pic>
        <p:nvPicPr>
          <p:cNvPr id="10" name="Picture 9" descr="MSOfficePNG(17).png"/>
          <p:cNvPicPr>
            <a:picLocks/>
          </p:cNvPicPr>
          <p:nvPr/>
        </p:nvPicPr>
        <p:blipFill>
          <a:blip r:embed="rId6" cstate="print"/>
          <a:stretch>
            <a:fillRect/>
          </a:stretch>
        </p:blipFill>
        <p:spPr>
          <a:xfrm>
            <a:off x="5308600" y="3956050"/>
            <a:ext cx="3790188" cy="2388996"/>
          </a:xfrm>
          <a:prstGeom prst="rect">
            <a:avLst/>
          </a:prstGeom>
          <a:solidFill>
            <a:scrgbClr r="0" g="0" b="0">
              <a:alpha val="0"/>
            </a:scrgbClr>
          </a:solidFill>
        </p:spPr>
      </p:pic>
      <p:cxnSp>
        <p:nvCxnSpPr>
          <p:cNvPr id="11" name="Straight Connector 10"/>
          <p:cNvCxnSpPr/>
          <p:nvPr/>
        </p:nvCxnSpPr>
        <p:spPr>
          <a:xfrm>
            <a:off x="4508500" y="1092200"/>
            <a:ext cx="0" cy="53086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8300" y="3556000"/>
            <a:ext cx="90424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9100" y="1219200"/>
            <a:ext cx="1143000" cy="323165"/>
          </a:xfrm>
          <a:prstGeom prst="rect">
            <a:avLst/>
          </a:prstGeom>
          <a:noFill/>
        </p:spPr>
        <p:txBody>
          <a:bodyPr vert="horz" rtlCol="0">
            <a:spAutoFit/>
          </a:bodyPr>
          <a:lstStyle/>
          <a:p>
            <a:r>
              <a:rPr lang="nl-NL" sz="1500" smtClean="0">
                <a:solidFill>
                  <a:srgbClr val="0000FF"/>
                </a:solidFill>
                <a:latin typeface="Calibri - 20"/>
              </a:rPr>
              <a:t>Score:1</a:t>
            </a:r>
            <a:endParaRPr lang="nl-NL" sz="1500">
              <a:solidFill>
                <a:srgbClr val="0000FF"/>
              </a:solidFill>
              <a:latin typeface="Calibri - 20"/>
            </a:endParaRPr>
          </a:p>
        </p:txBody>
      </p:sp>
      <p:sp>
        <p:nvSpPr>
          <p:cNvPr id="14" name="TextBox 13"/>
          <p:cNvSpPr txBox="1"/>
          <p:nvPr/>
        </p:nvSpPr>
        <p:spPr>
          <a:xfrm>
            <a:off x="4800600" y="1181100"/>
            <a:ext cx="1143000" cy="323165"/>
          </a:xfrm>
          <a:prstGeom prst="rect">
            <a:avLst/>
          </a:prstGeom>
          <a:noFill/>
        </p:spPr>
        <p:txBody>
          <a:bodyPr vert="horz" rtlCol="0">
            <a:spAutoFit/>
          </a:bodyPr>
          <a:lstStyle/>
          <a:p>
            <a:r>
              <a:rPr lang="nl-NL" sz="1500" smtClean="0">
                <a:solidFill>
                  <a:srgbClr val="0000FF"/>
                </a:solidFill>
                <a:latin typeface="Calibri - 20"/>
              </a:rPr>
              <a:t>Score:2</a:t>
            </a:r>
            <a:endParaRPr lang="nl-NL" sz="1500">
              <a:solidFill>
                <a:srgbClr val="0000FF"/>
              </a:solidFill>
              <a:latin typeface="Calibri - 20"/>
            </a:endParaRPr>
          </a:p>
        </p:txBody>
      </p:sp>
      <p:sp>
        <p:nvSpPr>
          <p:cNvPr id="15" name="TextBox 14"/>
          <p:cNvSpPr txBox="1"/>
          <p:nvPr/>
        </p:nvSpPr>
        <p:spPr>
          <a:xfrm>
            <a:off x="419100" y="3708400"/>
            <a:ext cx="1143000" cy="323165"/>
          </a:xfrm>
          <a:prstGeom prst="rect">
            <a:avLst/>
          </a:prstGeom>
          <a:noFill/>
        </p:spPr>
        <p:txBody>
          <a:bodyPr vert="horz" rtlCol="0">
            <a:spAutoFit/>
          </a:bodyPr>
          <a:lstStyle/>
          <a:p>
            <a:r>
              <a:rPr lang="nl-NL" sz="1500" smtClean="0">
                <a:solidFill>
                  <a:srgbClr val="0000FF"/>
                </a:solidFill>
                <a:latin typeface="Calibri - 20"/>
              </a:rPr>
              <a:t>Score:3</a:t>
            </a:r>
            <a:endParaRPr lang="nl-NL" sz="1500">
              <a:solidFill>
                <a:srgbClr val="0000FF"/>
              </a:solidFill>
              <a:latin typeface="Calibri - 20"/>
            </a:endParaRPr>
          </a:p>
        </p:txBody>
      </p:sp>
      <p:sp>
        <p:nvSpPr>
          <p:cNvPr id="16" name="TextBox 15"/>
          <p:cNvSpPr txBox="1"/>
          <p:nvPr/>
        </p:nvSpPr>
        <p:spPr>
          <a:xfrm>
            <a:off x="4876800" y="3721100"/>
            <a:ext cx="1143000" cy="323165"/>
          </a:xfrm>
          <a:prstGeom prst="rect">
            <a:avLst/>
          </a:prstGeom>
          <a:noFill/>
        </p:spPr>
        <p:txBody>
          <a:bodyPr vert="horz" rtlCol="0">
            <a:spAutoFit/>
          </a:bodyPr>
          <a:lstStyle/>
          <a:p>
            <a:r>
              <a:rPr lang="nl-NL" sz="1500" smtClean="0">
                <a:solidFill>
                  <a:srgbClr val="0000FF"/>
                </a:solidFill>
                <a:latin typeface="Calibri - 20"/>
              </a:rPr>
              <a:t>Score:4</a:t>
            </a:r>
            <a:endParaRPr lang="nl-NL" sz="1500">
              <a:solidFill>
                <a:srgbClr val="0000FF"/>
              </a:solidFill>
              <a:latin typeface="Calibri - 20"/>
            </a:endParaRPr>
          </a:p>
        </p:txBody>
      </p:sp>
      <p:pic>
        <p:nvPicPr>
          <p:cNvPr id="17" name="Picture 16" descr="clipboard(29).png"/>
          <p:cNvPicPr>
            <a:picLocks/>
          </p:cNvPicPr>
          <p:nvPr/>
        </p:nvPicPr>
        <p:blipFill>
          <a:blip r:embed="rId7" cstate="print"/>
          <a:stretch>
            <a:fillRect/>
          </a:stretch>
        </p:blipFill>
        <p:spPr>
          <a:xfrm>
            <a:off x="-76200" y="6604000"/>
            <a:ext cx="9982072" cy="1442339"/>
          </a:xfrm>
          <a:prstGeom prst="rect">
            <a:avLst/>
          </a:prstGeom>
          <a:solidFill>
            <a:scrgbClr r="0" g="0" b="0">
              <a:alpha val="0"/>
            </a:scrgbClr>
          </a:solidFill>
        </p:spPr>
      </p:pic>
      <p:cxnSp>
        <p:nvCxnSpPr>
          <p:cNvPr id="18" name="Straight Connector 17"/>
          <p:cNvCxnSpPr/>
          <p:nvPr/>
        </p:nvCxnSpPr>
        <p:spPr>
          <a:xfrm>
            <a:off x="520700" y="723900"/>
            <a:ext cx="5219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700" y="342900"/>
            <a:ext cx="2794000" cy="323165"/>
          </a:xfrm>
          <a:prstGeom prst="rect">
            <a:avLst/>
          </a:prstGeom>
          <a:noFill/>
        </p:spPr>
        <p:txBody>
          <a:bodyPr vert="horz" rtlCol="0">
            <a:spAutoFit/>
          </a:bodyPr>
          <a:lstStyle/>
          <a:p>
            <a:r>
              <a:rPr lang="nl-NL" sz="1500" smtClean="0">
                <a:solidFill>
                  <a:srgbClr val="000000"/>
                </a:solidFill>
                <a:latin typeface="Calibri - 20"/>
              </a:rPr>
              <a:t>Quality of Concepts (4)</a:t>
            </a:r>
            <a:endParaRPr lang="nl-NL" sz="1500">
              <a:solidFill>
                <a:srgbClr val="000000"/>
              </a:solidFill>
              <a:latin typeface="Calibri - 20"/>
            </a:endParaRPr>
          </a:p>
        </p:txBody>
      </p:sp>
      <p:grpSp>
        <p:nvGrpSpPr>
          <p:cNvPr id="5" name="Group 4"/>
          <p:cNvGrpSpPr/>
          <p:nvPr/>
        </p:nvGrpSpPr>
        <p:grpSpPr>
          <a:xfrm>
            <a:off x="7359650" y="349250"/>
            <a:ext cx="984250" cy="647701"/>
            <a:chOff x="7359650" y="349250"/>
            <a:chExt cx="984250" cy="647701"/>
          </a:xfrm>
        </p:grpSpPr>
        <p:sp>
          <p:nvSpPr>
            <p:cNvPr id="3" name="TextBox 2">
              <a:hlinkClick r:id="rId2" action="ppaction://hlinksldjump"/>
            </p:cNvPr>
            <p:cNvSpPr txBox="1"/>
            <p:nvPr/>
          </p:nvSpPr>
          <p:spPr>
            <a:xfrm>
              <a:off x="7404100" y="5080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4" name="Freeform 3">
              <a:hlinkClick r:id="rId2" action="ppaction://hlinksldjump"/>
            </p:cNvPr>
            <p:cNvSpPr/>
            <p:nvPr/>
          </p:nvSpPr>
          <p:spPr>
            <a:xfrm rot="16200000">
              <a:off x="7416800" y="2921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 name="TextBox 5"/>
          <p:cNvSpPr txBox="1"/>
          <p:nvPr/>
        </p:nvSpPr>
        <p:spPr>
          <a:xfrm>
            <a:off x="2895600" y="355600"/>
            <a:ext cx="2819400" cy="323165"/>
          </a:xfrm>
          <a:prstGeom prst="rect">
            <a:avLst/>
          </a:prstGeom>
          <a:noFill/>
        </p:spPr>
        <p:txBody>
          <a:bodyPr vert="horz" rtlCol="0">
            <a:spAutoFit/>
          </a:bodyPr>
          <a:lstStyle/>
          <a:p>
            <a:r>
              <a:rPr lang="nl-NL" sz="1500" smtClean="0">
                <a:solidFill>
                  <a:srgbClr val="000000"/>
                </a:solidFill>
                <a:latin typeface="Calibri - 20"/>
              </a:rPr>
              <a:t>Repetition of Concepts</a:t>
            </a:r>
            <a:endParaRPr lang="nl-NL" sz="1500">
              <a:solidFill>
                <a:srgbClr val="000000"/>
              </a:solidFill>
              <a:latin typeface="Calibri - 20"/>
            </a:endParaRPr>
          </a:p>
        </p:txBody>
      </p:sp>
      <p:grpSp>
        <p:nvGrpSpPr>
          <p:cNvPr id="36" name="Group 35"/>
          <p:cNvGrpSpPr/>
          <p:nvPr/>
        </p:nvGrpSpPr>
        <p:grpSpPr>
          <a:xfrm>
            <a:off x="332866" y="1501266"/>
            <a:ext cx="8230744" cy="3977514"/>
            <a:chOff x="332866" y="1501266"/>
            <a:chExt cx="8230744" cy="3977514"/>
          </a:xfrm>
        </p:grpSpPr>
        <p:pic>
          <p:nvPicPr>
            <p:cNvPr id="7" name="Picture 6" descr="clipboard(31).png"/>
            <p:cNvPicPr>
              <a:picLocks/>
            </p:cNvPicPr>
            <p:nvPr/>
          </p:nvPicPr>
          <p:blipFill>
            <a:blip r:embed="rId3" cstate="print"/>
            <a:stretch>
              <a:fillRect/>
            </a:stretch>
          </p:blipFill>
          <p:spPr>
            <a:xfrm>
              <a:off x="332866" y="1501266"/>
              <a:ext cx="8182229" cy="3977513"/>
            </a:xfrm>
            <a:prstGeom prst="rect">
              <a:avLst/>
            </a:prstGeom>
            <a:solidFill>
              <a:scrgbClr r="0" g="0" b="0">
                <a:alpha val="0"/>
              </a:scrgbClr>
            </a:solidFill>
          </p:spPr>
        </p:pic>
        <p:sp>
          <p:nvSpPr>
            <p:cNvPr id="8" name="Freeform 7"/>
            <p:cNvSpPr/>
            <p:nvPr/>
          </p:nvSpPr>
          <p:spPr>
            <a:xfrm>
              <a:off x="1479930" y="4903723"/>
              <a:ext cx="1106553" cy="161926"/>
            </a:xfrm>
            <a:custGeom>
              <a:avLst/>
              <a:gdLst/>
              <a:ahLst/>
              <a:cxnLst/>
              <a:rect l="0" t="0" r="0" b="0"/>
              <a:pathLst>
                <a:path w="1106553" h="161926">
                  <a:moveTo>
                    <a:pt x="0" y="0"/>
                  </a:moveTo>
                  <a:lnTo>
                    <a:pt x="1106552" y="0"/>
                  </a:lnTo>
                  <a:lnTo>
                    <a:pt x="1106552" y="161925"/>
                  </a:lnTo>
                  <a:lnTo>
                    <a:pt x="0" y="161925"/>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Freeform 8"/>
            <p:cNvSpPr/>
            <p:nvPr/>
          </p:nvSpPr>
          <p:spPr>
            <a:xfrm>
              <a:off x="1743836" y="4548378"/>
              <a:ext cx="274067" cy="233553"/>
            </a:xfrm>
            <a:custGeom>
              <a:avLst/>
              <a:gdLst/>
              <a:ahLst/>
              <a:cxnLst/>
              <a:rect l="0" t="0" r="0" b="0"/>
              <a:pathLst>
                <a:path w="274067" h="233553">
                  <a:moveTo>
                    <a:pt x="0" y="0"/>
                  </a:moveTo>
                  <a:lnTo>
                    <a:pt x="274066" y="0"/>
                  </a:lnTo>
                  <a:lnTo>
                    <a:pt x="274066" y="233552"/>
                  </a:lnTo>
                  <a:lnTo>
                    <a:pt x="0" y="23355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Freeform 9"/>
            <p:cNvSpPr/>
            <p:nvPr/>
          </p:nvSpPr>
          <p:spPr>
            <a:xfrm>
              <a:off x="2302129" y="2010536"/>
              <a:ext cx="268986" cy="162307"/>
            </a:xfrm>
            <a:custGeom>
              <a:avLst/>
              <a:gdLst/>
              <a:ahLst/>
              <a:cxnLst/>
              <a:rect l="0" t="0" r="0" b="0"/>
              <a:pathLst>
                <a:path w="268986" h="162307">
                  <a:moveTo>
                    <a:pt x="0" y="0"/>
                  </a:moveTo>
                  <a:lnTo>
                    <a:pt x="268985" y="0"/>
                  </a:lnTo>
                  <a:lnTo>
                    <a:pt x="268985" y="162306"/>
                  </a:lnTo>
                  <a:lnTo>
                    <a:pt x="0" y="16230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Freeform 10"/>
            <p:cNvSpPr/>
            <p:nvPr/>
          </p:nvSpPr>
          <p:spPr>
            <a:xfrm>
              <a:off x="6190234" y="2761742"/>
              <a:ext cx="395986" cy="192913"/>
            </a:xfrm>
            <a:custGeom>
              <a:avLst/>
              <a:gdLst/>
              <a:ahLst/>
              <a:cxnLst/>
              <a:rect l="0" t="0" r="0" b="0"/>
              <a:pathLst>
                <a:path w="395986" h="192913">
                  <a:moveTo>
                    <a:pt x="0" y="0"/>
                  </a:moveTo>
                  <a:lnTo>
                    <a:pt x="395985" y="0"/>
                  </a:lnTo>
                  <a:lnTo>
                    <a:pt x="395985" y="192912"/>
                  </a:lnTo>
                  <a:lnTo>
                    <a:pt x="0" y="19291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Freeform 11"/>
            <p:cNvSpPr/>
            <p:nvPr/>
          </p:nvSpPr>
          <p:spPr>
            <a:xfrm>
              <a:off x="3449320" y="1807464"/>
              <a:ext cx="598933" cy="268860"/>
            </a:xfrm>
            <a:custGeom>
              <a:avLst/>
              <a:gdLst/>
              <a:ahLst/>
              <a:cxnLst/>
              <a:rect l="0" t="0" r="0" b="0"/>
              <a:pathLst>
                <a:path w="598933" h="268860">
                  <a:moveTo>
                    <a:pt x="0" y="0"/>
                  </a:moveTo>
                  <a:lnTo>
                    <a:pt x="598932" y="0"/>
                  </a:lnTo>
                  <a:lnTo>
                    <a:pt x="598932" y="268859"/>
                  </a:lnTo>
                  <a:lnTo>
                    <a:pt x="0" y="26885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12"/>
            <p:cNvSpPr/>
            <p:nvPr/>
          </p:nvSpPr>
          <p:spPr>
            <a:xfrm>
              <a:off x="1510411" y="1837944"/>
              <a:ext cx="569595" cy="223012"/>
            </a:xfrm>
            <a:custGeom>
              <a:avLst/>
              <a:gdLst/>
              <a:ahLst/>
              <a:cxnLst/>
              <a:rect l="0" t="0" r="0" b="0"/>
              <a:pathLst>
                <a:path w="569595" h="223012">
                  <a:moveTo>
                    <a:pt x="0" y="0"/>
                  </a:moveTo>
                  <a:lnTo>
                    <a:pt x="569594" y="0"/>
                  </a:lnTo>
                  <a:lnTo>
                    <a:pt x="569594" y="223011"/>
                  </a:lnTo>
                  <a:lnTo>
                    <a:pt x="0" y="223011"/>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Freeform 13"/>
            <p:cNvSpPr/>
            <p:nvPr/>
          </p:nvSpPr>
          <p:spPr>
            <a:xfrm>
              <a:off x="677926" y="2010536"/>
              <a:ext cx="786766" cy="335028"/>
            </a:xfrm>
            <a:custGeom>
              <a:avLst/>
              <a:gdLst/>
              <a:ahLst/>
              <a:cxnLst/>
              <a:rect l="0" t="0" r="0" b="0"/>
              <a:pathLst>
                <a:path w="786766" h="335028">
                  <a:moveTo>
                    <a:pt x="0" y="0"/>
                  </a:moveTo>
                  <a:lnTo>
                    <a:pt x="786765" y="0"/>
                  </a:lnTo>
                  <a:lnTo>
                    <a:pt x="786765" y="335027"/>
                  </a:lnTo>
                  <a:lnTo>
                    <a:pt x="0" y="335027"/>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Freeform 14"/>
            <p:cNvSpPr/>
            <p:nvPr/>
          </p:nvSpPr>
          <p:spPr>
            <a:xfrm rot="21135000">
              <a:off x="1185544" y="5198109"/>
              <a:ext cx="1543052" cy="280671"/>
            </a:xfrm>
            <a:custGeom>
              <a:avLst/>
              <a:gdLst/>
              <a:ahLst/>
              <a:cxnLst/>
              <a:rect l="0" t="0" r="0" b="0"/>
              <a:pathLst>
                <a:path w="1543052" h="280671">
                  <a:moveTo>
                    <a:pt x="0" y="0"/>
                  </a:moveTo>
                  <a:lnTo>
                    <a:pt x="1543051" y="0"/>
                  </a:lnTo>
                  <a:lnTo>
                    <a:pt x="1543051" y="280670"/>
                  </a:lnTo>
                  <a:lnTo>
                    <a:pt x="0" y="28067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7" name="Group 26"/>
            <p:cNvGrpSpPr/>
            <p:nvPr/>
          </p:nvGrpSpPr>
          <p:grpSpPr>
            <a:xfrm>
              <a:off x="332866" y="1501266"/>
              <a:ext cx="8182229" cy="3977514"/>
              <a:chOff x="332866" y="1501266"/>
              <a:chExt cx="8182229" cy="3977514"/>
            </a:xfrm>
          </p:grpSpPr>
          <p:pic>
            <p:nvPicPr>
              <p:cNvPr id="16" name="Picture 15" descr="clipboard(31).png"/>
              <p:cNvPicPr>
                <a:picLocks/>
              </p:cNvPicPr>
              <p:nvPr/>
            </p:nvPicPr>
            <p:blipFill>
              <a:blip r:embed="rId3" cstate="print"/>
              <a:stretch>
                <a:fillRect/>
              </a:stretch>
            </p:blipFill>
            <p:spPr>
              <a:xfrm>
                <a:off x="332866" y="1501266"/>
                <a:ext cx="8182229" cy="3977513"/>
              </a:xfrm>
              <a:prstGeom prst="rect">
                <a:avLst/>
              </a:prstGeom>
              <a:solidFill>
                <a:scrgbClr r="0" g="0" b="0">
                  <a:alpha val="0"/>
                </a:scrgbClr>
              </a:solidFill>
            </p:spPr>
          </p:pic>
          <p:sp>
            <p:nvSpPr>
              <p:cNvPr id="17" name="Freeform 16"/>
              <p:cNvSpPr/>
              <p:nvPr/>
            </p:nvSpPr>
            <p:spPr>
              <a:xfrm>
                <a:off x="6190234" y="3056127"/>
                <a:ext cx="1055878" cy="433833"/>
              </a:xfrm>
              <a:custGeom>
                <a:avLst/>
                <a:gdLst/>
                <a:ahLst/>
                <a:cxnLst/>
                <a:rect l="0" t="0" r="0" b="0"/>
                <a:pathLst>
                  <a:path w="1055878" h="433833">
                    <a:moveTo>
                      <a:pt x="0" y="0"/>
                    </a:moveTo>
                    <a:lnTo>
                      <a:pt x="1055877" y="0"/>
                    </a:lnTo>
                    <a:lnTo>
                      <a:pt x="1055877" y="433832"/>
                    </a:lnTo>
                    <a:lnTo>
                      <a:pt x="0" y="43383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Freeform 17"/>
              <p:cNvSpPr/>
              <p:nvPr/>
            </p:nvSpPr>
            <p:spPr>
              <a:xfrm>
                <a:off x="1479930" y="4903723"/>
                <a:ext cx="1106553" cy="161926"/>
              </a:xfrm>
              <a:custGeom>
                <a:avLst/>
                <a:gdLst/>
                <a:ahLst/>
                <a:cxnLst/>
                <a:rect l="0" t="0" r="0" b="0"/>
                <a:pathLst>
                  <a:path w="1106553" h="161926">
                    <a:moveTo>
                      <a:pt x="0" y="0"/>
                    </a:moveTo>
                    <a:lnTo>
                      <a:pt x="1106552" y="0"/>
                    </a:lnTo>
                    <a:lnTo>
                      <a:pt x="1106552" y="161925"/>
                    </a:lnTo>
                    <a:lnTo>
                      <a:pt x="0" y="161925"/>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reeform 18"/>
              <p:cNvSpPr/>
              <p:nvPr/>
            </p:nvSpPr>
            <p:spPr>
              <a:xfrm>
                <a:off x="1743964" y="4548378"/>
                <a:ext cx="273939" cy="233553"/>
              </a:xfrm>
              <a:custGeom>
                <a:avLst/>
                <a:gdLst/>
                <a:ahLst/>
                <a:cxnLst/>
                <a:rect l="0" t="0" r="0" b="0"/>
                <a:pathLst>
                  <a:path w="273939" h="233553">
                    <a:moveTo>
                      <a:pt x="0" y="0"/>
                    </a:moveTo>
                    <a:lnTo>
                      <a:pt x="273938" y="0"/>
                    </a:lnTo>
                    <a:lnTo>
                      <a:pt x="273938" y="233552"/>
                    </a:lnTo>
                    <a:lnTo>
                      <a:pt x="0" y="23355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Freeform 19"/>
              <p:cNvSpPr/>
              <p:nvPr/>
            </p:nvSpPr>
            <p:spPr>
              <a:xfrm>
                <a:off x="2302255" y="2010536"/>
                <a:ext cx="268860" cy="162307"/>
              </a:xfrm>
              <a:custGeom>
                <a:avLst/>
                <a:gdLst/>
                <a:ahLst/>
                <a:cxnLst/>
                <a:rect l="0" t="0" r="0" b="0"/>
                <a:pathLst>
                  <a:path w="268860" h="162307">
                    <a:moveTo>
                      <a:pt x="0" y="0"/>
                    </a:moveTo>
                    <a:lnTo>
                      <a:pt x="268859" y="0"/>
                    </a:lnTo>
                    <a:lnTo>
                      <a:pt x="268859" y="162306"/>
                    </a:lnTo>
                    <a:lnTo>
                      <a:pt x="0" y="16230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Freeform 20"/>
              <p:cNvSpPr/>
              <p:nvPr/>
            </p:nvSpPr>
            <p:spPr>
              <a:xfrm>
                <a:off x="6190234" y="2761742"/>
                <a:ext cx="395986" cy="192913"/>
              </a:xfrm>
              <a:custGeom>
                <a:avLst/>
                <a:gdLst/>
                <a:ahLst/>
                <a:cxnLst/>
                <a:rect l="0" t="0" r="0" b="0"/>
                <a:pathLst>
                  <a:path w="395986" h="192913">
                    <a:moveTo>
                      <a:pt x="0" y="0"/>
                    </a:moveTo>
                    <a:lnTo>
                      <a:pt x="395985" y="0"/>
                    </a:lnTo>
                    <a:lnTo>
                      <a:pt x="395985" y="192912"/>
                    </a:lnTo>
                    <a:lnTo>
                      <a:pt x="0" y="19291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Freeform 21"/>
              <p:cNvSpPr/>
              <p:nvPr/>
            </p:nvSpPr>
            <p:spPr>
              <a:xfrm>
                <a:off x="3449320" y="1807464"/>
                <a:ext cx="599059" cy="268860"/>
              </a:xfrm>
              <a:custGeom>
                <a:avLst/>
                <a:gdLst/>
                <a:ahLst/>
                <a:cxnLst/>
                <a:rect l="0" t="0" r="0" b="0"/>
                <a:pathLst>
                  <a:path w="599059" h="268860">
                    <a:moveTo>
                      <a:pt x="0" y="0"/>
                    </a:moveTo>
                    <a:lnTo>
                      <a:pt x="599058" y="0"/>
                    </a:lnTo>
                    <a:lnTo>
                      <a:pt x="599058" y="268859"/>
                    </a:lnTo>
                    <a:lnTo>
                      <a:pt x="0" y="26885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Freeform 22"/>
              <p:cNvSpPr/>
              <p:nvPr/>
            </p:nvSpPr>
            <p:spPr>
              <a:xfrm>
                <a:off x="6911085" y="2761742"/>
                <a:ext cx="436500" cy="279019"/>
              </a:xfrm>
              <a:custGeom>
                <a:avLst/>
                <a:gdLst/>
                <a:ahLst/>
                <a:cxnLst/>
                <a:rect l="0" t="0" r="0" b="0"/>
                <a:pathLst>
                  <a:path w="436500" h="279019">
                    <a:moveTo>
                      <a:pt x="0" y="0"/>
                    </a:moveTo>
                    <a:lnTo>
                      <a:pt x="436499" y="0"/>
                    </a:lnTo>
                    <a:lnTo>
                      <a:pt x="436499" y="279018"/>
                    </a:lnTo>
                    <a:lnTo>
                      <a:pt x="0" y="279018"/>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Freeform 23"/>
              <p:cNvSpPr/>
              <p:nvPr/>
            </p:nvSpPr>
            <p:spPr>
              <a:xfrm>
                <a:off x="1510411" y="1837944"/>
                <a:ext cx="569595" cy="223012"/>
              </a:xfrm>
              <a:custGeom>
                <a:avLst/>
                <a:gdLst/>
                <a:ahLst/>
                <a:cxnLst/>
                <a:rect l="0" t="0" r="0" b="0"/>
                <a:pathLst>
                  <a:path w="569595" h="223012">
                    <a:moveTo>
                      <a:pt x="0" y="0"/>
                    </a:moveTo>
                    <a:lnTo>
                      <a:pt x="569594" y="0"/>
                    </a:lnTo>
                    <a:lnTo>
                      <a:pt x="569594" y="223011"/>
                    </a:lnTo>
                    <a:lnTo>
                      <a:pt x="0" y="223011"/>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Freeform 24"/>
              <p:cNvSpPr/>
              <p:nvPr/>
            </p:nvSpPr>
            <p:spPr>
              <a:xfrm>
                <a:off x="678052" y="2010536"/>
                <a:ext cx="786640" cy="335028"/>
              </a:xfrm>
              <a:custGeom>
                <a:avLst/>
                <a:gdLst/>
                <a:ahLst/>
                <a:cxnLst/>
                <a:rect l="0" t="0" r="0" b="0"/>
                <a:pathLst>
                  <a:path w="786640" h="335028">
                    <a:moveTo>
                      <a:pt x="0" y="0"/>
                    </a:moveTo>
                    <a:lnTo>
                      <a:pt x="786639" y="0"/>
                    </a:lnTo>
                    <a:lnTo>
                      <a:pt x="786639" y="335027"/>
                    </a:lnTo>
                    <a:lnTo>
                      <a:pt x="0" y="335027"/>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Freeform 25"/>
              <p:cNvSpPr/>
              <p:nvPr/>
            </p:nvSpPr>
            <p:spPr>
              <a:xfrm rot="21135000">
                <a:off x="1185544" y="5198109"/>
                <a:ext cx="1543052" cy="280671"/>
              </a:xfrm>
              <a:custGeom>
                <a:avLst/>
                <a:gdLst/>
                <a:ahLst/>
                <a:cxnLst/>
                <a:rect l="0" t="0" r="0" b="0"/>
                <a:pathLst>
                  <a:path w="1543052" h="280671">
                    <a:moveTo>
                      <a:pt x="0" y="0"/>
                    </a:moveTo>
                    <a:lnTo>
                      <a:pt x="1543051" y="0"/>
                    </a:lnTo>
                    <a:lnTo>
                      <a:pt x="1543051" y="280670"/>
                    </a:lnTo>
                    <a:lnTo>
                      <a:pt x="0" y="28067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8" name="Freeform 27"/>
            <p:cNvSpPr/>
            <p:nvPr/>
          </p:nvSpPr>
          <p:spPr>
            <a:xfrm>
              <a:off x="7507731" y="2554985"/>
              <a:ext cx="1055879" cy="433833"/>
            </a:xfrm>
            <a:custGeom>
              <a:avLst/>
              <a:gdLst/>
              <a:ahLst/>
              <a:cxnLst/>
              <a:rect l="0" t="0" r="0" b="0"/>
              <a:pathLst>
                <a:path w="1055879" h="433833">
                  <a:moveTo>
                    <a:pt x="0" y="0"/>
                  </a:moveTo>
                  <a:lnTo>
                    <a:pt x="1055878" y="0"/>
                  </a:lnTo>
                  <a:lnTo>
                    <a:pt x="1055878" y="433832"/>
                  </a:lnTo>
                  <a:lnTo>
                    <a:pt x="0" y="433832"/>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Freeform 28"/>
            <p:cNvSpPr/>
            <p:nvPr/>
          </p:nvSpPr>
          <p:spPr>
            <a:xfrm>
              <a:off x="885189" y="2275839"/>
              <a:ext cx="436500" cy="279147"/>
            </a:xfrm>
            <a:custGeom>
              <a:avLst/>
              <a:gdLst/>
              <a:ahLst/>
              <a:cxnLst/>
              <a:rect l="0" t="0" r="0" b="0"/>
              <a:pathLst>
                <a:path w="436500" h="279147">
                  <a:moveTo>
                    <a:pt x="0" y="0"/>
                  </a:moveTo>
                  <a:lnTo>
                    <a:pt x="436499" y="0"/>
                  </a:lnTo>
                  <a:lnTo>
                    <a:pt x="436499" y="279146"/>
                  </a:lnTo>
                  <a:lnTo>
                    <a:pt x="0" y="27914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Freeform 29"/>
            <p:cNvSpPr/>
            <p:nvPr/>
          </p:nvSpPr>
          <p:spPr>
            <a:xfrm>
              <a:off x="676909" y="4484878"/>
              <a:ext cx="755397" cy="436500"/>
            </a:xfrm>
            <a:custGeom>
              <a:avLst/>
              <a:gdLst/>
              <a:ahLst/>
              <a:cxnLst/>
              <a:rect l="0" t="0" r="0" b="0"/>
              <a:pathLst>
                <a:path w="755397" h="436500">
                  <a:moveTo>
                    <a:pt x="0" y="0"/>
                  </a:moveTo>
                  <a:lnTo>
                    <a:pt x="755396" y="0"/>
                  </a:lnTo>
                  <a:lnTo>
                    <a:pt x="755396" y="436499"/>
                  </a:lnTo>
                  <a:lnTo>
                    <a:pt x="0" y="436499"/>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Freeform 30"/>
            <p:cNvSpPr/>
            <p:nvPr/>
          </p:nvSpPr>
          <p:spPr>
            <a:xfrm>
              <a:off x="595122" y="2653283"/>
              <a:ext cx="446659" cy="304547"/>
            </a:xfrm>
            <a:custGeom>
              <a:avLst/>
              <a:gdLst/>
              <a:ahLst/>
              <a:cxnLst/>
              <a:rect l="0" t="0" r="0" b="0"/>
              <a:pathLst>
                <a:path w="446659" h="304547">
                  <a:moveTo>
                    <a:pt x="0" y="0"/>
                  </a:moveTo>
                  <a:lnTo>
                    <a:pt x="446658" y="0"/>
                  </a:lnTo>
                  <a:lnTo>
                    <a:pt x="446658" y="304546"/>
                  </a:lnTo>
                  <a:lnTo>
                    <a:pt x="0" y="30454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Freeform 31"/>
            <p:cNvSpPr/>
            <p:nvPr/>
          </p:nvSpPr>
          <p:spPr>
            <a:xfrm rot="20479799">
              <a:off x="5955029" y="2364104"/>
              <a:ext cx="690247" cy="339854"/>
            </a:xfrm>
            <a:custGeom>
              <a:avLst/>
              <a:gdLst/>
              <a:ahLst/>
              <a:cxnLst/>
              <a:rect l="0" t="0" r="0" b="0"/>
              <a:pathLst>
                <a:path w="690247" h="339854">
                  <a:moveTo>
                    <a:pt x="0" y="0"/>
                  </a:moveTo>
                  <a:lnTo>
                    <a:pt x="690246" y="0"/>
                  </a:lnTo>
                  <a:lnTo>
                    <a:pt x="690246" y="339853"/>
                  </a:lnTo>
                  <a:lnTo>
                    <a:pt x="0" y="339853"/>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Freeform 32"/>
            <p:cNvSpPr/>
            <p:nvPr/>
          </p:nvSpPr>
          <p:spPr>
            <a:xfrm rot="1014000">
              <a:off x="1508760" y="2328417"/>
              <a:ext cx="588645" cy="309501"/>
            </a:xfrm>
            <a:custGeom>
              <a:avLst/>
              <a:gdLst/>
              <a:ahLst/>
              <a:cxnLst/>
              <a:rect l="0" t="0" r="0" b="0"/>
              <a:pathLst>
                <a:path w="588645" h="309501">
                  <a:moveTo>
                    <a:pt x="0" y="0"/>
                  </a:moveTo>
                  <a:lnTo>
                    <a:pt x="588644" y="0"/>
                  </a:lnTo>
                  <a:lnTo>
                    <a:pt x="588644" y="309500"/>
                  </a:lnTo>
                  <a:lnTo>
                    <a:pt x="0" y="3095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Freeform 33"/>
            <p:cNvSpPr/>
            <p:nvPr/>
          </p:nvSpPr>
          <p:spPr>
            <a:xfrm rot="19465201">
              <a:off x="2611882" y="4461509"/>
              <a:ext cx="903478" cy="365507"/>
            </a:xfrm>
            <a:custGeom>
              <a:avLst/>
              <a:gdLst/>
              <a:ahLst/>
              <a:cxnLst/>
              <a:rect l="0" t="0" r="0" b="0"/>
              <a:pathLst>
                <a:path w="903478" h="365507">
                  <a:moveTo>
                    <a:pt x="0" y="0"/>
                  </a:moveTo>
                  <a:lnTo>
                    <a:pt x="903477" y="0"/>
                  </a:lnTo>
                  <a:lnTo>
                    <a:pt x="903477" y="365506"/>
                  </a:lnTo>
                  <a:lnTo>
                    <a:pt x="0" y="365506"/>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Freeform 34"/>
            <p:cNvSpPr/>
            <p:nvPr/>
          </p:nvSpPr>
          <p:spPr>
            <a:xfrm>
              <a:off x="7427214" y="3063239"/>
              <a:ext cx="755396" cy="436501"/>
            </a:xfrm>
            <a:custGeom>
              <a:avLst/>
              <a:gdLst/>
              <a:ahLst/>
              <a:cxnLst/>
              <a:rect l="0" t="0" r="0" b="0"/>
              <a:pathLst>
                <a:path w="755396" h="436501">
                  <a:moveTo>
                    <a:pt x="0" y="0"/>
                  </a:moveTo>
                  <a:lnTo>
                    <a:pt x="755395" y="0"/>
                  </a:lnTo>
                  <a:lnTo>
                    <a:pt x="755395" y="436500"/>
                  </a:lnTo>
                  <a:lnTo>
                    <a:pt x="0" y="4365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7" name="TextBox 36"/>
          <p:cNvSpPr txBox="1"/>
          <p:nvPr/>
        </p:nvSpPr>
        <p:spPr>
          <a:xfrm>
            <a:off x="4165600" y="4724400"/>
            <a:ext cx="5181600" cy="784830"/>
          </a:xfrm>
          <a:prstGeom prst="rect">
            <a:avLst/>
          </a:prstGeom>
          <a:noFill/>
        </p:spPr>
        <p:txBody>
          <a:bodyPr vert="horz" rtlCol="0">
            <a:spAutoFit/>
          </a:bodyPr>
          <a:lstStyle/>
          <a:p>
            <a:r>
              <a:rPr lang="nl-NL" sz="1500" smtClean="0">
                <a:solidFill>
                  <a:srgbClr val="000000"/>
                </a:solidFill>
                <a:latin typeface="Calibri - 20"/>
              </a:rPr>
              <a:t>Our champion of repetition:</a:t>
            </a:r>
          </a:p>
          <a:p>
            <a:r>
              <a:rPr lang="en-US" sz="1500" smtClean="0">
                <a:solidFill>
                  <a:srgbClr val="000000"/>
                </a:solidFill>
                <a:latin typeface="Calibri - 20"/>
              </a:rPr>
              <a:t>7 concepts (or close synonyms) are repeated </a:t>
            </a:r>
          </a:p>
          <a:p>
            <a:r>
              <a:rPr lang="en-US" sz="1500" smtClean="0">
                <a:solidFill>
                  <a:srgbClr val="000000"/>
                </a:solidFill>
                <a:latin typeface="Calibri - 20"/>
              </a:rPr>
              <a:t>at 18 places in the mindmap</a:t>
            </a:r>
            <a:endParaRPr lang="nl-NL" sz="1500">
              <a:solidFill>
                <a:srgbClr val="000000"/>
              </a:solidFill>
              <a:latin typeface="Calibri - 20"/>
            </a:endParaRPr>
          </a:p>
        </p:txBody>
      </p:sp>
      <p:sp>
        <p:nvSpPr>
          <p:cNvPr id="38" name="TextBox 37"/>
          <p:cNvSpPr txBox="1"/>
          <p:nvPr/>
        </p:nvSpPr>
        <p:spPr>
          <a:xfrm>
            <a:off x="5067300" y="4051300"/>
            <a:ext cx="2328333" cy="323165"/>
          </a:xfrm>
          <a:prstGeom prst="rect">
            <a:avLst/>
          </a:prstGeom>
          <a:noFill/>
        </p:spPr>
        <p:txBody>
          <a:bodyPr vert="horz" rtlCol="0">
            <a:spAutoFit/>
          </a:bodyPr>
          <a:lstStyle/>
          <a:p>
            <a:r>
              <a:rPr lang="nl-NL" sz="1500" smtClean="0">
                <a:solidFill>
                  <a:srgbClr val="000000"/>
                </a:solidFill>
                <a:latin typeface="Calibri - 20"/>
              </a:rPr>
              <a:t>Post Test Pupil 192</a:t>
            </a:r>
            <a:endParaRPr lang="nl-NL" sz="1500">
              <a:solidFill>
                <a:srgbClr val="000000"/>
              </a:solidFill>
              <a:latin typeface="Calibri - 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16)(1).png"/>
          <p:cNvPicPr>
            <a:picLocks/>
          </p:cNvPicPr>
          <p:nvPr/>
        </p:nvPicPr>
        <p:blipFill>
          <a:blip r:embed="rId2" cstate="print"/>
          <a:stretch>
            <a:fillRect/>
          </a:stretch>
        </p:blipFill>
        <p:spPr>
          <a:xfrm>
            <a:off x="533400" y="749300"/>
            <a:ext cx="7092315" cy="4302125"/>
          </a:xfrm>
          <a:prstGeom prst="rect">
            <a:avLst/>
          </a:prstGeom>
          <a:solidFill>
            <a:scrgbClr r="0" g="0" b="0">
              <a:alpha val="0"/>
            </a:scrgbClr>
          </a:solidFill>
        </p:spPr>
      </p:pic>
      <p:sp>
        <p:nvSpPr>
          <p:cNvPr id="3" name="TextBox 2"/>
          <p:cNvSpPr txBox="1"/>
          <p:nvPr/>
        </p:nvSpPr>
        <p:spPr>
          <a:xfrm>
            <a:off x="114300" y="241300"/>
            <a:ext cx="3225800" cy="323165"/>
          </a:xfrm>
          <a:prstGeom prst="rect">
            <a:avLst/>
          </a:prstGeom>
          <a:noFill/>
        </p:spPr>
        <p:txBody>
          <a:bodyPr vert="horz" rtlCol="0">
            <a:spAutoFit/>
          </a:bodyPr>
          <a:lstStyle/>
          <a:p>
            <a:r>
              <a:rPr lang="nl-NL" sz="1500" smtClean="0">
                <a:solidFill>
                  <a:srgbClr val="000000"/>
                </a:solidFill>
                <a:latin typeface="Calibri - 20"/>
              </a:rPr>
              <a:t>Quality of Images</a:t>
            </a:r>
            <a:endParaRPr lang="nl-NL" sz="1500">
              <a:solidFill>
                <a:srgbClr val="000000"/>
              </a:solidFill>
              <a:latin typeface="Calibri - 20"/>
            </a:endParaRPr>
          </a:p>
        </p:txBody>
      </p:sp>
      <p:grpSp>
        <p:nvGrpSpPr>
          <p:cNvPr id="6" name="Group 5"/>
          <p:cNvGrpSpPr/>
          <p:nvPr/>
        </p:nvGrpSpPr>
        <p:grpSpPr>
          <a:xfrm>
            <a:off x="7156450" y="298450"/>
            <a:ext cx="984250" cy="647701"/>
            <a:chOff x="7156450" y="298450"/>
            <a:chExt cx="984250" cy="647701"/>
          </a:xfrm>
        </p:grpSpPr>
        <p:sp>
          <p:nvSpPr>
            <p:cNvPr id="4" name="TextBox 3">
              <a:hlinkClick r:id="rId3" action="ppaction://hlinksldjump"/>
            </p:cNvPr>
            <p:cNvSpPr txBox="1"/>
            <p:nvPr/>
          </p:nvSpPr>
          <p:spPr>
            <a:xfrm>
              <a:off x="7200900" y="457200"/>
              <a:ext cx="939800" cy="323165"/>
            </a:xfrm>
            <a:prstGeom prst="rect">
              <a:avLst/>
            </a:prstGeom>
            <a:noFill/>
          </p:spPr>
          <p:txBody>
            <a:bodyPr vert="horz" rtlCol="0">
              <a:spAutoFit/>
            </a:bodyPr>
            <a:lstStyle/>
            <a:p>
              <a:r>
                <a:rPr lang="nl-NL" sz="1500" b="1" smtClean="0">
                  <a:solidFill>
                    <a:srgbClr val="FF0000"/>
                  </a:solidFill>
                  <a:latin typeface="Calibri - 20"/>
                </a:rPr>
                <a:t>BACK</a:t>
              </a:r>
              <a:endParaRPr lang="nl-NL" sz="1500" b="1">
                <a:solidFill>
                  <a:srgbClr val="FF0000"/>
                </a:solidFill>
                <a:latin typeface="Calibri - 20"/>
              </a:endParaRPr>
            </a:p>
          </p:txBody>
        </p:sp>
        <p:sp>
          <p:nvSpPr>
            <p:cNvPr id="5" name="Freeform 4">
              <a:hlinkClick r:id="rId3" action="ppaction://hlinksldjump"/>
            </p:cNvPr>
            <p:cNvSpPr/>
            <p:nvPr/>
          </p:nvSpPr>
          <p:spPr>
            <a:xfrm rot="16200000">
              <a:off x="7213600" y="241300"/>
              <a:ext cx="647701" cy="762001"/>
            </a:xfrm>
            <a:custGeom>
              <a:avLst/>
              <a:gdLst/>
              <a:ahLst/>
              <a:cxnLst/>
              <a:rect l="0" t="0" r="0" b="0"/>
              <a:pathLst>
                <a:path w="647701" h="762001">
                  <a:moveTo>
                    <a:pt x="647700" y="317373"/>
                  </a:moveTo>
                  <a:lnTo>
                    <a:pt x="485775" y="317373"/>
                  </a:lnTo>
                  <a:lnTo>
                    <a:pt x="485775" y="762000"/>
                  </a:lnTo>
                  <a:lnTo>
                    <a:pt x="161925" y="762000"/>
                  </a:lnTo>
                  <a:lnTo>
                    <a:pt x="161925" y="317373"/>
                  </a:lnTo>
                  <a:lnTo>
                    <a:pt x="0" y="317373"/>
                  </a:lnTo>
                  <a:lnTo>
                    <a:pt x="32385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xtBox 6"/>
          <p:cNvSpPr txBox="1"/>
          <p:nvPr/>
        </p:nvSpPr>
        <p:spPr>
          <a:xfrm>
            <a:off x="4495800" y="203200"/>
            <a:ext cx="2413000" cy="323165"/>
          </a:xfrm>
          <a:prstGeom prst="rect">
            <a:avLst/>
          </a:prstGeom>
          <a:noFill/>
        </p:spPr>
        <p:txBody>
          <a:bodyPr vert="horz" rtlCol="0">
            <a:spAutoFit/>
          </a:bodyPr>
          <a:lstStyle/>
          <a:p>
            <a:r>
              <a:rPr lang="nl-NL" sz="1500" smtClean="0">
                <a:solidFill>
                  <a:srgbClr val="000000"/>
                </a:solidFill>
                <a:latin typeface="Calibri - 20"/>
              </a:rPr>
              <a:t>presence of images</a:t>
            </a:r>
            <a:endParaRPr lang="nl-NL" sz="1500">
              <a:solidFill>
                <a:srgbClr val="000000"/>
              </a:solidFill>
              <a:latin typeface="Calibri - 20"/>
            </a:endParaRPr>
          </a:p>
        </p:txBody>
      </p:sp>
      <p:sp>
        <p:nvSpPr>
          <p:cNvPr id="8" name="TextBox 7"/>
          <p:cNvSpPr txBox="1"/>
          <p:nvPr/>
        </p:nvSpPr>
        <p:spPr>
          <a:xfrm>
            <a:off x="4559300" y="469900"/>
            <a:ext cx="2311400" cy="323165"/>
          </a:xfrm>
          <a:prstGeom prst="rect">
            <a:avLst/>
          </a:prstGeom>
          <a:noFill/>
        </p:spPr>
        <p:txBody>
          <a:bodyPr vert="horz" rtlCol="0">
            <a:spAutoFit/>
          </a:bodyPr>
          <a:lstStyle/>
          <a:p>
            <a:r>
              <a:rPr lang="nl-NL" sz="1500" smtClean="0">
                <a:solidFill>
                  <a:srgbClr val="000000"/>
                </a:solidFill>
                <a:latin typeface="Calibri - 20"/>
              </a:rPr>
              <a:t>number of images</a:t>
            </a:r>
            <a:endParaRPr lang="nl-NL" sz="1500">
              <a:solidFill>
                <a:srgbClr val="000000"/>
              </a:solidFill>
              <a:latin typeface="Calibri - 20"/>
            </a:endParaRPr>
          </a:p>
        </p:txBody>
      </p:sp>
      <p:sp>
        <p:nvSpPr>
          <p:cNvPr id="9" name="TextBox 8"/>
          <p:cNvSpPr txBox="1"/>
          <p:nvPr/>
        </p:nvSpPr>
        <p:spPr>
          <a:xfrm>
            <a:off x="4521200" y="787400"/>
            <a:ext cx="2463800" cy="323165"/>
          </a:xfrm>
          <a:prstGeom prst="rect">
            <a:avLst/>
          </a:prstGeom>
          <a:noFill/>
        </p:spPr>
        <p:txBody>
          <a:bodyPr vert="horz" rtlCol="0">
            <a:spAutoFit/>
          </a:bodyPr>
          <a:lstStyle/>
          <a:p>
            <a:r>
              <a:rPr lang="nl-NL" sz="1500" smtClean="0">
                <a:solidFill>
                  <a:srgbClr val="0000FF"/>
                </a:solidFill>
                <a:latin typeface="Calibri - 20"/>
              </a:rPr>
              <a:t>relevance of images</a:t>
            </a:r>
            <a:endParaRPr lang="nl-NL" sz="1500">
              <a:solidFill>
                <a:srgbClr val="0000FF"/>
              </a:solidFill>
              <a:latin typeface="Calibri - 20"/>
            </a:endParaRPr>
          </a:p>
        </p:txBody>
      </p:sp>
      <p:sp>
        <p:nvSpPr>
          <p:cNvPr id="10" name="TextBox 9"/>
          <p:cNvSpPr txBox="1"/>
          <p:nvPr/>
        </p:nvSpPr>
        <p:spPr>
          <a:xfrm>
            <a:off x="203200" y="4813300"/>
            <a:ext cx="2387600" cy="323165"/>
          </a:xfrm>
          <a:prstGeom prst="rect">
            <a:avLst/>
          </a:prstGeom>
          <a:noFill/>
        </p:spPr>
        <p:txBody>
          <a:bodyPr vert="horz" rtlCol="0">
            <a:spAutoFit/>
          </a:bodyPr>
          <a:lstStyle/>
          <a:p>
            <a:r>
              <a:rPr lang="nl-NL" sz="1500" smtClean="0">
                <a:solidFill>
                  <a:srgbClr val="000000"/>
                </a:solidFill>
                <a:latin typeface="Calibri - 20"/>
              </a:rPr>
              <a:t>Post Test Pupil 152</a:t>
            </a:r>
            <a:endParaRPr lang="nl-NL" sz="1500">
              <a:solidFill>
                <a:srgbClr val="000000"/>
              </a:solidFill>
              <a:latin typeface="Calibri - 20"/>
            </a:endParaRPr>
          </a:p>
        </p:txBody>
      </p:sp>
      <p:sp>
        <p:nvSpPr>
          <p:cNvPr id="11" name="Freeform 10"/>
          <p:cNvSpPr/>
          <p:nvPr/>
        </p:nvSpPr>
        <p:spPr>
          <a:xfrm>
            <a:off x="7556500" y="1879600"/>
            <a:ext cx="660401" cy="635001"/>
          </a:xfrm>
          <a:custGeom>
            <a:avLst/>
            <a:gdLst/>
            <a:ahLst/>
            <a:cxnLst/>
            <a:rect l="0" t="0" r="0" b="0"/>
            <a:pathLst>
              <a:path w="660401" h="635001">
                <a:moveTo>
                  <a:pt x="330200" y="269875"/>
                </a:moveTo>
                <a:lnTo>
                  <a:pt x="610743" y="0"/>
                </a:lnTo>
                <a:lnTo>
                  <a:pt x="660400" y="47625"/>
                </a:lnTo>
                <a:lnTo>
                  <a:pt x="379856" y="317500"/>
                </a:lnTo>
                <a:lnTo>
                  <a:pt x="660400" y="587375"/>
                </a:lnTo>
                <a:lnTo>
                  <a:pt x="610743" y="635000"/>
                </a:lnTo>
                <a:lnTo>
                  <a:pt x="330200" y="365125"/>
                </a:lnTo>
                <a:lnTo>
                  <a:pt x="49656" y="635000"/>
                </a:lnTo>
                <a:lnTo>
                  <a:pt x="0" y="587375"/>
                </a:lnTo>
                <a:lnTo>
                  <a:pt x="280543" y="317500"/>
                </a:lnTo>
                <a:lnTo>
                  <a:pt x="0" y="47625"/>
                </a:lnTo>
                <a:lnTo>
                  <a:pt x="49656" y="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Freeform 11"/>
          <p:cNvSpPr/>
          <p:nvPr/>
        </p:nvSpPr>
        <p:spPr>
          <a:xfrm>
            <a:off x="2362200" y="3492500"/>
            <a:ext cx="497968" cy="558673"/>
          </a:xfrm>
          <a:custGeom>
            <a:avLst/>
            <a:gdLst/>
            <a:ahLst/>
            <a:cxnLst/>
            <a:rect l="0" t="0" r="0" b="0"/>
            <a:pathLst>
              <a:path w="497968" h="558673">
                <a:moveTo>
                  <a:pt x="497967" y="52070"/>
                </a:moveTo>
                <a:lnTo>
                  <a:pt x="142239" y="558672"/>
                </a:lnTo>
                <a:lnTo>
                  <a:pt x="0" y="355980"/>
                </a:lnTo>
                <a:lnTo>
                  <a:pt x="36702" y="304038"/>
                </a:lnTo>
                <a:lnTo>
                  <a:pt x="142239" y="454659"/>
                </a:lnTo>
                <a:lnTo>
                  <a:pt x="461264" y="0"/>
                </a:lnTo>
                <a:close/>
              </a:path>
            </a:pathLst>
          </a:custGeom>
          <a:solidFill>
            <a:srgbClr val="3CB37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12"/>
          <p:cNvSpPr/>
          <p:nvPr/>
        </p:nvSpPr>
        <p:spPr>
          <a:xfrm>
            <a:off x="4927600" y="2908300"/>
            <a:ext cx="497967" cy="558673"/>
          </a:xfrm>
          <a:custGeom>
            <a:avLst/>
            <a:gdLst/>
            <a:ahLst/>
            <a:cxnLst/>
            <a:rect l="0" t="0" r="0" b="0"/>
            <a:pathLst>
              <a:path w="497967" h="558673">
                <a:moveTo>
                  <a:pt x="497966" y="52070"/>
                </a:moveTo>
                <a:lnTo>
                  <a:pt x="142240" y="558672"/>
                </a:lnTo>
                <a:lnTo>
                  <a:pt x="0" y="356108"/>
                </a:lnTo>
                <a:lnTo>
                  <a:pt x="36576" y="304038"/>
                </a:lnTo>
                <a:lnTo>
                  <a:pt x="142240" y="454533"/>
                </a:lnTo>
                <a:lnTo>
                  <a:pt x="461390" y="0"/>
                </a:lnTo>
                <a:close/>
              </a:path>
            </a:pathLst>
          </a:custGeom>
          <a:solidFill>
            <a:srgbClr val="3CB371"/>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Freeform 13"/>
          <p:cNvSpPr/>
          <p:nvPr/>
        </p:nvSpPr>
        <p:spPr>
          <a:xfrm>
            <a:off x="850900" y="965200"/>
            <a:ext cx="660401" cy="635001"/>
          </a:xfrm>
          <a:custGeom>
            <a:avLst/>
            <a:gdLst/>
            <a:ahLst/>
            <a:cxnLst/>
            <a:rect l="0" t="0" r="0" b="0"/>
            <a:pathLst>
              <a:path w="660401" h="635001">
                <a:moveTo>
                  <a:pt x="330200" y="269875"/>
                </a:moveTo>
                <a:lnTo>
                  <a:pt x="610742" y="0"/>
                </a:lnTo>
                <a:lnTo>
                  <a:pt x="660400" y="47625"/>
                </a:lnTo>
                <a:lnTo>
                  <a:pt x="379857" y="317500"/>
                </a:lnTo>
                <a:lnTo>
                  <a:pt x="660400" y="587375"/>
                </a:lnTo>
                <a:lnTo>
                  <a:pt x="610742" y="635000"/>
                </a:lnTo>
                <a:lnTo>
                  <a:pt x="330200" y="365125"/>
                </a:lnTo>
                <a:lnTo>
                  <a:pt x="49657" y="635000"/>
                </a:lnTo>
                <a:lnTo>
                  <a:pt x="0" y="587375"/>
                </a:lnTo>
                <a:lnTo>
                  <a:pt x="280542" y="317500"/>
                </a:lnTo>
                <a:lnTo>
                  <a:pt x="0" y="47625"/>
                </a:lnTo>
                <a:lnTo>
                  <a:pt x="49657" y="0"/>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14" descr="clipboard(32).png"/>
          <p:cNvPicPr>
            <a:picLocks/>
          </p:cNvPicPr>
          <p:nvPr/>
        </p:nvPicPr>
        <p:blipFill>
          <a:blip r:embed="rId4" cstate="print"/>
          <a:stretch>
            <a:fillRect/>
          </a:stretch>
        </p:blipFill>
        <p:spPr>
          <a:xfrm>
            <a:off x="292100" y="5384800"/>
            <a:ext cx="8041640" cy="1257300"/>
          </a:xfrm>
          <a:prstGeom prst="rect">
            <a:avLst/>
          </a:prstGeom>
          <a:solidFill>
            <a:scrgbClr r="0" g="0" b="0">
              <a:alpha val="0"/>
            </a:scrgbClr>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9" name="Group 58"/>
          <p:cNvGrpSpPr/>
          <p:nvPr/>
        </p:nvGrpSpPr>
        <p:grpSpPr>
          <a:xfrm>
            <a:off x="1431797" y="2543175"/>
            <a:ext cx="7178803" cy="4474337"/>
            <a:chOff x="1431797" y="2543175"/>
            <a:chExt cx="7178803" cy="4474337"/>
          </a:xfrm>
        </p:grpSpPr>
        <p:grpSp>
          <p:nvGrpSpPr>
            <p:cNvPr id="4" name="Group 3"/>
            <p:cNvGrpSpPr/>
            <p:nvPr/>
          </p:nvGrpSpPr>
          <p:grpSpPr>
            <a:xfrm>
              <a:off x="1431797" y="2543175"/>
              <a:ext cx="6927089" cy="4474337"/>
              <a:chOff x="1431797" y="2543175"/>
              <a:chExt cx="6927089" cy="4474337"/>
            </a:xfrm>
          </p:grpSpPr>
          <p:sp>
            <p:nvSpPr>
              <p:cNvPr id="2" name="Freeform 1"/>
              <p:cNvSpPr/>
              <p:nvPr/>
            </p:nvSpPr>
            <p:spPr>
              <a:xfrm>
                <a:off x="1431797" y="2543175"/>
                <a:ext cx="854204" cy="4474337"/>
              </a:xfrm>
              <a:custGeom>
                <a:avLst/>
                <a:gdLst/>
                <a:ahLst/>
                <a:cxnLst/>
                <a:rect l="0" t="0" r="0" b="0"/>
                <a:pathLst>
                  <a:path w="854204" h="4474337">
                    <a:moveTo>
                      <a:pt x="0" y="0"/>
                    </a:moveTo>
                    <a:lnTo>
                      <a:pt x="854203" y="0"/>
                    </a:lnTo>
                    <a:lnTo>
                      <a:pt x="854203" y="4474336"/>
                    </a:lnTo>
                    <a:lnTo>
                      <a:pt x="0" y="447433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Freeform 2"/>
              <p:cNvSpPr/>
              <p:nvPr/>
            </p:nvSpPr>
            <p:spPr>
              <a:xfrm>
                <a:off x="1431797" y="2543175"/>
                <a:ext cx="6927089" cy="4474337"/>
              </a:xfrm>
              <a:custGeom>
                <a:avLst/>
                <a:gdLst/>
                <a:ahLst/>
                <a:cxnLst/>
                <a:rect l="0" t="0" r="0" b="0"/>
                <a:pathLst>
                  <a:path w="6927089" h="4474337">
                    <a:moveTo>
                      <a:pt x="0" y="0"/>
                    </a:moveTo>
                    <a:lnTo>
                      <a:pt x="6927088" y="0"/>
                    </a:lnTo>
                    <a:lnTo>
                      <a:pt x="6927088" y="4474336"/>
                    </a:lnTo>
                    <a:lnTo>
                      <a:pt x="0" y="4474336"/>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xtBox 4"/>
            <p:cNvSpPr txBox="1"/>
            <p:nvPr/>
          </p:nvSpPr>
          <p:spPr>
            <a:xfrm rot="16200000">
              <a:off x="660400" y="4165600"/>
              <a:ext cx="2413000" cy="246221"/>
            </a:xfrm>
            <a:prstGeom prst="rect">
              <a:avLst/>
            </a:prstGeom>
            <a:noFill/>
          </p:spPr>
          <p:txBody>
            <a:bodyPr vert="horz" rtlCol="0">
              <a:spAutoFit/>
            </a:bodyPr>
            <a:lstStyle/>
            <a:p>
              <a:r>
                <a:rPr lang="nl-NL" sz="1000" b="1" smtClean="0">
                  <a:solidFill>
                    <a:srgbClr val="FFFFFF"/>
                  </a:solidFill>
                  <a:latin typeface="Calibri - 14"/>
                </a:rPr>
                <a:t>POPULATION</a:t>
              </a:r>
              <a:endParaRPr lang="nl-NL" sz="1000" b="1">
                <a:solidFill>
                  <a:srgbClr val="FFFFFF"/>
                </a:solidFill>
                <a:latin typeface="Calibri - 14"/>
              </a:endParaRPr>
            </a:p>
          </p:txBody>
        </p:sp>
        <p:cxnSp>
          <p:nvCxnSpPr>
            <p:cNvPr id="6" name="Straight Connector 5"/>
            <p:cNvCxnSpPr/>
            <p:nvPr/>
          </p:nvCxnSpPr>
          <p:spPr>
            <a:xfrm>
              <a:off x="2319527" y="3411092"/>
              <a:ext cx="6031739"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15508" y="2549525"/>
              <a:ext cx="0" cy="446024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19527" y="4171315"/>
              <a:ext cx="6006212"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3454" y="4754245"/>
              <a:ext cx="6082285"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94127" y="5463921"/>
              <a:ext cx="6006466"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19527" y="6148323"/>
              <a:ext cx="5981066"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49647" y="3411092"/>
              <a:ext cx="0" cy="3598673"/>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58659" y="3436492"/>
              <a:ext cx="0" cy="3522726"/>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83915" y="2574798"/>
              <a:ext cx="0" cy="4434712"/>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2245" y="4779645"/>
              <a:ext cx="0" cy="2204973"/>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32578" y="4830317"/>
              <a:ext cx="0" cy="2154301"/>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23838" y="4779645"/>
              <a:ext cx="0" cy="223012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66990" y="4754245"/>
              <a:ext cx="0" cy="2230373"/>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51100" y="2921000"/>
              <a:ext cx="1092200" cy="215444"/>
            </a:xfrm>
            <a:prstGeom prst="rect">
              <a:avLst/>
            </a:prstGeom>
            <a:noFill/>
          </p:spPr>
          <p:txBody>
            <a:bodyPr vert="horz" rtlCol="0">
              <a:spAutoFit/>
            </a:bodyPr>
            <a:lstStyle/>
            <a:p>
              <a:r>
                <a:rPr lang="nl-NL" sz="800" b="1" smtClean="0">
                  <a:solidFill>
                    <a:srgbClr val="000000"/>
                  </a:solidFill>
                  <a:latin typeface="Calibri - 10"/>
                </a:rPr>
                <a:t>school</a:t>
              </a:r>
              <a:endParaRPr lang="nl-NL" sz="800" b="1">
                <a:solidFill>
                  <a:srgbClr val="000000"/>
                </a:solidFill>
                <a:latin typeface="Calibri - 10"/>
              </a:endParaRPr>
            </a:p>
          </p:txBody>
        </p:sp>
        <p:sp>
          <p:nvSpPr>
            <p:cNvPr id="20" name="TextBox 19"/>
            <p:cNvSpPr txBox="1"/>
            <p:nvPr/>
          </p:nvSpPr>
          <p:spPr>
            <a:xfrm>
              <a:off x="2451100" y="3657600"/>
              <a:ext cx="1092200" cy="215444"/>
            </a:xfrm>
            <a:prstGeom prst="rect">
              <a:avLst/>
            </a:prstGeom>
            <a:noFill/>
          </p:spPr>
          <p:txBody>
            <a:bodyPr vert="horz" rtlCol="0">
              <a:spAutoFit/>
            </a:bodyPr>
            <a:lstStyle/>
            <a:p>
              <a:r>
                <a:rPr lang="nl-NL" sz="800" b="1" smtClean="0">
                  <a:solidFill>
                    <a:srgbClr val="000000"/>
                  </a:solidFill>
                  <a:latin typeface="Calibri - 10"/>
                </a:rPr>
                <a:t>theme</a:t>
              </a:r>
              <a:endParaRPr lang="nl-NL" sz="800" b="1">
                <a:solidFill>
                  <a:srgbClr val="000000"/>
                </a:solidFill>
                <a:latin typeface="Calibri - 10"/>
              </a:endParaRPr>
            </a:p>
          </p:txBody>
        </p:sp>
        <p:sp>
          <p:nvSpPr>
            <p:cNvPr id="21" name="TextBox 20"/>
            <p:cNvSpPr txBox="1"/>
            <p:nvPr/>
          </p:nvSpPr>
          <p:spPr>
            <a:xfrm>
              <a:off x="2463800" y="4318000"/>
              <a:ext cx="1016000" cy="215444"/>
            </a:xfrm>
            <a:prstGeom prst="rect">
              <a:avLst/>
            </a:prstGeom>
            <a:noFill/>
          </p:spPr>
          <p:txBody>
            <a:bodyPr vert="horz" rtlCol="0">
              <a:spAutoFit/>
            </a:bodyPr>
            <a:lstStyle/>
            <a:p>
              <a:r>
                <a:rPr lang="nl-NL" sz="800" b="1" smtClean="0">
                  <a:solidFill>
                    <a:srgbClr val="000000"/>
                  </a:solidFill>
                  <a:latin typeface="Calibri - 10"/>
                </a:rPr>
                <a:t>group</a:t>
              </a:r>
              <a:endParaRPr lang="nl-NL" sz="800" b="1">
                <a:solidFill>
                  <a:srgbClr val="000000"/>
                </a:solidFill>
                <a:latin typeface="Calibri - 10"/>
              </a:endParaRPr>
            </a:p>
          </p:txBody>
        </p:sp>
        <p:sp>
          <p:nvSpPr>
            <p:cNvPr id="22" name="TextBox 21"/>
            <p:cNvSpPr txBox="1"/>
            <p:nvPr/>
          </p:nvSpPr>
          <p:spPr>
            <a:xfrm>
              <a:off x="2247900" y="4927600"/>
              <a:ext cx="1397000" cy="215444"/>
            </a:xfrm>
            <a:prstGeom prst="rect">
              <a:avLst/>
            </a:prstGeom>
            <a:noFill/>
          </p:spPr>
          <p:txBody>
            <a:bodyPr vert="horz" rtlCol="0">
              <a:spAutoFit/>
            </a:bodyPr>
            <a:lstStyle/>
            <a:p>
              <a:r>
                <a:rPr lang="nl-NL" sz="800" b="1" smtClean="0">
                  <a:solidFill>
                    <a:srgbClr val="000000"/>
                  </a:solidFill>
                  <a:latin typeface="Calibri - 10"/>
                </a:rPr>
                <a:t>condition</a:t>
              </a:r>
              <a:endParaRPr lang="nl-NL" sz="800" b="1">
                <a:solidFill>
                  <a:srgbClr val="000000"/>
                </a:solidFill>
                <a:latin typeface="Calibri - 10"/>
              </a:endParaRPr>
            </a:p>
          </p:txBody>
        </p:sp>
        <p:sp>
          <p:nvSpPr>
            <p:cNvPr id="23" name="TextBox 22"/>
            <p:cNvSpPr txBox="1"/>
            <p:nvPr/>
          </p:nvSpPr>
          <p:spPr>
            <a:xfrm>
              <a:off x="2400300" y="5689600"/>
              <a:ext cx="1117600" cy="215444"/>
            </a:xfrm>
            <a:prstGeom prst="rect">
              <a:avLst/>
            </a:prstGeom>
            <a:noFill/>
          </p:spPr>
          <p:txBody>
            <a:bodyPr vert="horz" rtlCol="0">
              <a:spAutoFit/>
            </a:bodyPr>
            <a:lstStyle/>
            <a:p>
              <a:r>
                <a:rPr lang="nl-NL" sz="800" b="1" smtClean="0">
                  <a:solidFill>
                    <a:srgbClr val="000000"/>
                  </a:solidFill>
                  <a:latin typeface="Calibri - 10"/>
                </a:rPr>
                <a:t>classes</a:t>
              </a:r>
              <a:endParaRPr lang="nl-NL" sz="800" b="1">
                <a:solidFill>
                  <a:srgbClr val="000000"/>
                </a:solidFill>
                <a:latin typeface="Calibri - 10"/>
              </a:endParaRPr>
            </a:p>
          </p:txBody>
        </p:sp>
        <p:sp>
          <p:nvSpPr>
            <p:cNvPr id="24" name="TextBox 23"/>
            <p:cNvSpPr txBox="1"/>
            <p:nvPr/>
          </p:nvSpPr>
          <p:spPr>
            <a:xfrm>
              <a:off x="2425700" y="6426200"/>
              <a:ext cx="1041400" cy="215444"/>
            </a:xfrm>
            <a:prstGeom prst="rect">
              <a:avLst/>
            </a:prstGeom>
            <a:noFill/>
          </p:spPr>
          <p:txBody>
            <a:bodyPr vert="horz" rtlCol="0">
              <a:spAutoFit/>
            </a:bodyPr>
            <a:lstStyle/>
            <a:p>
              <a:r>
                <a:rPr lang="nl-NL" sz="800" b="1" smtClean="0">
                  <a:solidFill>
                    <a:srgbClr val="000000"/>
                  </a:solidFill>
                  <a:latin typeface="Calibri - 10"/>
                </a:rPr>
                <a:t>pupils</a:t>
              </a:r>
              <a:endParaRPr lang="nl-NL" sz="800" b="1">
                <a:solidFill>
                  <a:srgbClr val="000000"/>
                </a:solidFill>
                <a:latin typeface="Calibri - 10"/>
              </a:endParaRPr>
            </a:p>
          </p:txBody>
        </p:sp>
        <p:sp>
          <p:nvSpPr>
            <p:cNvPr id="25" name="TextBox 24"/>
            <p:cNvSpPr txBox="1"/>
            <p:nvPr/>
          </p:nvSpPr>
          <p:spPr>
            <a:xfrm>
              <a:off x="3873500" y="2819400"/>
              <a:ext cx="1574800" cy="215444"/>
            </a:xfrm>
            <a:prstGeom prst="rect">
              <a:avLst/>
            </a:prstGeom>
            <a:noFill/>
          </p:spPr>
          <p:txBody>
            <a:bodyPr vert="horz" rtlCol="0">
              <a:spAutoFit/>
            </a:bodyPr>
            <a:lstStyle/>
            <a:p>
              <a:r>
                <a:rPr lang="nl-NL" sz="800" b="1" smtClean="0">
                  <a:solidFill>
                    <a:srgbClr val="000000"/>
                  </a:solidFill>
                  <a:latin typeface="Calibri - 10"/>
                </a:rPr>
                <a:t>A: Esdoorn</a:t>
              </a:r>
              <a:endParaRPr lang="nl-NL" sz="800" b="1">
                <a:solidFill>
                  <a:srgbClr val="000000"/>
                </a:solidFill>
                <a:latin typeface="Calibri - 10"/>
              </a:endParaRPr>
            </a:p>
          </p:txBody>
        </p:sp>
        <p:sp>
          <p:nvSpPr>
            <p:cNvPr id="26" name="TextBox 25"/>
            <p:cNvSpPr txBox="1"/>
            <p:nvPr/>
          </p:nvSpPr>
          <p:spPr>
            <a:xfrm>
              <a:off x="6019800" y="2794000"/>
              <a:ext cx="2209800" cy="215444"/>
            </a:xfrm>
            <a:prstGeom prst="rect">
              <a:avLst/>
            </a:prstGeom>
            <a:noFill/>
          </p:spPr>
          <p:txBody>
            <a:bodyPr vert="horz" rtlCol="0">
              <a:spAutoFit/>
            </a:bodyPr>
            <a:lstStyle/>
            <a:p>
              <a:r>
                <a:rPr lang="nl-NL" sz="800" b="1" smtClean="0">
                  <a:solidFill>
                    <a:srgbClr val="000000"/>
                  </a:solidFill>
                  <a:latin typeface="Calibri - 10"/>
                </a:rPr>
                <a:t>B: Laurentiushof</a:t>
              </a:r>
              <a:endParaRPr lang="nl-NL" sz="800" b="1">
                <a:solidFill>
                  <a:srgbClr val="000000"/>
                </a:solidFill>
                <a:latin typeface="Calibri - 10"/>
              </a:endParaRPr>
            </a:p>
          </p:txBody>
        </p:sp>
        <p:sp>
          <p:nvSpPr>
            <p:cNvPr id="27" name="TextBox 26"/>
            <p:cNvSpPr txBox="1"/>
            <p:nvPr/>
          </p:nvSpPr>
          <p:spPr>
            <a:xfrm>
              <a:off x="3390900" y="3568700"/>
              <a:ext cx="1397000" cy="215444"/>
            </a:xfrm>
            <a:prstGeom prst="rect">
              <a:avLst/>
            </a:prstGeom>
            <a:noFill/>
          </p:spPr>
          <p:txBody>
            <a:bodyPr vert="horz" rtlCol="0">
              <a:spAutoFit/>
            </a:bodyPr>
            <a:lstStyle/>
            <a:p>
              <a:r>
                <a:rPr lang="nl-NL" sz="800" b="1" smtClean="0">
                  <a:solidFill>
                    <a:srgbClr val="000000"/>
                  </a:solidFill>
                  <a:latin typeface="Calibri - 10"/>
                </a:rPr>
                <a:t>Chocolate</a:t>
              </a:r>
              <a:endParaRPr lang="nl-NL" sz="800" b="1">
                <a:solidFill>
                  <a:srgbClr val="000000"/>
                </a:solidFill>
                <a:latin typeface="Calibri - 10"/>
              </a:endParaRPr>
            </a:p>
          </p:txBody>
        </p:sp>
        <p:sp>
          <p:nvSpPr>
            <p:cNvPr id="28" name="TextBox 27"/>
            <p:cNvSpPr txBox="1"/>
            <p:nvPr/>
          </p:nvSpPr>
          <p:spPr>
            <a:xfrm>
              <a:off x="5778500" y="3505200"/>
              <a:ext cx="1397000" cy="338554"/>
            </a:xfrm>
            <a:prstGeom prst="rect">
              <a:avLst/>
            </a:prstGeom>
            <a:noFill/>
          </p:spPr>
          <p:txBody>
            <a:bodyPr vert="horz" rtlCol="0">
              <a:spAutoFit/>
            </a:bodyPr>
            <a:lstStyle/>
            <a:p>
              <a:r>
                <a:rPr lang="nl-NL" sz="800" b="1" smtClean="0">
                  <a:solidFill>
                    <a:srgbClr val="000000"/>
                  </a:solidFill>
                  <a:latin typeface="Calibri - 10"/>
                </a:rPr>
                <a:t>Province:</a:t>
              </a:r>
            </a:p>
            <a:p>
              <a:r>
                <a:rPr lang="nl-NL" sz="800" b="1" smtClean="0">
                  <a:solidFill>
                    <a:srgbClr val="000000"/>
                  </a:solidFill>
                  <a:latin typeface="Calibri - 10"/>
                </a:rPr>
                <a:t>Gelder</a:t>
              </a:r>
              <a:endParaRPr lang="nl-NL" sz="800" b="1">
                <a:solidFill>
                  <a:srgbClr val="000000"/>
                </a:solidFill>
                <a:latin typeface="Calibri - 10"/>
              </a:endParaRPr>
            </a:p>
          </p:txBody>
        </p:sp>
        <p:sp>
          <p:nvSpPr>
            <p:cNvPr id="29" name="TextBox 28"/>
            <p:cNvSpPr txBox="1"/>
            <p:nvPr/>
          </p:nvSpPr>
          <p:spPr>
            <a:xfrm>
              <a:off x="7086600" y="3492500"/>
              <a:ext cx="1524000" cy="338554"/>
            </a:xfrm>
            <a:prstGeom prst="rect">
              <a:avLst/>
            </a:prstGeom>
            <a:noFill/>
          </p:spPr>
          <p:txBody>
            <a:bodyPr vert="horz" rtlCol="0">
              <a:spAutoFit/>
            </a:bodyPr>
            <a:lstStyle/>
            <a:p>
              <a:r>
                <a:rPr lang="nl-NL" sz="800" b="1" smtClean="0">
                  <a:solidFill>
                    <a:srgbClr val="000000"/>
                  </a:solidFill>
                  <a:latin typeface="Calibri - 10"/>
                </a:rPr>
                <a:t>Continent:</a:t>
              </a:r>
            </a:p>
            <a:p>
              <a:r>
                <a:rPr lang="nl-NL" sz="800" b="1" smtClean="0">
                  <a:solidFill>
                    <a:srgbClr val="000000"/>
                  </a:solidFill>
                  <a:latin typeface="Calibri - 10"/>
                </a:rPr>
                <a:t>Oceania</a:t>
              </a:r>
              <a:endParaRPr lang="nl-NL" sz="800" b="1">
                <a:solidFill>
                  <a:srgbClr val="000000"/>
                </a:solidFill>
                <a:latin typeface="Calibri - 10"/>
              </a:endParaRPr>
            </a:p>
          </p:txBody>
        </p:sp>
        <p:sp>
          <p:nvSpPr>
            <p:cNvPr id="30" name="TextBox 29"/>
            <p:cNvSpPr txBox="1"/>
            <p:nvPr/>
          </p:nvSpPr>
          <p:spPr>
            <a:xfrm>
              <a:off x="4584700" y="3454400"/>
              <a:ext cx="1295400" cy="338554"/>
            </a:xfrm>
            <a:prstGeom prst="rect">
              <a:avLst/>
            </a:prstGeom>
            <a:noFill/>
          </p:spPr>
          <p:txBody>
            <a:bodyPr vert="horz" rtlCol="0">
              <a:spAutoFit/>
            </a:bodyPr>
            <a:lstStyle/>
            <a:p>
              <a:r>
                <a:rPr lang="nl-NL" sz="800" b="1" smtClean="0">
                  <a:solidFill>
                    <a:srgbClr val="000000"/>
                  </a:solidFill>
                  <a:latin typeface="Calibri - 10"/>
                </a:rPr>
                <a:t>Mission </a:t>
              </a:r>
            </a:p>
            <a:p>
              <a:r>
                <a:rPr lang="nl-NL" sz="800" b="1" smtClean="0">
                  <a:solidFill>
                    <a:srgbClr val="000000"/>
                  </a:solidFill>
                  <a:latin typeface="Calibri - 10"/>
                </a:rPr>
                <a:t>to Mars</a:t>
              </a:r>
              <a:endParaRPr lang="nl-NL" sz="800" b="1">
                <a:solidFill>
                  <a:srgbClr val="000000"/>
                </a:solidFill>
                <a:latin typeface="Calibri - 10"/>
              </a:endParaRPr>
            </a:p>
          </p:txBody>
        </p:sp>
        <p:sp>
          <p:nvSpPr>
            <p:cNvPr id="31" name="TextBox 30"/>
            <p:cNvSpPr txBox="1"/>
            <p:nvPr/>
          </p:nvSpPr>
          <p:spPr>
            <a:xfrm>
              <a:off x="3746500" y="4318000"/>
              <a:ext cx="685800" cy="215444"/>
            </a:xfrm>
            <a:prstGeom prst="rect">
              <a:avLst/>
            </a:prstGeom>
            <a:noFill/>
          </p:spPr>
          <p:txBody>
            <a:bodyPr vert="horz" rtlCol="0">
              <a:spAutoFit/>
            </a:bodyPr>
            <a:lstStyle/>
            <a:p>
              <a:r>
                <a:rPr lang="nl-NL" sz="800" b="1" smtClean="0">
                  <a:solidFill>
                    <a:srgbClr val="000000"/>
                  </a:solidFill>
                  <a:latin typeface="Calibri - 10"/>
                </a:rPr>
                <a:t>5-6</a:t>
              </a:r>
              <a:endParaRPr lang="nl-NL" sz="800" b="1">
                <a:solidFill>
                  <a:srgbClr val="000000"/>
                </a:solidFill>
                <a:latin typeface="Calibri - 10"/>
              </a:endParaRPr>
            </a:p>
          </p:txBody>
        </p:sp>
        <p:sp>
          <p:nvSpPr>
            <p:cNvPr id="32" name="TextBox 31"/>
            <p:cNvSpPr txBox="1"/>
            <p:nvPr/>
          </p:nvSpPr>
          <p:spPr>
            <a:xfrm>
              <a:off x="4864100" y="4318000"/>
              <a:ext cx="685800" cy="215444"/>
            </a:xfrm>
            <a:prstGeom prst="rect">
              <a:avLst/>
            </a:prstGeom>
            <a:noFill/>
          </p:spPr>
          <p:txBody>
            <a:bodyPr vert="horz" rtlCol="0">
              <a:spAutoFit/>
            </a:bodyPr>
            <a:lstStyle/>
            <a:p>
              <a:r>
                <a:rPr lang="nl-NL" sz="800" b="1" smtClean="0">
                  <a:solidFill>
                    <a:srgbClr val="000000"/>
                  </a:solidFill>
                  <a:latin typeface="Calibri - 10"/>
                </a:rPr>
                <a:t>7-8</a:t>
              </a:r>
              <a:endParaRPr lang="nl-NL" sz="800" b="1">
                <a:solidFill>
                  <a:srgbClr val="000000"/>
                </a:solidFill>
                <a:latin typeface="Calibri - 10"/>
              </a:endParaRPr>
            </a:p>
          </p:txBody>
        </p:sp>
        <p:sp>
          <p:nvSpPr>
            <p:cNvPr id="33" name="TextBox 32"/>
            <p:cNvSpPr txBox="1"/>
            <p:nvPr/>
          </p:nvSpPr>
          <p:spPr>
            <a:xfrm>
              <a:off x="3568700" y="5029200"/>
              <a:ext cx="533400" cy="215444"/>
            </a:xfrm>
            <a:prstGeom prst="rect">
              <a:avLst/>
            </a:prstGeom>
            <a:noFill/>
          </p:spPr>
          <p:txBody>
            <a:bodyPr vert="horz" rtlCol="0">
              <a:spAutoFit/>
            </a:bodyPr>
            <a:lstStyle/>
            <a:p>
              <a:r>
                <a:rPr lang="nl-NL" sz="800" b="1" smtClean="0">
                  <a:solidFill>
                    <a:srgbClr val="000000"/>
                  </a:solidFill>
                  <a:latin typeface="Calibri - 10"/>
                </a:rPr>
                <a:t>X</a:t>
              </a:r>
              <a:endParaRPr lang="nl-NL" sz="800" b="1">
                <a:solidFill>
                  <a:srgbClr val="000000"/>
                </a:solidFill>
                <a:latin typeface="Calibri - 10"/>
              </a:endParaRPr>
            </a:p>
          </p:txBody>
        </p:sp>
        <p:sp>
          <p:nvSpPr>
            <p:cNvPr id="34" name="TextBox 33"/>
            <p:cNvSpPr txBox="1"/>
            <p:nvPr/>
          </p:nvSpPr>
          <p:spPr>
            <a:xfrm>
              <a:off x="4076700" y="5003800"/>
              <a:ext cx="533400" cy="215444"/>
            </a:xfrm>
            <a:prstGeom prst="rect">
              <a:avLst/>
            </a:prstGeom>
            <a:noFill/>
          </p:spPr>
          <p:txBody>
            <a:bodyPr vert="horz" rtlCol="0">
              <a:spAutoFit/>
            </a:bodyPr>
            <a:lstStyle/>
            <a:p>
              <a:r>
                <a:rPr lang="nl-NL" sz="800" b="1" smtClean="0">
                  <a:solidFill>
                    <a:srgbClr val="000000"/>
                  </a:solidFill>
                  <a:latin typeface="Calibri - 10"/>
                </a:rPr>
                <a:t>C</a:t>
              </a:r>
              <a:endParaRPr lang="nl-NL" sz="800" b="1">
                <a:solidFill>
                  <a:srgbClr val="000000"/>
                </a:solidFill>
                <a:latin typeface="Calibri - 10"/>
              </a:endParaRPr>
            </a:p>
          </p:txBody>
        </p:sp>
        <p:sp>
          <p:nvSpPr>
            <p:cNvPr id="35" name="TextBox 34"/>
            <p:cNvSpPr txBox="1"/>
            <p:nvPr/>
          </p:nvSpPr>
          <p:spPr>
            <a:xfrm>
              <a:off x="3568700" y="5689600"/>
              <a:ext cx="482600" cy="215444"/>
            </a:xfrm>
            <a:prstGeom prst="rect">
              <a:avLst/>
            </a:prstGeom>
            <a:noFill/>
          </p:spPr>
          <p:txBody>
            <a:bodyPr vert="horz" rtlCol="0">
              <a:spAutoFit/>
            </a:bodyPr>
            <a:lstStyle/>
            <a:p>
              <a:r>
                <a:rPr lang="nl-NL" sz="800" b="1" smtClean="0">
                  <a:solidFill>
                    <a:srgbClr val="000000"/>
                  </a:solidFill>
                  <a:latin typeface="Calibri - 10"/>
                </a:rPr>
                <a:t>1</a:t>
              </a:r>
              <a:endParaRPr lang="nl-NL" sz="800" b="1">
                <a:solidFill>
                  <a:srgbClr val="000000"/>
                </a:solidFill>
                <a:latin typeface="Calibri - 10"/>
              </a:endParaRPr>
            </a:p>
          </p:txBody>
        </p:sp>
        <p:sp>
          <p:nvSpPr>
            <p:cNvPr id="36" name="TextBox 35"/>
            <p:cNvSpPr txBox="1"/>
            <p:nvPr/>
          </p:nvSpPr>
          <p:spPr>
            <a:xfrm>
              <a:off x="5854700" y="5689600"/>
              <a:ext cx="482600" cy="215444"/>
            </a:xfrm>
            <a:prstGeom prst="rect">
              <a:avLst/>
            </a:prstGeom>
            <a:noFill/>
          </p:spPr>
          <p:txBody>
            <a:bodyPr vert="horz" rtlCol="0">
              <a:spAutoFit/>
            </a:bodyPr>
            <a:lstStyle/>
            <a:p>
              <a:r>
                <a:rPr lang="nl-NL" sz="800" b="1" smtClean="0">
                  <a:solidFill>
                    <a:srgbClr val="000000"/>
                  </a:solidFill>
                  <a:latin typeface="Calibri - 10"/>
                </a:rPr>
                <a:t>2</a:t>
              </a:r>
              <a:endParaRPr lang="nl-NL" sz="800" b="1">
                <a:solidFill>
                  <a:srgbClr val="000000"/>
                </a:solidFill>
                <a:latin typeface="Calibri - 10"/>
              </a:endParaRPr>
            </a:p>
          </p:txBody>
        </p:sp>
        <p:sp>
          <p:nvSpPr>
            <p:cNvPr id="37" name="TextBox 36"/>
            <p:cNvSpPr txBox="1"/>
            <p:nvPr/>
          </p:nvSpPr>
          <p:spPr>
            <a:xfrm>
              <a:off x="6083300" y="4318000"/>
              <a:ext cx="685800" cy="215444"/>
            </a:xfrm>
            <a:prstGeom prst="rect">
              <a:avLst/>
            </a:prstGeom>
            <a:noFill/>
          </p:spPr>
          <p:txBody>
            <a:bodyPr vert="horz" rtlCol="0">
              <a:spAutoFit/>
            </a:bodyPr>
            <a:lstStyle/>
            <a:p>
              <a:r>
                <a:rPr lang="nl-NL" sz="800" b="1" smtClean="0">
                  <a:solidFill>
                    <a:srgbClr val="000000"/>
                  </a:solidFill>
                  <a:latin typeface="Calibri - 10"/>
                </a:rPr>
                <a:t>5-6</a:t>
              </a:r>
              <a:endParaRPr lang="nl-NL" sz="800" b="1">
                <a:solidFill>
                  <a:srgbClr val="000000"/>
                </a:solidFill>
                <a:latin typeface="Calibri - 10"/>
              </a:endParaRPr>
            </a:p>
          </p:txBody>
        </p:sp>
        <p:sp>
          <p:nvSpPr>
            <p:cNvPr id="38" name="TextBox 37"/>
            <p:cNvSpPr txBox="1"/>
            <p:nvPr/>
          </p:nvSpPr>
          <p:spPr>
            <a:xfrm>
              <a:off x="7404100" y="4318000"/>
              <a:ext cx="685800" cy="215444"/>
            </a:xfrm>
            <a:prstGeom prst="rect">
              <a:avLst/>
            </a:prstGeom>
            <a:noFill/>
          </p:spPr>
          <p:txBody>
            <a:bodyPr vert="horz" rtlCol="0">
              <a:spAutoFit/>
            </a:bodyPr>
            <a:lstStyle/>
            <a:p>
              <a:r>
                <a:rPr lang="nl-NL" sz="800" b="1" smtClean="0">
                  <a:solidFill>
                    <a:srgbClr val="000000"/>
                  </a:solidFill>
                  <a:latin typeface="Calibri - 10"/>
                </a:rPr>
                <a:t>7-8</a:t>
              </a:r>
              <a:endParaRPr lang="nl-NL" sz="800" b="1">
                <a:solidFill>
                  <a:srgbClr val="000000"/>
                </a:solidFill>
                <a:latin typeface="Calibri - 10"/>
              </a:endParaRPr>
            </a:p>
          </p:txBody>
        </p:sp>
        <p:sp>
          <p:nvSpPr>
            <p:cNvPr id="39" name="TextBox 38"/>
            <p:cNvSpPr txBox="1"/>
            <p:nvPr/>
          </p:nvSpPr>
          <p:spPr>
            <a:xfrm>
              <a:off x="4686300" y="5003800"/>
              <a:ext cx="533400" cy="215444"/>
            </a:xfrm>
            <a:prstGeom prst="rect">
              <a:avLst/>
            </a:prstGeom>
            <a:noFill/>
          </p:spPr>
          <p:txBody>
            <a:bodyPr vert="horz" rtlCol="0">
              <a:spAutoFit/>
            </a:bodyPr>
            <a:lstStyle/>
            <a:p>
              <a:r>
                <a:rPr lang="nl-NL" sz="800" b="1" smtClean="0">
                  <a:solidFill>
                    <a:srgbClr val="000000"/>
                  </a:solidFill>
                  <a:latin typeface="Calibri - 10"/>
                </a:rPr>
                <a:t>X</a:t>
              </a:r>
              <a:endParaRPr lang="nl-NL" sz="800" b="1">
                <a:solidFill>
                  <a:srgbClr val="000000"/>
                </a:solidFill>
                <a:latin typeface="Calibri - 10"/>
              </a:endParaRPr>
            </a:p>
          </p:txBody>
        </p:sp>
        <p:sp>
          <p:nvSpPr>
            <p:cNvPr id="40" name="TextBox 39"/>
            <p:cNvSpPr txBox="1"/>
            <p:nvPr/>
          </p:nvSpPr>
          <p:spPr>
            <a:xfrm>
              <a:off x="5829300" y="5003800"/>
              <a:ext cx="533400" cy="215444"/>
            </a:xfrm>
            <a:prstGeom prst="rect">
              <a:avLst/>
            </a:prstGeom>
            <a:noFill/>
          </p:spPr>
          <p:txBody>
            <a:bodyPr vert="horz" rtlCol="0">
              <a:spAutoFit/>
            </a:bodyPr>
            <a:lstStyle/>
            <a:p>
              <a:r>
                <a:rPr lang="nl-NL" sz="800" b="1" smtClean="0">
                  <a:solidFill>
                    <a:srgbClr val="000000"/>
                  </a:solidFill>
                  <a:latin typeface="Calibri - 10"/>
                </a:rPr>
                <a:t>X</a:t>
              </a:r>
              <a:endParaRPr lang="nl-NL" sz="800" b="1">
                <a:solidFill>
                  <a:srgbClr val="000000"/>
                </a:solidFill>
                <a:latin typeface="Calibri - 10"/>
              </a:endParaRPr>
            </a:p>
          </p:txBody>
        </p:sp>
        <p:sp>
          <p:nvSpPr>
            <p:cNvPr id="41" name="TextBox 40"/>
            <p:cNvSpPr txBox="1"/>
            <p:nvPr/>
          </p:nvSpPr>
          <p:spPr>
            <a:xfrm>
              <a:off x="7251700" y="5003800"/>
              <a:ext cx="533400" cy="215444"/>
            </a:xfrm>
            <a:prstGeom prst="rect">
              <a:avLst/>
            </a:prstGeom>
            <a:noFill/>
          </p:spPr>
          <p:txBody>
            <a:bodyPr vert="horz" rtlCol="0">
              <a:spAutoFit/>
            </a:bodyPr>
            <a:lstStyle/>
            <a:p>
              <a:r>
                <a:rPr lang="nl-NL" sz="800" b="1" smtClean="0">
                  <a:solidFill>
                    <a:srgbClr val="000000"/>
                  </a:solidFill>
                  <a:latin typeface="Calibri - 10"/>
                </a:rPr>
                <a:t>X</a:t>
              </a:r>
              <a:endParaRPr lang="nl-NL" sz="800" b="1">
                <a:solidFill>
                  <a:srgbClr val="000000"/>
                </a:solidFill>
                <a:latin typeface="Calibri - 10"/>
              </a:endParaRPr>
            </a:p>
          </p:txBody>
        </p:sp>
        <p:sp>
          <p:nvSpPr>
            <p:cNvPr id="42" name="TextBox 41"/>
            <p:cNvSpPr txBox="1"/>
            <p:nvPr/>
          </p:nvSpPr>
          <p:spPr>
            <a:xfrm>
              <a:off x="6565900" y="4978400"/>
              <a:ext cx="533400" cy="215444"/>
            </a:xfrm>
            <a:prstGeom prst="rect">
              <a:avLst/>
            </a:prstGeom>
            <a:noFill/>
          </p:spPr>
          <p:txBody>
            <a:bodyPr vert="horz" rtlCol="0">
              <a:spAutoFit/>
            </a:bodyPr>
            <a:lstStyle/>
            <a:p>
              <a:r>
                <a:rPr lang="nl-NL" sz="800" b="1" smtClean="0">
                  <a:solidFill>
                    <a:srgbClr val="000000"/>
                  </a:solidFill>
                  <a:latin typeface="Calibri - 10"/>
                </a:rPr>
                <a:t>C</a:t>
              </a:r>
              <a:endParaRPr lang="nl-NL" sz="800" b="1">
                <a:solidFill>
                  <a:srgbClr val="000000"/>
                </a:solidFill>
                <a:latin typeface="Calibri - 10"/>
              </a:endParaRPr>
            </a:p>
          </p:txBody>
        </p:sp>
        <p:sp>
          <p:nvSpPr>
            <p:cNvPr id="43" name="TextBox 42"/>
            <p:cNvSpPr txBox="1"/>
            <p:nvPr/>
          </p:nvSpPr>
          <p:spPr>
            <a:xfrm>
              <a:off x="7810500" y="4978400"/>
              <a:ext cx="533400" cy="215444"/>
            </a:xfrm>
            <a:prstGeom prst="rect">
              <a:avLst/>
            </a:prstGeom>
            <a:noFill/>
          </p:spPr>
          <p:txBody>
            <a:bodyPr vert="horz" rtlCol="0">
              <a:spAutoFit/>
            </a:bodyPr>
            <a:lstStyle/>
            <a:p>
              <a:r>
                <a:rPr lang="nl-NL" sz="800" b="1" smtClean="0">
                  <a:solidFill>
                    <a:srgbClr val="000000"/>
                  </a:solidFill>
                  <a:latin typeface="Calibri - 10"/>
                </a:rPr>
                <a:t>C</a:t>
              </a:r>
              <a:endParaRPr lang="nl-NL" sz="800" b="1">
                <a:solidFill>
                  <a:srgbClr val="000000"/>
                </a:solidFill>
                <a:latin typeface="Calibri - 10"/>
              </a:endParaRPr>
            </a:p>
          </p:txBody>
        </p:sp>
        <p:sp>
          <p:nvSpPr>
            <p:cNvPr id="44" name="TextBox 43"/>
            <p:cNvSpPr txBox="1"/>
            <p:nvPr/>
          </p:nvSpPr>
          <p:spPr>
            <a:xfrm>
              <a:off x="5295900" y="5003800"/>
              <a:ext cx="533400" cy="215444"/>
            </a:xfrm>
            <a:prstGeom prst="rect">
              <a:avLst/>
            </a:prstGeom>
            <a:noFill/>
          </p:spPr>
          <p:txBody>
            <a:bodyPr vert="horz" rtlCol="0">
              <a:spAutoFit/>
            </a:bodyPr>
            <a:lstStyle/>
            <a:p>
              <a:r>
                <a:rPr lang="nl-NL" sz="800" b="1" smtClean="0">
                  <a:solidFill>
                    <a:srgbClr val="000000"/>
                  </a:solidFill>
                  <a:latin typeface="Calibri - 10"/>
                </a:rPr>
                <a:t>C</a:t>
              </a:r>
              <a:endParaRPr lang="nl-NL" sz="800" b="1">
                <a:solidFill>
                  <a:srgbClr val="000000"/>
                </a:solidFill>
                <a:latin typeface="Calibri - 10"/>
              </a:endParaRPr>
            </a:p>
          </p:txBody>
        </p:sp>
        <p:sp>
          <p:nvSpPr>
            <p:cNvPr id="45" name="TextBox 44"/>
            <p:cNvSpPr txBox="1"/>
            <p:nvPr/>
          </p:nvSpPr>
          <p:spPr>
            <a:xfrm>
              <a:off x="4152900" y="5689600"/>
              <a:ext cx="482600" cy="215444"/>
            </a:xfrm>
            <a:prstGeom prst="rect">
              <a:avLst/>
            </a:prstGeom>
            <a:noFill/>
          </p:spPr>
          <p:txBody>
            <a:bodyPr vert="horz" rtlCol="0">
              <a:spAutoFit/>
            </a:bodyPr>
            <a:lstStyle/>
            <a:p>
              <a:r>
                <a:rPr lang="nl-NL" sz="800" b="1" smtClean="0">
                  <a:solidFill>
                    <a:srgbClr val="000000"/>
                  </a:solidFill>
                  <a:latin typeface="Calibri - 10"/>
                </a:rPr>
                <a:t>1</a:t>
              </a:r>
              <a:endParaRPr lang="nl-NL" sz="800" b="1">
                <a:solidFill>
                  <a:srgbClr val="000000"/>
                </a:solidFill>
                <a:latin typeface="Calibri - 10"/>
              </a:endParaRPr>
            </a:p>
          </p:txBody>
        </p:sp>
        <p:sp>
          <p:nvSpPr>
            <p:cNvPr id="46" name="TextBox 45"/>
            <p:cNvSpPr txBox="1"/>
            <p:nvPr/>
          </p:nvSpPr>
          <p:spPr>
            <a:xfrm>
              <a:off x="4711700" y="5689600"/>
              <a:ext cx="482600" cy="215444"/>
            </a:xfrm>
            <a:prstGeom prst="rect">
              <a:avLst/>
            </a:prstGeom>
            <a:noFill/>
          </p:spPr>
          <p:txBody>
            <a:bodyPr vert="horz" rtlCol="0">
              <a:spAutoFit/>
            </a:bodyPr>
            <a:lstStyle/>
            <a:p>
              <a:r>
                <a:rPr lang="nl-NL" sz="800" b="1" smtClean="0">
                  <a:solidFill>
                    <a:srgbClr val="000000"/>
                  </a:solidFill>
                  <a:latin typeface="Calibri - 10"/>
                </a:rPr>
                <a:t>1</a:t>
              </a:r>
              <a:endParaRPr lang="nl-NL" sz="800" b="1">
                <a:solidFill>
                  <a:srgbClr val="000000"/>
                </a:solidFill>
                <a:latin typeface="Calibri - 10"/>
              </a:endParaRPr>
            </a:p>
          </p:txBody>
        </p:sp>
        <p:sp>
          <p:nvSpPr>
            <p:cNvPr id="47" name="TextBox 46"/>
            <p:cNvSpPr txBox="1"/>
            <p:nvPr/>
          </p:nvSpPr>
          <p:spPr>
            <a:xfrm>
              <a:off x="6591300" y="5689600"/>
              <a:ext cx="482600" cy="215444"/>
            </a:xfrm>
            <a:prstGeom prst="rect">
              <a:avLst/>
            </a:prstGeom>
            <a:noFill/>
          </p:spPr>
          <p:txBody>
            <a:bodyPr vert="horz" rtlCol="0">
              <a:spAutoFit/>
            </a:bodyPr>
            <a:lstStyle/>
            <a:p>
              <a:r>
                <a:rPr lang="nl-NL" sz="800" b="1" smtClean="0">
                  <a:solidFill>
                    <a:srgbClr val="000000"/>
                  </a:solidFill>
                  <a:latin typeface="Calibri - 10"/>
                </a:rPr>
                <a:t>1</a:t>
              </a:r>
              <a:endParaRPr lang="nl-NL" sz="800" b="1">
                <a:solidFill>
                  <a:srgbClr val="000000"/>
                </a:solidFill>
                <a:latin typeface="Calibri - 10"/>
              </a:endParaRPr>
            </a:p>
          </p:txBody>
        </p:sp>
        <p:sp>
          <p:nvSpPr>
            <p:cNvPr id="48" name="TextBox 47"/>
            <p:cNvSpPr txBox="1"/>
            <p:nvPr/>
          </p:nvSpPr>
          <p:spPr>
            <a:xfrm>
              <a:off x="7886700" y="5689600"/>
              <a:ext cx="482600" cy="215444"/>
            </a:xfrm>
            <a:prstGeom prst="rect">
              <a:avLst/>
            </a:prstGeom>
            <a:noFill/>
          </p:spPr>
          <p:txBody>
            <a:bodyPr vert="horz" rtlCol="0">
              <a:spAutoFit/>
            </a:bodyPr>
            <a:lstStyle/>
            <a:p>
              <a:r>
                <a:rPr lang="nl-NL" sz="800" b="1" smtClean="0">
                  <a:solidFill>
                    <a:srgbClr val="000000"/>
                  </a:solidFill>
                  <a:latin typeface="Calibri - 10"/>
                </a:rPr>
                <a:t>1</a:t>
              </a:r>
              <a:endParaRPr lang="nl-NL" sz="800" b="1">
                <a:solidFill>
                  <a:srgbClr val="000000"/>
                </a:solidFill>
                <a:latin typeface="Calibri - 10"/>
              </a:endParaRPr>
            </a:p>
          </p:txBody>
        </p:sp>
        <p:sp>
          <p:nvSpPr>
            <p:cNvPr id="49" name="TextBox 48"/>
            <p:cNvSpPr txBox="1"/>
            <p:nvPr/>
          </p:nvSpPr>
          <p:spPr>
            <a:xfrm>
              <a:off x="7251700" y="5689600"/>
              <a:ext cx="482600" cy="215444"/>
            </a:xfrm>
            <a:prstGeom prst="rect">
              <a:avLst/>
            </a:prstGeom>
            <a:noFill/>
          </p:spPr>
          <p:txBody>
            <a:bodyPr vert="horz" rtlCol="0">
              <a:spAutoFit/>
            </a:bodyPr>
            <a:lstStyle/>
            <a:p>
              <a:r>
                <a:rPr lang="nl-NL" sz="800" b="1" smtClean="0">
                  <a:solidFill>
                    <a:srgbClr val="000000"/>
                  </a:solidFill>
                  <a:latin typeface="Calibri - 10"/>
                </a:rPr>
                <a:t>2</a:t>
              </a:r>
              <a:endParaRPr lang="nl-NL" sz="800" b="1">
                <a:solidFill>
                  <a:srgbClr val="000000"/>
                </a:solidFill>
                <a:latin typeface="Calibri - 10"/>
              </a:endParaRPr>
            </a:p>
          </p:txBody>
        </p:sp>
        <p:sp>
          <p:nvSpPr>
            <p:cNvPr id="50" name="TextBox 49"/>
            <p:cNvSpPr txBox="1"/>
            <p:nvPr/>
          </p:nvSpPr>
          <p:spPr>
            <a:xfrm>
              <a:off x="5295900" y="5689600"/>
              <a:ext cx="482600" cy="215444"/>
            </a:xfrm>
            <a:prstGeom prst="rect">
              <a:avLst/>
            </a:prstGeom>
            <a:noFill/>
          </p:spPr>
          <p:txBody>
            <a:bodyPr vert="horz" rtlCol="0">
              <a:spAutoFit/>
            </a:bodyPr>
            <a:lstStyle/>
            <a:p>
              <a:r>
                <a:rPr lang="nl-NL" sz="800" b="1" smtClean="0">
                  <a:solidFill>
                    <a:srgbClr val="000000"/>
                  </a:solidFill>
                  <a:latin typeface="Calibri - 10"/>
                </a:rPr>
                <a:t>2</a:t>
              </a:r>
              <a:endParaRPr lang="nl-NL" sz="800" b="1">
                <a:solidFill>
                  <a:srgbClr val="000000"/>
                </a:solidFill>
                <a:latin typeface="Calibri - 10"/>
              </a:endParaRPr>
            </a:p>
          </p:txBody>
        </p:sp>
        <p:sp>
          <p:nvSpPr>
            <p:cNvPr id="51" name="TextBox 50"/>
            <p:cNvSpPr txBox="1"/>
            <p:nvPr/>
          </p:nvSpPr>
          <p:spPr>
            <a:xfrm>
              <a:off x="3517900" y="6451600"/>
              <a:ext cx="635000" cy="215444"/>
            </a:xfrm>
            <a:prstGeom prst="rect">
              <a:avLst/>
            </a:prstGeom>
            <a:noFill/>
          </p:spPr>
          <p:txBody>
            <a:bodyPr vert="horz" rtlCol="0">
              <a:spAutoFit/>
            </a:bodyPr>
            <a:lstStyle/>
            <a:p>
              <a:r>
                <a:rPr lang="nl-NL" sz="800" b="1" smtClean="0">
                  <a:solidFill>
                    <a:srgbClr val="000000"/>
                  </a:solidFill>
                  <a:latin typeface="Calibri - 10"/>
                </a:rPr>
                <a:t>24</a:t>
              </a:r>
              <a:endParaRPr lang="nl-NL" sz="800" b="1">
                <a:solidFill>
                  <a:srgbClr val="000000"/>
                </a:solidFill>
                <a:latin typeface="Calibri - 10"/>
              </a:endParaRPr>
            </a:p>
          </p:txBody>
        </p:sp>
        <p:sp>
          <p:nvSpPr>
            <p:cNvPr id="52" name="TextBox 51"/>
            <p:cNvSpPr txBox="1"/>
            <p:nvPr/>
          </p:nvSpPr>
          <p:spPr>
            <a:xfrm>
              <a:off x="4076700" y="6451600"/>
              <a:ext cx="635000" cy="215444"/>
            </a:xfrm>
            <a:prstGeom prst="rect">
              <a:avLst/>
            </a:prstGeom>
            <a:noFill/>
          </p:spPr>
          <p:txBody>
            <a:bodyPr vert="horz" rtlCol="0">
              <a:spAutoFit/>
            </a:bodyPr>
            <a:lstStyle/>
            <a:p>
              <a:r>
                <a:rPr lang="nl-NL" sz="800" b="1" smtClean="0">
                  <a:solidFill>
                    <a:srgbClr val="000000"/>
                  </a:solidFill>
                  <a:latin typeface="Calibri - 10"/>
                </a:rPr>
                <a:t>27</a:t>
              </a:r>
              <a:endParaRPr lang="nl-NL" sz="800" b="1">
                <a:solidFill>
                  <a:srgbClr val="000000"/>
                </a:solidFill>
                <a:latin typeface="Calibri - 10"/>
              </a:endParaRPr>
            </a:p>
          </p:txBody>
        </p:sp>
        <p:sp>
          <p:nvSpPr>
            <p:cNvPr id="53" name="TextBox 52"/>
            <p:cNvSpPr txBox="1"/>
            <p:nvPr/>
          </p:nvSpPr>
          <p:spPr>
            <a:xfrm>
              <a:off x="4610100" y="6451600"/>
              <a:ext cx="635000" cy="215444"/>
            </a:xfrm>
            <a:prstGeom prst="rect">
              <a:avLst/>
            </a:prstGeom>
            <a:noFill/>
          </p:spPr>
          <p:txBody>
            <a:bodyPr vert="horz" rtlCol="0">
              <a:spAutoFit/>
            </a:bodyPr>
            <a:lstStyle/>
            <a:p>
              <a:r>
                <a:rPr lang="nl-NL" sz="800" b="1" smtClean="0">
                  <a:solidFill>
                    <a:srgbClr val="000000"/>
                  </a:solidFill>
                  <a:latin typeface="Calibri - 10"/>
                </a:rPr>
                <a:t>23</a:t>
              </a:r>
              <a:endParaRPr lang="nl-NL" sz="800" b="1">
                <a:solidFill>
                  <a:srgbClr val="000000"/>
                </a:solidFill>
                <a:latin typeface="Calibri - 10"/>
              </a:endParaRPr>
            </a:p>
          </p:txBody>
        </p:sp>
        <p:sp>
          <p:nvSpPr>
            <p:cNvPr id="54" name="TextBox 53"/>
            <p:cNvSpPr txBox="1"/>
            <p:nvPr/>
          </p:nvSpPr>
          <p:spPr>
            <a:xfrm>
              <a:off x="5219700" y="6451600"/>
              <a:ext cx="635000" cy="215444"/>
            </a:xfrm>
            <a:prstGeom prst="rect">
              <a:avLst/>
            </a:prstGeom>
            <a:noFill/>
          </p:spPr>
          <p:txBody>
            <a:bodyPr vert="horz" rtlCol="0">
              <a:spAutoFit/>
            </a:bodyPr>
            <a:lstStyle/>
            <a:p>
              <a:r>
                <a:rPr lang="nl-NL" sz="800" b="1" smtClean="0">
                  <a:solidFill>
                    <a:srgbClr val="000000"/>
                  </a:solidFill>
                  <a:latin typeface="Calibri - 10"/>
                </a:rPr>
                <a:t>52</a:t>
              </a:r>
              <a:endParaRPr lang="nl-NL" sz="800" b="1">
                <a:solidFill>
                  <a:srgbClr val="000000"/>
                </a:solidFill>
                <a:latin typeface="Calibri - 10"/>
              </a:endParaRPr>
            </a:p>
          </p:txBody>
        </p:sp>
        <p:sp>
          <p:nvSpPr>
            <p:cNvPr id="55" name="TextBox 54"/>
            <p:cNvSpPr txBox="1"/>
            <p:nvPr/>
          </p:nvSpPr>
          <p:spPr>
            <a:xfrm>
              <a:off x="5803900" y="6451600"/>
              <a:ext cx="635000" cy="215444"/>
            </a:xfrm>
            <a:prstGeom prst="rect">
              <a:avLst/>
            </a:prstGeom>
            <a:noFill/>
          </p:spPr>
          <p:txBody>
            <a:bodyPr vert="horz" rtlCol="0">
              <a:spAutoFit/>
            </a:bodyPr>
            <a:lstStyle/>
            <a:p>
              <a:r>
                <a:rPr lang="nl-NL" sz="800" b="1" smtClean="0">
                  <a:solidFill>
                    <a:srgbClr val="000000"/>
                  </a:solidFill>
                  <a:latin typeface="Calibri - 10"/>
                </a:rPr>
                <a:t>47</a:t>
              </a:r>
              <a:endParaRPr lang="nl-NL" sz="800" b="1">
                <a:solidFill>
                  <a:srgbClr val="000000"/>
                </a:solidFill>
                <a:latin typeface="Calibri - 10"/>
              </a:endParaRPr>
            </a:p>
          </p:txBody>
        </p:sp>
        <p:sp>
          <p:nvSpPr>
            <p:cNvPr id="56" name="TextBox 55"/>
            <p:cNvSpPr txBox="1"/>
            <p:nvPr/>
          </p:nvSpPr>
          <p:spPr>
            <a:xfrm>
              <a:off x="6438900" y="6451600"/>
              <a:ext cx="635000" cy="215444"/>
            </a:xfrm>
            <a:prstGeom prst="rect">
              <a:avLst/>
            </a:prstGeom>
            <a:noFill/>
          </p:spPr>
          <p:txBody>
            <a:bodyPr vert="horz" rtlCol="0">
              <a:spAutoFit/>
            </a:bodyPr>
            <a:lstStyle/>
            <a:p>
              <a:r>
                <a:rPr lang="nl-NL" sz="800" b="1" smtClean="0">
                  <a:solidFill>
                    <a:srgbClr val="000000"/>
                  </a:solidFill>
                  <a:latin typeface="Calibri - 10"/>
                </a:rPr>
                <a:t>22</a:t>
              </a:r>
              <a:endParaRPr lang="nl-NL" sz="800" b="1">
                <a:solidFill>
                  <a:srgbClr val="000000"/>
                </a:solidFill>
                <a:latin typeface="Calibri - 10"/>
              </a:endParaRPr>
            </a:p>
          </p:txBody>
        </p:sp>
        <p:sp>
          <p:nvSpPr>
            <p:cNvPr id="57" name="TextBox 56"/>
            <p:cNvSpPr txBox="1"/>
            <p:nvPr/>
          </p:nvSpPr>
          <p:spPr>
            <a:xfrm>
              <a:off x="7150100" y="6451600"/>
              <a:ext cx="635000" cy="215444"/>
            </a:xfrm>
            <a:prstGeom prst="rect">
              <a:avLst/>
            </a:prstGeom>
            <a:noFill/>
          </p:spPr>
          <p:txBody>
            <a:bodyPr vert="horz" rtlCol="0">
              <a:spAutoFit/>
            </a:bodyPr>
            <a:lstStyle/>
            <a:p>
              <a:r>
                <a:rPr lang="nl-NL" sz="800" b="1" smtClean="0">
                  <a:solidFill>
                    <a:srgbClr val="000000"/>
                  </a:solidFill>
                  <a:latin typeface="Calibri - 10"/>
                </a:rPr>
                <a:t>51</a:t>
              </a:r>
              <a:endParaRPr lang="nl-NL" sz="800" b="1">
                <a:solidFill>
                  <a:srgbClr val="000000"/>
                </a:solidFill>
                <a:latin typeface="Calibri - 10"/>
              </a:endParaRPr>
            </a:p>
          </p:txBody>
        </p:sp>
        <p:sp>
          <p:nvSpPr>
            <p:cNvPr id="58" name="TextBox 57"/>
            <p:cNvSpPr txBox="1"/>
            <p:nvPr/>
          </p:nvSpPr>
          <p:spPr>
            <a:xfrm>
              <a:off x="7785100" y="6451600"/>
              <a:ext cx="635000" cy="215444"/>
            </a:xfrm>
            <a:prstGeom prst="rect">
              <a:avLst/>
            </a:prstGeom>
            <a:noFill/>
          </p:spPr>
          <p:txBody>
            <a:bodyPr vert="horz" rtlCol="0">
              <a:spAutoFit/>
            </a:bodyPr>
            <a:lstStyle/>
            <a:p>
              <a:r>
                <a:rPr lang="nl-NL" sz="800" b="1" smtClean="0">
                  <a:solidFill>
                    <a:srgbClr val="000000"/>
                  </a:solidFill>
                  <a:latin typeface="Calibri - 10"/>
                </a:rPr>
                <a:t>25</a:t>
              </a:r>
              <a:endParaRPr lang="nl-NL" sz="800" b="1">
                <a:solidFill>
                  <a:srgbClr val="000000"/>
                </a:solidFill>
                <a:latin typeface="Calibri - 10"/>
              </a:endParaRPr>
            </a:p>
          </p:txBody>
        </p:sp>
      </p:grpSp>
      <p:grpSp>
        <p:nvGrpSpPr>
          <p:cNvPr id="67" name="Group 66"/>
          <p:cNvGrpSpPr/>
          <p:nvPr/>
        </p:nvGrpSpPr>
        <p:grpSpPr>
          <a:xfrm>
            <a:off x="49276" y="37338"/>
            <a:ext cx="10059925" cy="1968373"/>
            <a:chOff x="49276" y="37338"/>
            <a:chExt cx="10059925" cy="1968373"/>
          </a:xfrm>
        </p:grpSpPr>
        <p:sp>
          <p:nvSpPr>
            <p:cNvPr id="60" name="TextBox 59"/>
            <p:cNvSpPr txBox="1"/>
            <p:nvPr/>
          </p:nvSpPr>
          <p:spPr>
            <a:xfrm>
              <a:off x="2336800" y="3556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61" name="Freeform 60"/>
            <p:cNvSpPr/>
            <p:nvPr/>
          </p:nvSpPr>
          <p:spPr>
            <a:xfrm>
              <a:off x="49276" y="37338"/>
              <a:ext cx="10059925" cy="769747"/>
            </a:xfrm>
            <a:custGeom>
              <a:avLst/>
              <a:gdLst/>
              <a:ahLst/>
              <a:cxnLst/>
              <a:rect l="0" t="0" r="0" b="0"/>
              <a:pathLst>
                <a:path w="10059925" h="769747">
                  <a:moveTo>
                    <a:pt x="0" y="0"/>
                  </a:moveTo>
                  <a:lnTo>
                    <a:pt x="10059924" y="0"/>
                  </a:lnTo>
                  <a:lnTo>
                    <a:pt x="10059924" y="769746"/>
                  </a:lnTo>
                  <a:lnTo>
                    <a:pt x="0" y="769746"/>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TextBox 61"/>
            <p:cNvSpPr txBox="1"/>
            <p:nvPr/>
          </p:nvSpPr>
          <p:spPr>
            <a:xfrm>
              <a:off x="3492500" y="635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63" name="Freeform 62"/>
            <p:cNvSpPr/>
            <p:nvPr/>
          </p:nvSpPr>
          <p:spPr>
            <a:xfrm>
              <a:off x="49276" y="794384"/>
              <a:ext cx="10059925" cy="1211327"/>
            </a:xfrm>
            <a:custGeom>
              <a:avLst/>
              <a:gdLst/>
              <a:ahLst/>
              <a:cxnLst/>
              <a:rect l="0" t="0" r="0" b="0"/>
              <a:pathLst>
                <a:path w="10059925" h="1211327">
                  <a:moveTo>
                    <a:pt x="0" y="0"/>
                  </a:moveTo>
                  <a:lnTo>
                    <a:pt x="10059924" y="0"/>
                  </a:lnTo>
                  <a:lnTo>
                    <a:pt x="10059924"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xtBox 63"/>
            <p:cNvSpPr txBox="1"/>
            <p:nvPr/>
          </p:nvSpPr>
          <p:spPr>
            <a:xfrm>
              <a:off x="241300" y="1130300"/>
              <a:ext cx="9728200" cy="507831"/>
            </a:xfrm>
            <a:prstGeom prst="rect">
              <a:avLst/>
            </a:prstGeom>
            <a:noFill/>
          </p:spPr>
          <p:txBody>
            <a:bodyPr vert="horz" rtlCol="0">
              <a:spAutoFit/>
            </a:bodyPr>
            <a:lstStyle/>
            <a:p>
              <a:pPr algn="ctr"/>
              <a:r>
                <a:rPr lang="nl-NL" sz="2700" b="1" smtClean="0">
                  <a:solidFill>
                    <a:srgbClr val="FFFFFF"/>
                  </a:solidFill>
                  <a:latin typeface="Calibri - 36"/>
                </a:rPr>
                <a:t>Population:</a:t>
              </a:r>
              <a:endParaRPr lang="nl-NL" sz="2700" b="1">
                <a:solidFill>
                  <a:srgbClr val="FFFFFF"/>
                </a:solidFill>
                <a:latin typeface="Calibri - 36"/>
              </a:endParaRPr>
            </a:p>
          </p:txBody>
        </p:sp>
        <p:pic>
          <p:nvPicPr>
            <p:cNvPr id="65" name="Picture 64" descr="logo_han[1].gif"/>
            <p:cNvPicPr>
              <a:picLocks/>
            </p:cNvPicPr>
            <p:nvPr/>
          </p:nvPicPr>
          <p:blipFill>
            <a:blip r:embed="rId2" cstate="print"/>
            <a:stretch>
              <a:fillRect/>
            </a:stretch>
          </p:blipFill>
          <p:spPr>
            <a:xfrm>
              <a:off x="1701673" y="103759"/>
              <a:ext cx="940435" cy="648335"/>
            </a:xfrm>
            <a:prstGeom prst="rect">
              <a:avLst/>
            </a:prstGeom>
            <a:solidFill>
              <a:scrgbClr r="0" g="0" b="0">
                <a:alpha val="0"/>
              </a:scrgbClr>
            </a:solidFill>
          </p:spPr>
        </p:pic>
        <p:pic>
          <p:nvPicPr>
            <p:cNvPr id="66" name="Picture 65" descr="MSOfficePNG(1)(1).png"/>
            <p:cNvPicPr>
              <a:picLocks/>
            </p:cNvPicPr>
            <p:nvPr/>
          </p:nvPicPr>
          <p:blipFill>
            <a:blip r:embed="rId3" cstate="print"/>
            <a:stretch>
              <a:fillRect/>
            </a:stretch>
          </p:blipFill>
          <p:spPr>
            <a:xfrm>
              <a:off x="7166609" y="216281"/>
              <a:ext cx="2472181" cy="423163"/>
            </a:xfrm>
            <a:prstGeom prst="rect">
              <a:avLst/>
            </a:prstGeom>
            <a:solidFill>
              <a:scrgbClr r="0" g="0" b="0">
                <a:alpha val="0"/>
              </a:scrgbClr>
            </a:solidFill>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26"/>
          <p:cNvGrpSpPr/>
          <p:nvPr/>
        </p:nvGrpSpPr>
        <p:grpSpPr>
          <a:xfrm>
            <a:off x="1398905" y="2747136"/>
            <a:ext cx="7402195" cy="4707510"/>
            <a:chOff x="1398905" y="2747136"/>
            <a:chExt cx="7402195" cy="4707510"/>
          </a:xfrm>
        </p:grpSpPr>
        <p:grpSp>
          <p:nvGrpSpPr>
            <p:cNvPr id="4" name="Group 3"/>
            <p:cNvGrpSpPr/>
            <p:nvPr/>
          </p:nvGrpSpPr>
          <p:grpSpPr>
            <a:xfrm>
              <a:off x="1398905" y="2747136"/>
              <a:ext cx="7288150" cy="4707510"/>
              <a:chOff x="1398905" y="2747136"/>
              <a:chExt cx="7288150" cy="4707510"/>
            </a:xfrm>
          </p:grpSpPr>
          <p:sp>
            <p:nvSpPr>
              <p:cNvPr id="2" name="Freeform 1"/>
              <p:cNvSpPr/>
              <p:nvPr/>
            </p:nvSpPr>
            <p:spPr>
              <a:xfrm>
                <a:off x="1398905" y="2747136"/>
                <a:ext cx="898779" cy="4707510"/>
              </a:xfrm>
              <a:custGeom>
                <a:avLst/>
                <a:gdLst/>
                <a:ahLst/>
                <a:cxnLst/>
                <a:rect l="0" t="0" r="0" b="0"/>
                <a:pathLst>
                  <a:path w="898779" h="4707510">
                    <a:moveTo>
                      <a:pt x="0" y="0"/>
                    </a:moveTo>
                    <a:lnTo>
                      <a:pt x="898778" y="0"/>
                    </a:lnTo>
                    <a:lnTo>
                      <a:pt x="898778" y="4707509"/>
                    </a:lnTo>
                    <a:lnTo>
                      <a:pt x="0" y="4707509"/>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Freeform 2"/>
              <p:cNvSpPr/>
              <p:nvPr/>
            </p:nvSpPr>
            <p:spPr>
              <a:xfrm>
                <a:off x="1398905" y="2747136"/>
                <a:ext cx="7288150" cy="4707510"/>
              </a:xfrm>
              <a:custGeom>
                <a:avLst/>
                <a:gdLst/>
                <a:ahLst/>
                <a:cxnLst/>
                <a:rect l="0" t="0" r="0" b="0"/>
                <a:pathLst>
                  <a:path w="7288150" h="4707510">
                    <a:moveTo>
                      <a:pt x="0" y="0"/>
                    </a:moveTo>
                    <a:lnTo>
                      <a:pt x="7288149" y="0"/>
                    </a:lnTo>
                    <a:lnTo>
                      <a:pt x="7288149" y="4707509"/>
                    </a:lnTo>
                    <a:lnTo>
                      <a:pt x="0" y="4707509"/>
                    </a:lnTo>
                    <a:close/>
                  </a:path>
                </a:pathLst>
              </a:custGeom>
              <a:solidFill>
                <a:schemeClr val="accent1">
                  <a:alpha val="1000"/>
                </a:schemeClr>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 name="TextBox 4"/>
            <p:cNvSpPr txBox="1"/>
            <p:nvPr/>
          </p:nvSpPr>
          <p:spPr>
            <a:xfrm rot="16200000">
              <a:off x="520700" y="4572000"/>
              <a:ext cx="2743200" cy="246221"/>
            </a:xfrm>
            <a:prstGeom prst="rect">
              <a:avLst/>
            </a:prstGeom>
            <a:noFill/>
          </p:spPr>
          <p:txBody>
            <a:bodyPr vert="horz" rtlCol="0">
              <a:spAutoFit/>
            </a:bodyPr>
            <a:lstStyle/>
            <a:p>
              <a:r>
                <a:rPr lang="nl-NL" sz="1000" b="1" smtClean="0">
                  <a:solidFill>
                    <a:srgbClr val="FFFFFF"/>
                  </a:solidFill>
                  <a:latin typeface="Calibri - 13"/>
                </a:rPr>
                <a:t>INSTRUMENTS</a:t>
              </a:r>
              <a:endParaRPr lang="nl-NL" sz="1000" b="1">
                <a:solidFill>
                  <a:srgbClr val="FFFFFF"/>
                </a:solidFill>
                <a:latin typeface="Calibri - 13"/>
              </a:endParaRPr>
            </a:p>
          </p:txBody>
        </p:sp>
        <p:cxnSp>
          <p:nvCxnSpPr>
            <p:cNvPr id="6" name="Straight Connector 5"/>
            <p:cNvCxnSpPr/>
            <p:nvPr/>
          </p:nvCxnSpPr>
          <p:spPr>
            <a:xfrm>
              <a:off x="3960876" y="2780283"/>
              <a:ext cx="0" cy="4613022"/>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80658" y="2780283"/>
              <a:ext cx="0" cy="4666361"/>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07970" y="3313810"/>
              <a:ext cx="634581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01036" y="4193413"/>
              <a:ext cx="6452744"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1173" y="5047107"/>
              <a:ext cx="6372607"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7970" y="6486778"/>
              <a:ext cx="6319012"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8700" y="2819400"/>
              <a:ext cx="1828800" cy="215444"/>
            </a:xfrm>
            <a:prstGeom prst="rect">
              <a:avLst/>
            </a:prstGeom>
            <a:noFill/>
          </p:spPr>
          <p:txBody>
            <a:bodyPr vert="horz" rtlCol="0">
              <a:spAutoFit/>
            </a:bodyPr>
            <a:lstStyle/>
            <a:p>
              <a:r>
                <a:rPr lang="nl-NL" sz="800" b="1" smtClean="0">
                  <a:solidFill>
                    <a:srgbClr val="000000"/>
                  </a:solidFill>
                  <a:latin typeface="Calibri - 10"/>
                </a:rPr>
                <a:t>INSTRUMENT</a:t>
              </a:r>
              <a:endParaRPr lang="nl-NL" sz="800" b="1">
                <a:solidFill>
                  <a:srgbClr val="000000"/>
                </a:solidFill>
                <a:latin typeface="Calibri - 10"/>
              </a:endParaRPr>
            </a:p>
          </p:txBody>
        </p:sp>
        <p:sp>
          <p:nvSpPr>
            <p:cNvPr id="13" name="TextBox 12"/>
            <p:cNvSpPr txBox="1"/>
            <p:nvPr/>
          </p:nvSpPr>
          <p:spPr>
            <a:xfrm>
              <a:off x="4165600" y="2819400"/>
              <a:ext cx="1854200" cy="215444"/>
            </a:xfrm>
            <a:prstGeom prst="rect">
              <a:avLst/>
            </a:prstGeom>
            <a:noFill/>
          </p:spPr>
          <p:txBody>
            <a:bodyPr vert="horz" rtlCol="0">
              <a:spAutoFit/>
            </a:bodyPr>
            <a:lstStyle/>
            <a:p>
              <a:r>
                <a:rPr lang="nl-NL" sz="800" b="1" smtClean="0">
                  <a:solidFill>
                    <a:srgbClr val="000000"/>
                  </a:solidFill>
                  <a:latin typeface="Calibri - 10"/>
                </a:rPr>
                <a:t>BASED UPON</a:t>
              </a:r>
              <a:endParaRPr lang="nl-NL" sz="800" b="1">
                <a:solidFill>
                  <a:srgbClr val="000000"/>
                </a:solidFill>
                <a:latin typeface="Calibri - 10"/>
              </a:endParaRPr>
            </a:p>
          </p:txBody>
        </p:sp>
        <p:sp>
          <p:nvSpPr>
            <p:cNvPr id="14" name="TextBox 13"/>
            <p:cNvSpPr txBox="1"/>
            <p:nvPr/>
          </p:nvSpPr>
          <p:spPr>
            <a:xfrm>
              <a:off x="6794500" y="2819400"/>
              <a:ext cx="1651000" cy="215444"/>
            </a:xfrm>
            <a:prstGeom prst="rect">
              <a:avLst/>
            </a:prstGeom>
            <a:noFill/>
          </p:spPr>
          <p:txBody>
            <a:bodyPr vert="horz" rtlCol="0">
              <a:spAutoFit/>
            </a:bodyPr>
            <a:lstStyle/>
            <a:p>
              <a:r>
                <a:rPr lang="nl-NL" sz="800" b="1" smtClean="0">
                  <a:solidFill>
                    <a:srgbClr val="000000"/>
                  </a:solidFill>
                  <a:latin typeface="Calibri - 10"/>
                </a:rPr>
                <a:t>VARIABLES</a:t>
              </a:r>
              <a:endParaRPr lang="nl-NL" sz="800" b="1">
                <a:solidFill>
                  <a:srgbClr val="000000"/>
                </a:solidFill>
                <a:latin typeface="Calibri - 10"/>
              </a:endParaRPr>
            </a:p>
          </p:txBody>
        </p:sp>
        <p:sp>
          <p:nvSpPr>
            <p:cNvPr id="15" name="TextBox 14"/>
            <p:cNvSpPr txBox="1"/>
            <p:nvPr/>
          </p:nvSpPr>
          <p:spPr>
            <a:xfrm>
              <a:off x="2197100" y="3365500"/>
              <a:ext cx="1955800" cy="338554"/>
            </a:xfrm>
            <a:prstGeom prst="rect">
              <a:avLst/>
            </a:prstGeom>
            <a:noFill/>
          </p:spPr>
          <p:txBody>
            <a:bodyPr vert="horz" rtlCol="0">
              <a:spAutoFit/>
            </a:bodyPr>
            <a:lstStyle/>
            <a:p>
              <a:pPr algn="ctr"/>
              <a:r>
                <a:rPr lang="nl-NL" sz="800" b="1" smtClean="0">
                  <a:solidFill>
                    <a:srgbClr val="000000"/>
                  </a:solidFill>
                  <a:latin typeface="Calibri - 10"/>
                </a:rPr>
                <a:t>Questionnaire</a:t>
              </a:r>
            </a:p>
            <a:p>
              <a:pPr algn="ctr"/>
              <a:r>
                <a:rPr lang="nl-NL" sz="800" b="1" smtClean="0">
                  <a:solidFill>
                    <a:srgbClr val="000000"/>
                  </a:solidFill>
                  <a:latin typeface="Calibri - 10"/>
                </a:rPr>
                <a:t>Teachers</a:t>
              </a:r>
              <a:endParaRPr lang="nl-NL" sz="800" b="1">
                <a:solidFill>
                  <a:srgbClr val="000000"/>
                </a:solidFill>
                <a:latin typeface="Calibri - 10"/>
              </a:endParaRPr>
            </a:p>
          </p:txBody>
        </p:sp>
        <p:sp>
          <p:nvSpPr>
            <p:cNvPr id="16" name="TextBox 15"/>
            <p:cNvSpPr txBox="1"/>
            <p:nvPr/>
          </p:nvSpPr>
          <p:spPr>
            <a:xfrm>
              <a:off x="2349500" y="5067300"/>
              <a:ext cx="1498600" cy="461665"/>
            </a:xfrm>
            <a:prstGeom prst="rect">
              <a:avLst/>
            </a:prstGeom>
            <a:noFill/>
          </p:spPr>
          <p:txBody>
            <a:bodyPr vert="horz" rtlCol="0">
              <a:spAutoFit/>
            </a:bodyPr>
            <a:lstStyle/>
            <a:p>
              <a:pPr algn="ctr"/>
              <a:r>
                <a:rPr lang="nl-NL" sz="800" b="1" smtClean="0">
                  <a:solidFill>
                    <a:srgbClr val="000000"/>
                  </a:solidFill>
                  <a:latin typeface="Calibri - 10"/>
                </a:rPr>
                <a:t>Mind Map</a:t>
              </a:r>
            </a:p>
            <a:p>
              <a:pPr algn="ctr"/>
              <a:r>
                <a:rPr lang="nl-NL" sz="800" b="1" smtClean="0">
                  <a:solidFill>
                    <a:srgbClr val="000000"/>
                  </a:solidFill>
                  <a:latin typeface="Calibri - 10"/>
                </a:rPr>
                <a:t>Analysis</a:t>
              </a:r>
            </a:p>
            <a:p>
              <a:pPr algn="ctr"/>
              <a:r>
                <a:rPr lang="nl-NL" sz="800" b="1" smtClean="0">
                  <a:solidFill>
                    <a:srgbClr val="000000"/>
                  </a:solidFill>
                  <a:latin typeface="Calibri - 10"/>
                </a:rPr>
                <a:t>Instrument</a:t>
              </a:r>
              <a:endParaRPr lang="nl-NL" sz="800" b="1">
                <a:solidFill>
                  <a:srgbClr val="000000"/>
                </a:solidFill>
                <a:latin typeface="Calibri - 10"/>
              </a:endParaRPr>
            </a:p>
          </p:txBody>
        </p:sp>
        <p:sp>
          <p:nvSpPr>
            <p:cNvPr id="17" name="TextBox 16"/>
            <p:cNvSpPr txBox="1"/>
            <p:nvPr/>
          </p:nvSpPr>
          <p:spPr>
            <a:xfrm>
              <a:off x="2501900" y="6527800"/>
              <a:ext cx="1600200" cy="338554"/>
            </a:xfrm>
            <a:prstGeom prst="rect">
              <a:avLst/>
            </a:prstGeom>
            <a:noFill/>
          </p:spPr>
          <p:txBody>
            <a:bodyPr vert="horz" rtlCol="0">
              <a:spAutoFit/>
            </a:bodyPr>
            <a:lstStyle/>
            <a:p>
              <a:r>
                <a:rPr lang="nl-NL" sz="800" b="1" smtClean="0">
                  <a:solidFill>
                    <a:srgbClr val="000000"/>
                  </a:solidFill>
                  <a:latin typeface="Calibri - 10"/>
                </a:rPr>
                <a:t>Interviews</a:t>
              </a:r>
            </a:p>
            <a:p>
              <a:r>
                <a:rPr lang="nl-NL" sz="800" b="1" smtClean="0">
                  <a:solidFill>
                    <a:srgbClr val="000000"/>
                  </a:solidFill>
                  <a:latin typeface="Calibri - 10"/>
                </a:rPr>
                <a:t>Teachers</a:t>
              </a:r>
              <a:endParaRPr lang="nl-NL" sz="800" b="1">
                <a:solidFill>
                  <a:srgbClr val="000000"/>
                </a:solidFill>
                <a:latin typeface="Calibri - 10"/>
              </a:endParaRPr>
            </a:p>
          </p:txBody>
        </p:sp>
        <p:sp>
          <p:nvSpPr>
            <p:cNvPr id="18" name="TextBox 17"/>
            <p:cNvSpPr txBox="1"/>
            <p:nvPr/>
          </p:nvSpPr>
          <p:spPr>
            <a:xfrm>
              <a:off x="3759200" y="3365500"/>
              <a:ext cx="2794000" cy="369332"/>
            </a:xfrm>
            <a:prstGeom prst="rect">
              <a:avLst/>
            </a:prstGeom>
            <a:noFill/>
          </p:spPr>
          <p:txBody>
            <a:bodyPr vert="horz" rtlCol="0">
              <a:spAutoFit/>
            </a:bodyPr>
            <a:lstStyle/>
            <a:p>
              <a:pPr algn="ctr"/>
              <a:r>
                <a:rPr lang="nl-NL" sz="600" b="1" smtClean="0">
                  <a:solidFill>
                    <a:srgbClr val="000000"/>
                  </a:solidFill>
                  <a:latin typeface="Calibri - 8"/>
                </a:rPr>
                <a:t>Research IBL</a:t>
              </a:r>
            </a:p>
            <a:p>
              <a:pPr algn="ctr"/>
              <a:r>
                <a:rPr lang="nl-NL" sz="600" b="1" smtClean="0">
                  <a:solidFill>
                    <a:srgbClr val="000000"/>
                  </a:solidFill>
                  <a:latin typeface="Calibri - 8"/>
                </a:rPr>
                <a:t> (Stokhof, </a:t>
              </a:r>
            </a:p>
            <a:p>
              <a:pPr algn="ctr"/>
              <a:r>
                <a:rPr lang="nl-NL" sz="600" b="1" smtClean="0">
                  <a:solidFill>
                    <a:srgbClr val="000000"/>
                  </a:solidFill>
                  <a:latin typeface="Calibri - 8"/>
                </a:rPr>
                <a:t>De Vries 2009)</a:t>
              </a:r>
              <a:endParaRPr lang="nl-NL" sz="600" b="1">
                <a:solidFill>
                  <a:srgbClr val="000000"/>
                </a:solidFill>
                <a:latin typeface="Calibri - 8"/>
              </a:endParaRPr>
            </a:p>
          </p:txBody>
        </p:sp>
        <p:sp>
          <p:nvSpPr>
            <p:cNvPr id="19" name="TextBox 18"/>
            <p:cNvSpPr txBox="1"/>
            <p:nvPr/>
          </p:nvSpPr>
          <p:spPr>
            <a:xfrm>
              <a:off x="4013200" y="4241800"/>
              <a:ext cx="2286000" cy="369332"/>
            </a:xfrm>
            <a:prstGeom prst="rect">
              <a:avLst/>
            </a:prstGeom>
            <a:noFill/>
          </p:spPr>
          <p:txBody>
            <a:bodyPr vert="horz" rtlCol="0">
              <a:spAutoFit/>
            </a:bodyPr>
            <a:lstStyle/>
            <a:p>
              <a:pPr algn="ctr"/>
              <a:r>
                <a:rPr lang="nl-NL" sz="600" b="1" smtClean="0">
                  <a:solidFill>
                    <a:srgbClr val="000000"/>
                  </a:solidFill>
                  <a:latin typeface="Calibri - 8"/>
                </a:rPr>
                <a:t>IMI (Deci, Koestner,</a:t>
              </a:r>
            </a:p>
            <a:p>
              <a:pPr algn="ctr"/>
              <a:r>
                <a:rPr lang="nl-NL" sz="600" b="1" smtClean="0">
                  <a:solidFill>
                    <a:srgbClr val="000000"/>
                  </a:solidFill>
                  <a:latin typeface="Calibri - 8"/>
                </a:rPr>
                <a:t>Ryan, 1991) R-SPQ-F2</a:t>
              </a:r>
            </a:p>
            <a:p>
              <a:pPr algn="ctr"/>
              <a:r>
                <a:rPr lang="nl-NL" sz="600" b="1" smtClean="0">
                  <a:solidFill>
                    <a:srgbClr val="000000"/>
                  </a:solidFill>
                  <a:latin typeface="Calibri - 8"/>
                </a:rPr>
                <a:t>(Biggs, 2001)</a:t>
              </a:r>
              <a:endParaRPr lang="nl-NL" sz="600" b="1">
                <a:solidFill>
                  <a:srgbClr val="000000"/>
                </a:solidFill>
                <a:latin typeface="Calibri - 8"/>
              </a:endParaRPr>
            </a:p>
          </p:txBody>
        </p:sp>
        <p:sp>
          <p:nvSpPr>
            <p:cNvPr id="20" name="TextBox 19"/>
            <p:cNvSpPr txBox="1"/>
            <p:nvPr/>
          </p:nvSpPr>
          <p:spPr>
            <a:xfrm>
              <a:off x="3924300" y="5092700"/>
              <a:ext cx="2489200" cy="553998"/>
            </a:xfrm>
            <a:prstGeom prst="rect">
              <a:avLst/>
            </a:prstGeom>
            <a:noFill/>
          </p:spPr>
          <p:txBody>
            <a:bodyPr vert="horz" rtlCol="0">
              <a:spAutoFit/>
            </a:bodyPr>
            <a:lstStyle/>
            <a:p>
              <a:pPr algn="ctr"/>
              <a:r>
                <a:rPr lang="nl-NL" sz="600" b="1" smtClean="0">
                  <a:solidFill>
                    <a:srgbClr val="000000"/>
                  </a:solidFill>
                  <a:latin typeface="Calibri - 8"/>
                </a:rPr>
                <a:t>Conceptmap analysis</a:t>
              </a:r>
            </a:p>
            <a:p>
              <a:pPr algn="ctr"/>
              <a:r>
                <a:rPr lang="nl-NL" sz="600" b="1" smtClean="0">
                  <a:solidFill>
                    <a:srgbClr val="000000"/>
                  </a:solidFill>
                  <a:latin typeface="Calibri - 8"/>
                </a:rPr>
                <a:t>research (Beyerbach,</a:t>
              </a:r>
            </a:p>
            <a:p>
              <a:pPr algn="ctr"/>
              <a:r>
                <a:rPr lang="nl-NL" sz="600" b="1" smtClean="0">
                  <a:solidFill>
                    <a:srgbClr val="000000"/>
                  </a:solidFill>
                  <a:latin typeface="Calibri - 8"/>
                </a:rPr>
                <a:t>1990; Buzan, 1995; Novak,</a:t>
              </a:r>
            </a:p>
            <a:p>
              <a:pPr algn="ctr"/>
              <a:r>
                <a:rPr lang="nl-NL" sz="600" b="1" smtClean="0">
                  <a:solidFill>
                    <a:srgbClr val="000000"/>
                  </a:solidFill>
                  <a:latin typeface="Calibri - 8"/>
                </a:rPr>
                <a:t>2002; Merchie, 2009;</a:t>
              </a:r>
            </a:p>
            <a:p>
              <a:pPr algn="ctr"/>
              <a:r>
                <a:rPr lang="nl-NL" sz="600" b="1" smtClean="0">
                  <a:solidFill>
                    <a:srgbClr val="000000"/>
                  </a:solidFill>
                  <a:latin typeface="Calibri - 8"/>
                </a:rPr>
                <a:t>Koopmans, 2010)</a:t>
              </a:r>
              <a:endParaRPr lang="nl-NL" sz="600" b="1">
                <a:solidFill>
                  <a:srgbClr val="000000"/>
                </a:solidFill>
                <a:latin typeface="Calibri - 8"/>
              </a:endParaRPr>
            </a:p>
          </p:txBody>
        </p:sp>
        <p:sp>
          <p:nvSpPr>
            <p:cNvPr id="21" name="TextBox 20"/>
            <p:cNvSpPr txBox="1"/>
            <p:nvPr/>
          </p:nvSpPr>
          <p:spPr>
            <a:xfrm>
              <a:off x="6210300" y="4343400"/>
              <a:ext cx="2590800" cy="307777"/>
            </a:xfrm>
            <a:prstGeom prst="rect">
              <a:avLst/>
            </a:prstGeom>
            <a:noFill/>
          </p:spPr>
          <p:txBody>
            <a:bodyPr vert="horz" rtlCol="0">
              <a:spAutoFit/>
            </a:bodyPr>
            <a:lstStyle/>
            <a:p>
              <a:pPr algn="ctr"/>
              <a:r>
                <a:rPr lang="nl-NL" sz="700" b="1" smtClean="0">
                  <a:solidFill>
                    <a:srgbClr val="000000"/>
                  </a:solidFill>
                  <a:latin typeface="Calibri - 9"/>
                </a:rPr>
                <a:t>intrinsic motivation</a:t>
              </a:r>
            </a:p>
            <a:p>
              <a:pPr algn="ctr"/>
              <a:r>
                <a:rPr lang="nl-NL" sz="700" b="1" smtClean="0">
                  <a:solidFill>
                    <a:srgbClr val="000000"/>
                  </a:solidFill>
                  <a:latin typeface="Calibri - 9"/>
                </a:rPr>
                <a:t>and learning strategies</a:t>
              </a:r>
              <a:endParaRPr lang="nl-NL" sz="700" b="1">
                <a:solidFill>
                  <a:srgbClr val="000000"/>
                </a:solidFill>
                <a:latin typeface="Calibri - 9"/>
              </a:endParaRPr>
            </a:p>
          </p:txBody>
        </p:sp>
        <p:sp>
          <p:nvSpPr>
            <p:cNvPr id="22" name="TextBox 21"/>
            <p:cNvSpPr txBox="1"/>
            <p:nvPr/>
          </p:nvSpPr>
          <p:spPr>
            <a:xfrm>
              <a:off x="6477000" y="5321300"/>
              <a:ext cx="2260600" cy="307777"/>
            </a:xfrm>
            <a:prstGeom prst="rect">
              <a:avLst/>
            </a:prstGeom>
            <a:noFill/>
          </p:spPr>
          <p:txBody>
            <a:bodyPr vert="horz" rtlCol="0">
              <a:spAutoFit/>
            </a:bodyPr>
            <a:lstStyle/>
            <a:p>
              <a:r>
                <a:rPr lang="nl-NL" sz="700" b="1" smtClean="0">
                  <a:solidFill>
                    <a:srgbClr val="000000"/>
                  </a:solidFill>
                  <a:latin typeface="Calibri - 9"/>
                </a:rPr>
                <a:t>quality of learning:</a:t>
              </a:r>
            </a:p>
            <a:p>
              <a:r>
                <a:rPr lang="nl-NL" sz="700" b="1" smtClean="0">
                  <a:solidFill>
                    <a:srgbClr val="000000"/>
                  </a:solidFill>
                  <a:latin typeface="Calibri - 9"/>
                </a:rPr>
                <a:t>learning outcomes</a:t>
              </a:r>
              <a:endParaRPr lang="nl-NL" sz="700" b="1">
                <a:solidFill>
                  <a:srgbClr val="000000"/>
                </a:solidFill>
                <a:latin typeface="Calibri - 9"/>
              </a:endParaRPr>
            </a:p>
          </p:txBody>
        </p:sp>
        <p:sp>
          <p:nvSpPr>
            <p:cNvPr id="23" name="TextBox 22"/>
            <p:cNvSpPr txBox="1"/>
            <p:nvPr/>
          </p:nvSpPr>
          <p:spPr>
            <a:xfrm>
              <a:off x="6350000" y="3314700"/>
              <a:ext cx="2413000" cy="415498"/>
            </a:xfrm>
            <a:prstGeom prst="rect">
              <a:avLst/>
            </a:prstGeom>
            <a:noFill/>
          </p:spPr>
          <p:txBody>
            <a:bodyPr vert="horz" rtlCol="0">
              <a:spAutoFit/>
            </a:bodyPr>
            <a:lstStyle/>
            <a:p>
              <a:pPr algn="ctr"/>
              <a:r>
                <a:rPr lang="nl-NL" sz="700" b="1" smtClean="0">
                  <a:solidFill>
                    <a:srgbClr val="000000"/>
                  </a:solidFill>
                  <a:latin typeface="Calibri - 9"/>
                </a:rPr>
                <a:t>motivation; design-</a:t>
              </a:r>
            </a:p>
            <a:p>
              <a:pPr algn="ctr"/>
              <a:r>
                <a:rPr lang="nl-NL" sz="700" b="1" smtClean="0">
                  <a:solidFill>
                    <a:srgbClr val="000000"/>
                  </a:solidFill>
                  <a:latin typeface="Calibri - 9"/>
                </a:rPr>
                <a:t>implement- and</a:t>
              </a:r>
            </a:p>
            <a:p>
              <a:pPr algn="ctr"/>
              <a:r>
                <a:rPr lang="nl-NL" sz="700" b="1" smtClean="0">
                  <a:solidFill>
                    <a:srgbClr val="000000"/>
                  </a:solidFill>
                  <a:latin typeface="Calibri - 9"/>
                </a:rPr>
                <a:t>evaluation competence</a:t>
              </a:r>
              <a:endParaRPr lang="nl-NL" sz="700" b="1">
                <a:solidFill>
                  <a:srgbClr val="000000"/>
                </a:solidFill>
                <a:latin typeface="Calibri - 9"/>
              </a:endParaRPr>
            </a:p>
          </p:txBody>
        </p:sp>
        <p:sp>
          <p:nvSpPr>
            <p:cNvPr id="24" name="TextBox 23"/>
            <p:cNvSpPr txBox="1"/>
            <p:nvPr/>
          </p:nvSpPr>
          <p:spPr>
            <a:xfrm>
              <a:off x="2197100" y="4229100"/>
              <a:ext cx="1955800" cy="338554"/>
            </a:xfrm>
            <a:prstGeom prst="rect">
              <a:avLst/>
            </a:prstGeom>
            <a:noFill/>
          </p:spPr>
          <p:txBody>
            <a:bodyPr vert="horz" rtlCol="0">
              <a:spAutoFit/>
            </a:bodyPr>
            <a:lstStyle/>
            <a:p>
              <a:pPr algn="ctr"/>
              <a:r>
                <a:rPr lang="nl-NL" sz="800" b="1" smtClean="0">
                  <a:solidFill>
                    <a:srgbClr val="000000"/>
                  </a:solidFill>
                  <a:latin typeface="Calibri - 10"/>
                </a:rPr>
                <a:t>Questionnaire</a:t>
              </a:r>
            </a:p>
            <a:p>
              <a:pPr algn="ctr"/>
              <a:r>
                <a:rPr lang="nl-NL" sz="800" b="1" smtClean="0">
                  <a:solidFill>
                    <a:srgbClr val="000000"/>
                  </a:solidFill>
                  <a:latin typeface="Calibri - 10"/>
                </a:rPr>
                <a:t>Pupils</a:t>
              </a:r>
              <a:endParaRPr lang="nl-NL" sz="800" b="1">
                <a:solidFill>
                  <a:srgbClr val="000000"/>
                </a:solidFill>
                <a:latin typeface="Calibri - 10"/>
              </a:endParaRPr>
            </a:p>
          </p:txBody>
        </p:sp>
        <p:sp>
          <p:nvSpPr>
            <p:cNvPr id="25" name="TextBox 24"/>
            <p:cNvSpPr txBox="1"/>
            <p:nvPr/>
          </p:nvSpPr>
          <p:spPr>
            <a:xfrm>
              <a:off x="3594100" y="6515100"/>
              <a:ext cx="2794000" cy="369332"/>
            </a:xfrm>
            <a:prstGeom prst="rect">
              <a:avLst/>
            </a:prstGeom>
            <a:noFill/>
          </p:spPr>
          <p:txBody>
            <a:bodyPr vert="horz" rtlCol="0">
              <a:spAutoFit/>
            </a:bodyPr>
            <a:lstStyle/>
            <a:p>
              <a:pPr algn="ctr"/>
              <a:r>
                <a:rPr lang="nl-NL" sz="600" b="1" smtClean="0">
                  <a:solidFill>
                    <a:srgbClr val="000000"/>
                  </a:solidFill>
                  <a:latin typeface="Calibri - 8"/>
                </a:rPr>
                <a:t>Research IBL</a:t>
              </a:r>
            </a:p>
            <a:p>
              <a:pPr algn="ctr"/>
              <a:r>
                <a:rPr lang="nl-NL" sz="600" b="1" smtClean="0">
                  <a:solidFill>
                    <a:srgbClr val="000000"/>
                  </a:solidFill>
                  <a:latin typeface="Calibri - 8"/>
                </a:rPr>
                <a:t> (Stokhof, </a:t>
              </a:r>
            </a:p>
            <a:p>
              <a:pPr algn="ctr"/>
              <a:r>
                <a:rPr lang="nl-NL" sz="600" b="1" smtClean="0">
                  <a:solidFill>
                    <a:srgbClr val="000000"/>
                  </a:solidFill>
                  <a:latin typeface="Calibri - 8"/>
                </a:rPr>
                <a:t>De Vries 2009)</a:t>
              </a:r>
              <a:endParaRPr lang="nl-NL" sz="600" b="1">
                <a:solidFill>
                  <a:srgbClr val="000000"/>
                </a:solidFill>
                <a:latin typeface="Calibri - 8"/>
              </a:endParaRPr>
            </a:p>
          </p:txBody>
        </p:sp>
        <p:sp>
          <p:nvSpPr>
            <p:cNvPr id="26" name="TextBox 25"/>
            <p:cNvSpPr txBox="1"/>
            <p:nvPr/>
          </p:nvSpPr>
          <p:spPr>
            <a:xfrm>
              <a:off x="6324600" y="6578600"/>
              <a:ext cx="2413000" cy="415498"/>
            </a:xfrm>
            <a:prstGeom prst="rect">
              <a:avLst/>
            </a:prstGeom>
            <a:noFill/>
          </p:spPr>
          <p:txBody>
            <a:bodyPr vert="horz" rtlCol="0">
              <a:spAutoFit/>
            </a:bodyPr>
            <a:lstStyle/>
            <a:p>
              <a:pPr algn="ctr"/>
              <a:r>
                <a:rPr lang="nl-NL" sz="700" b="1" smtClean="0">
                  <a:solidFill>
                    <a:srgbClr val="000000"/>
                  </a:solidFill>
                  <a:latin typeface="Calibri - 9"/>
                </a:rPr>
                <a:t>motivation; design-</a:t>
              </a:r>
            </a:p>
            <a:p>
              <a:pPr algn="ctr"/>
              <a:r>
                <a:rPr lang="nl-NL" sz="700" b="1" smtClean="0">
                  <a:solidFill>
                    <a:srgbClr val="000000"/>
                  </a:solidFill>
                  <a:latin typeface="Calibri - 9"/>
                </a:rPr>
                <a:t>implement- and</a:t>
              </a:r>
            </a:p>
            <a:p>
              <a:pPr algn="ctr"/>
              <a:r>
                <a:rPr lang="nl-NL" sz="700" b="1" smtClean="0">
                  <a:solidFill>
                    <a:srgbClr val="000000"/>
                  </a:solidFill>
                  <a:latin typeface="Calibri - 9"/>
                </a:rPr>
                <a:t>evaluation competence</a:t>
              </a:r>
              <a:endParaRPr lang="nl-NL" sz="700" b="1">
                <a:solidFill>
                  <a:srgbClr val="000000"/>
                </a:solidFill>
                <a:latin typeface="Calibri - 9"/>
              </a:endParaRPr>
            </a:p>
          </p:txBody>
        </p:sp>
      </p:grpSp>
      <p:grpSp>
        <p:nvGrpSpPr>
          <p:cNvPr id="35" name="Group 34"/>
          <p:cNvGrpSpPr/>
          <p:nvPr/>
        </p:nvGrpSpPr>
        <p:grpSpPr>
          <a:xfrm>
            <a:off x="11175" y="24638"/>
            <a:ext cx="10059926" cy="1968373"/>
            <a:chOff x="11175" y="24638"/>
            <a:chExt cx="10059926" cy="1968373"/>
          </a:xfrm>
        </p:grpSpPr>
        <p:sp>
          <p:nvSpPr>
            <p:cNvPr id="28" name="TextBox 27"/>
            <p:cNvSpPr txBox="1"/>
            <p:nvPr/>
          </p:nvSpPr>
          <p:spPr>
            <a:xfrm>
              <a:off x="2298700" y="3429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29" name="Freeform 28"/>
            <p:cNvSpPr/>
            <p:nvPr/>
          </p:nvSpPr>
          <p:spPr>
            <a:xfrm>
              <a:off x="11175" y="24638"/>
              <a:ext cx="10059926" cy="769747"/>
            </a:xfrm>
            <a:custGeom>
              <a:avLst/>
              <a:gdLst/>
              <a:ahLst/>
              <a:cxnLst/>
              <a:rect l="0" t="0" r="0" b="0"/>
              <a:pathLst>
                <a:path w="10059926" h="769747">
                  <a:moveTo>
                    <a:pt x="0" y="0"/>
                  </a:moveTo>
                  <a:lnTo>
                    <a:pt x="10059925" y="0"/>
                  </a:lnTo>
                  <a:lnTo>
                    <a:pt x="10059925" y="769746"/>
                  </a:lnTo>
                  <a:lnTo>
                    <a:pt x="0" y="769746"/>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Box 29"/>
            <p:cNvSpPr txBox="1"/>
            <p:nvPr/>
          </p:nvSpPr>
          <p:spPr>
            <a:xfrm>
              <a:off x="3454400" y="508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31" name="Freeform 30"/>
            <p:cNvSpPr/>
            <p:nvPr/>
          </p:nvSpPr>
          <p:spPr>
            <a:xfrm>
              <a:off x="11175" y="7816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TextBox 31"/>
            <p:cNvSpPr txBox="1"/>
            <p:nvPr/>
          </p:nvSpPr>
          <p:spPr>
            <a:xfrm>
              <a:off x="355600" y="1143000"/>
              <a:ext cx="9550400" cy="507831"/>
            </a:xfrm>
            <a:prstGeom prst="rect">
              <a:avLst/>
            </a:prstGeom>
            <a:noFill/>
          </p:spPr>
          <p:txBody>
            <a:bodyPr vert="horz" rtlCol="0">
              <a:spAutoFit/>
            </a:bodyPr>
            <a:lstStyle/>
            <a:p>
              <a:pPr algn="ctr"/>
              <a:r>
                <a:rPr lang="nl-NL" sz="2700" b="1" smtClean="0">
                  <a:solidFill>
                    <a:srgbClr val="FFFFFF"/>
                  </a:solidFill>
                  <a:latin typeface="Calibri - 36"/>
                </a:rPr>
                <a:t>Research instruments:</a:t>
              </a:r>
              <a:endParaRPr lang="nl-NL" sz="2700" b="1">
                <a:solidFill>
                  <a:srgbClr val="FFFFFF"/>
                </a:solidFill>
                <a:latin typeface="Calibri - 36"/>
              </a:endParaRPr>
            </a:p>
          </p:txBody>
        </p:sp>
        <p:pic>
          <p:nvPicPr>
            <p:cNvPr id="33" name="Picture 32" descr="logo_han[1].gif"/>
            <p:cNvPicPr>
              <a:picLocks/>
            </p:cNvPicPr>
            <p:nvPr/>
          </p:nvPicPr>
          <p:blipFill>
            <a:blip r:embed="rId2" cstate="print"/>
            <a:stretch>
              <a:fillRect/>
            </a:stretch>
          </p:blipFill>
          <p:spPr>
            <a:xfrm>
              <a:off x="1663573" y="91059"/>
              <a:ext cx="940435" cy="648335"/>
            </a:xfrm>
            <a:prstGeom prst="rect">
              <a:avLst/>
            </a:prstGeom>
            <a:solidFill>
              <a:scrgbClr r="0" g="0" b="0">
                <a:alpha val="0"/>
              </a:scrgbClr>
            </a:solidFill>
          </p:spPr>
        </p:pic>
        <p:pic>
          <p:nvPicPr>
            <p:cNvPr id="34" name="Picture 33" descr="MSOfficePNG(1)(1).png"/>
            <p:cNvPicPr>
              <a:picLocks/>
            </p:cNvPicPr>
            <p:nvPr/>
          </p:nvPicPr>
          <p:blipFill>
            <a:blip r:embed="rId3" cstate="print"/>
            <a:stretch>
              <a:fillRect/>
            </a:stretch>
          </p:blipFill>
          <p:spPr>
            <a:xfrm>
              <a:off x="7128509" y="203581"/>
              <a:ext cx="2472181" cy="423163"/>
            </a:xfrm>
            <a:prstGeom prst="rect">
              <a:avLst/>
            </a:prstGeom>
            <a:solidFill>
              <a:scrgbClr r="0" g="0" b="0">
                <a:alpha val="0"/>
              </a:scrgbClr>
            </a:solidFill>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49300" y="571500"/>
            <a:ext cx="2184400" cy="323165"/>
          </a:xfrm>
          <a:prstGeom prst="rect">
            <a:avLst/>
          </a:prstGeom>
          <a:noFill/>
        </p:spPr>
        <p:txBody>
          <a:bodyPr vert="horz" rtlCol="0">
            <a:spAutoFit/>
          </a:bodyPr>
          <a:lstStyle/>
          <a:p>
            <a:r>
              <a:rPr lang="nl-NL" sz="1500" smtClean="0">
                <a:solidFill>
                  <a:srgbClr val="000000"/>
                </a:solidFill>
                <a:latin typeface="Arial - 20"/>
              </a:rPr>
              <a:t>and now ....</a:t>
            </a:r>
            <a:endParaRPr lang="nl-NL" sz="1500">
              <a:solidFill>
                <a:srgbClr val="000000"/>
              </a:solidFill>
              <a:latin typeface="Arial - 20"/>
            </a:endParaRPr>
          </a:p>
        </p:txBody>
      </p:sp>
      <p:sp>
        <p:nvSpPr>
          <p:cNvPr id="3" name="TextBox 2"/>
          <p:cNvSpPr txBox="1"/>
          <p:nvPr/>
        </p:nvSpPr>
        <p:spPr>
          <a:xfrm>
            <a:off x="2679700" y="584200"/>
            <a:ext cx="5673293" cy="369332"/>
          </a:xfrm>
          <a:prstGeom prst="rect">
            <a:avLst/>
          </a:prstGeom>
          <a:noFill/>
        </p:spPr>
        <p:txBody>
          <a:bodyPr vert="horz" rtlCol="0">
            <a:spAutoFit/>
          </a:bodyPr>
          <a:lstStyle/>
          <a:p>
            <a:r>
              <a:rPr lang="en-US" smtClean="0">
                <a:solidFill>
                  <a:srgbClr val="FF0000"/>
                </a:solidFill>
                <a:latin typeface="Arial - 24"/>
              </a:rPr>
              <a:t>What happened in the classroom?</a:t>
            </a:r>
            <a:endParaRPr lang="nl-NL">
              <a:solidFill>
                <a:srgbClr val="FF0000"/>
              </a:solidFill>
              <a:latin typeface="Arial - 24"/>
            </a:endParaRPr>
          </a:p>
        </p:txBody>
      </p:sp>
      <p:sp>
        <p:nvSpPr>
          <p:cNvPr id="4" name="TextBox 3"/>
          <p:cNvSpPr txBox="1"/>
          <p:nvPr/>
        </p:nvSpPr>
        <p:spPr>
          <a:xfrm>
            <a:off x="4381500" y="4533900"/>
            <a:ext cx="2819400" cy="323165"/>
          </a:xfrm>
          <a:prstGeom prst="rect">
            <a:avLst/>
          </a:prstGeom>
          <a:noFill/>
        </p:spPr>
        <p:txBody>
          <a:bodyPr vert="horz" rtlCol="0">
            <a:spAutoFit/>
          </a:bodyPr>
          <a:lstStyle/>
          <a:p>
            <a:r>
              <a:rPr lang="nl-NL" sz="1500" smtClean="0">
                <a:solidFill>
                  <a:srgbClr val="000000"/>
                </a:solidFill>
                <a:latin typeface="Arial - 20"/>
              </a:rPr>
              <a:t>The primary school:</a:t>
            </a:r>
            <a:endParaRPr lang="nl-NL" sz="1500">
              <a:solidFill>
                <a:srgbClr val="000000"/>
              </a:solidFill>
              <a:latin typeface="Arial - 20"/>
            </a:endParaRPr>
          </a:p>
        </p:txBody>
      </p:sp>
      <p:pic>
        <p:nvPicPr>
          <p:cNvPr id="5" name="Picture 4" descr="clipboard.png"/>
          <p:cNvPicPr>
            <a:picLocks/>
          </p:cNvPicPr>
          <p:nvPr/>
        </p:nvPicPr>
        <p:blipFill>
          <a:blip r:embed="rId2" cstate="print"/>
          <a:stretch>
            <a:fillRect/>
          </a:stretch>
        </p:blipFill>
        <p:spPr>
          <a:xfrm>
            <a:off x="1371600" y="2159000"/>
            <a:ext cx="6729983" cy="2020951"/>
          </a:xfrm>
          <a:prstGeom prst="rect">
            <a:avLst/>
          </a:prstGeom>
          <a:solidFill>
            <a:scrgbClr r="0" g="0" b="0">
              <a:alpha val="0"/>
            </a:scrgbClr>
          </a:solidFill>
        </p:spPr>
      </p:pic>
      <p:pic>
        <p:nvPicPr>
          <p:cNvPr id="6" name="Picture 5" descr="clipboard(1).png"/>
          <p:cNvPicPr>
            <a:picLocks/>
          </p:cNvPicPr>
          <p:nvPr/>
        </p:nvPicPr>
        <p:blipFill>
          <a:blip r:embed="rId3" cstate="print"/>
          <a:stretch>
            <a:fillRect/>
          </a:stretch>
        </p:blipFill>
        <p:spPr>
          <a:xfrm>
            <a:off x="2476500" y="5346700"/>
            <a:ext cx="3416300" cy="1181100"/>
          </a:xfrm>
          <a:prstGeom prst="rect">
            <a:avLst/>
          </a:prstGeom>
          <a:solidFill>
            <a:scrgbClr r="0" g="0" b="0">
              <a:alpha val="0"/>
            </a:scrgbClr>
          </a:solidFill>
        </p:spPr>
      </p:pic>
      <p:sp>
        <p:nvSpPr>
          <p:cNvPr id="7" name="TextBox 6"/>
          <p:cNvSpPr txBox="1"/>
          <p:nvPr/>
        </p:nvSpPr>
        <p:spPr>
          <a:xfrm>
            <a:off x="2032000" y="4546600"/>
            <a:ext cx="2362200" cy="369332"/>
          </a:xfrm>
          <a:prstGeom prst="rect">
            <a:avLst/>
          </a:prstGeom>
          <a:noFill/>
        </p:spPr>
        <p:txBody>
          <a:bodyPr vert="horz" rtlCol="0">
            <a:spAutoFit/>
          </a:bodyPr>
          <a:lstStyle/>
          <a:p>
            <a:r>
              <a:rPr lang="nl-NL" smtClean="0">
                <a:solidFill>
                  <a:srgbClr val="009300"/>
                </a:solidFill>
                <a:latin typeface="Arial - 24"/>
              </a:rPr>
              <a:t>The story of...</a:t>
            </a:r>
            <a:endParaRPr lang="nl-NL">
              <a:solidFill>
                <a:srgbClr val="009300"/>
              </a:solidFill>
              <a:latin typeface="Arial - 2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23875" y="25400"/>
            <a:ext cx="10059926" cy="1942211"/>
            <a:chOff x="23875" y="25400"/>
            <a:chExt cx="10059926" cy="1942211"/>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TextBox 2"/>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4" name="Freeform 3"/>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p:cNvSpPr txBox="1"/>
            <p:nvPr/>
          </p:nvSpPr>
          <p:spPr>
            <a:xfrm>
              <a:off x="342900" y="901700"/>
              <a:ext cx="9728200" cy="923330"/>
            </a:xfrm>
            <a:prstGeom prst="rect">
              <a:avLst/>
            </a:prstGeom>
            <a:noFill/>
          </p:spPr>
          <p:txBody>
            <a:bodyPr vert="horz" rtlCol="0">
              <a:spAutoFit/>
            </a:bodyPr>
            <a:lstStyle/>
            <a:p>
              <a:pPr algn="ctr"/>
              <a:r>
                <a:rPr lang="en-US" sz="2700" b="1" smtClean="0">
                  <a:solidFill>
                    <a:srgbClr val="FFFFFF"/>
                  </a:solidFill>
                  <a:latin typeface="Calibri - 36"/>
                </a:rPr>
                <a:t>Researching Mindmaps: how to assess learning outcomes?</a:t>
              </a:r>
              <a:endParaRPr lang="nl-NL" sz="2700" b="1">
                <a:solidFill>
                  <a:srgbClr val="FFFFFF"/>
                </a:solidFill>
                <a:latin typeface="Calibri - 36"/>
              </a:endParaRPr>
            </a:p>
          </p:txBody>
        </p:sp>
      </p:grpSp>
      <p:sp>
        <p:nvSpPr>
          <p:cNvPr id="7" name="Freeform 6"/>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9" name="Picture 8"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nvGrpSpPr>
          <p:cNvPr id="44" name="Group 43"/>
          <p:cNvGrpSpPr/>
          <p:nvPr/>
        </p:nvGrpSpPr>
        <p:grpSpPr>
          <a:xfrm>
            <a:off x="215900" y="2108200"/>
            <a:ext cx="9740900" cy="6134100"/>
            <a:chOff x="215900" y="2108200"/>
            <a:chExt cx="9740900" cy="6134100"/>
          </a:xfrm>
        </p:grpSpPr>
        <p:grpSp>
          <p:nvGrpSpPr>
            <p:cNvPr id="42" name="Group 41"/>
            <p:cNvGrpSpPr/>
            <p:nvPr/>
          </p:nvGrpSpPr>
          <p:grpSpPr>
            <a:xfrm>
              <a:off x="215900" y="2108200"/>
              <a:ext cx="9740900" cy="6134100"/>
              <a:chOff x="215900" y="2108200"/>
              <a:chExt cx="9740900" cy="6134100"/>
            </a:xfrm>
          </p:grpSpPr>
          <p:cxnSp>
            <p:nvCxnSpPr>
              <p:cNvPr id="10" name="Straight Connector 9"/>
              <p:cNvCxnSpPr/>
              <p:nvPr/>
            </p:nvCxnSpPr>
            <p:spPr>
              <a:xfrm>
                <a:off x="228600" y="2628900"/>
                <a:ext cx="96774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4000" y="3962400"/>
                <a:ext cx="97028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5900" y="4965700"/>
                <a:ext cx="96774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 y="2108200"/>
                <a:ext cx="0" cy="61341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4100" y="2146300"/>
                <a:ext cx="0" cy="60579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1300" y="6946900"/>
                <a:ext cx="96647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 y="2108200"/>
                <a:ext cx="0" cy="61087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hlinkClick r:id="rId4" action="ppaction://hlinksldjump"/>
              </p:cNvPr>
              <p:cNvSpPr txBox="1"/>
              <p:nvPr/>
            </p:nvSpPr>
            <p:spPr>
              <a:xfrm>
                <a:off x="330200" y="4140200"/>
                <a:ext cx="1565360" cy="553998"/>
              </a:xfrm>
              <a:prstGeom prst="rect">
                <a:avLst/>
              </a:prstGeom>
              <a:noFill/>
            </p:spPr>
            <p:txBody>
              <a:bodyPr vert="horz" rtlCol="0">
                <a:spAutoFit/>
              </a:bodyPr>
              <a:lstStyle/>
              <a:p>
                <a:r>
                  <a:rPr lang="nl-NL" sz="1500" smtClean="0">
                    <a:solidFill>
                      <a:srgbClr val="000000"/>
                    </a:solidFill>
                    <a:latin typeface="Calibri - 20"/>
                  </a:rPr>
                  <a:t>Quantity of</a:t>
                </a:r>
              </a:p>
              <a:p>
                <a:r>
                  <a:rPr lang="nl-NL" sz="1500" smtClean="0">
                    <a:solidFill>
                      <a:srgbClr val="000000"/>
                    </a:solidFill>
                    <a:latin typeface="Calibri - 20"/>
                  </a:rPr>
                  <a:t>Concepts</a:t>
                </a:r>
                <a:endParaRPr lang="nl-NL" sz="1500">
                  <a:solidFill>
                    <a:srgbClr val="000000"/>
                  </a:solidFill>
                  <a:latin typeface="Calibri - 20"/>
                </a:endParaRPr>
              </a:p>
            </p:txBody>
          </p:sp>
          <p:sp>
            <p:nvSpPr>
              <p:cNvPr id="18" name="TextBox 17">
                <a:hlinkClick r:id="rId5" action="ppaction://hlinksldjump"/>
              </p:cNvPr>
              <p:cNvSpPr txBox="1"/>
              <p:nvPr/>
            </p:nvSpPr>
            <p:spPr>
              <a:xfrm>
                <a:off x="342900" y="5283200"/>
                <a:ext cx="1422400" cy="553998"/>
              </a:xfrm>
              <a:prstGeom prst="rect">
                <a:avLst/>
              </a:prstGeom>
              <a:noFill/>
            </p:spPr>
            <p:txBody>
              <a:bodyPr vert="horz" rtlCol="0">
                <a:spAutoFit/>
              </a:bodyPr>
              <a:lstStyle/>
              <a:p>
                <a:r>
                  <a:rPr lang="nl-NL" sz="1500" smtClean="0">
                    <a:solidFill>
                      <a:srgbClr val="000000"/>
                    </a:solidFill>
                    <a:latin typeface="Calibri - 20"/>
                  </a:rPr>
                  <a:t>Quality of</a:t>
                </a:r>
              </a:p>
              <a:p>
                <a:r>
                  <a:rPr lang="nl-NL" sz="1500" smtClean="0">
                    <a:solidFill>
                      <a:srgbClr val="000000"/>
                    </a:solidFill>
                    <a:latin typeface="Calibri - 20"/>
                  </a:rPr>
                  <a:t>Concepts</a:t>
                </a:r>
                <a:endParaRPr lang="nl-NL" sz="1500">
                  <a:solidFill>
                    <a:srgbClr val="000000"/>
                  </a:solidFill>
                  <a:latin typeface="Calibri - 20"/>
                </a:endParaRPr>
              </a:p>
            </p:txBody>
          </p:sp>
          <p:sp>
            <p:nvSpPr>
              <p:cNvPr id="19" name="TextBox 18">
                <a:hlinkClick r:id="rId6" action="ppaction://hlinksldjump"/>
              </p:cNvPr>
              <p:cNvSpPr txBox="1"/>
              <p:nvPr/>
            </p:nvSpPr>
            <p:spPr>
              <a:xfrm>
                <a:off x="368300" y="7048500"/>
                <a:ext cx="1371600" cy="553998"/>
              </a:xfrm>
              <a:prstGeom prst="rect">
                <a:avLst/>
              </a:prstGeom>
              <a:noFill/>
            </p:spPr>
            <p:txBody>
              <a:bodyPr vert="horz" rtlCol="0">
                <a:spAutoFit/>
              </a:bodyPr>
              <a:lstStyle/>
              <a:p>
                <a:r>
                  <a:rPr lang="nl-NL" sz="1500" smtClean="0">
                    <a:solidFill>
                      <a:srgbClr val="000000"/>
                    </a:solidFill>
                    <a:latin typeface="Calibri - 20"/>
                  </a:rPr>
                  <a:t>Quality of</a:t>
                </a:r>
              </a:p>
              <a:p>
                <a:r>
                  <a:rPr lang="nl-NL" sz="1500" smtClean="0">
                    <a:solidFill>
                      <a:srgbClr val="000000"/>
                    </a:solidFill>
                    <a:latin typeface="Calibri - 20"/>
                  </a:rPr>
                  <a:t>Images</a:t>
                </a:r>
                <a:endParaRPr lang="nl-NL" sz="1500">
                  <a:solidFill>
                    <a:srgbClr val="000000"/>
                  </a:solidFill>
                  <a:latin typeface="Calibri - 20"/>
                </a:endParaRPr>
              </a:p>
            </p:txBody>
          </p:sp>
          <p:sp>
            <p:nvSpPr>
              <p:cNvPr id="20" name="TextBox 19">
                <a:hlinkClick r:id="rId7" action="ppaction://hlinksldjump"/>
              </p:cNvPr>
              <p:cNvSpPr txBox="1"/>
              <p:nvPr/>
            </p:nvSpPr>
            <p:spPr>
              <a:xfrm>
                <a:off x="2019300" y="2794000"/>
                <a:ext cx="3175000" cy="323165"/>
              </a:xfrm>
              <a:prstGeom prst="rect">
                <a:avLst/>
              </a:prstGeom>
              <a:noFill/>
            </p:spPr>
            <p:txBody>
              <a:bodyPr vert="horz" rtlCol="0">
                <a:spAutoFit/>
              </a:bodyPr>
              <a:lstStyle/>
              <a:p>
                <a:r>
                  <a:rPr lang="nl-NL" sz="1500" smtClean="0">
                    <a:solidFill>
                      <a:srgbClr val="000000"/>
                    </a:solidFill>
                    <a:latin typeface="Calibri - 20"/>
                  </a:rPr>
                  <a:t>Concept placed on branch</a:t>
                </a:r>
                <a:endParaRPr lang="nl-NL" sz="1500">
                  <a:solidFill>
                    <a:srgbClr val="000000"/>
                  </a:solidFill>
                  <a:latin typeface="Calibri - 20"/>
                </a:endParaRPr>
              </a:p>
            </p:txBody>
          </p:sp>
          <p:sp>
            <p:nvSpPr>
              <p:cNvPr id="21" name="TextBox 20">
                <a:hlinkClick r:id="rId7" action="ppaction://hlinksldjump"/>
              </p:cNvPr>
              <p:cNvSpPr txBox="1"/>
              <p:nvPr/>
            </p:nvSpPr>
            <p:spPr>
              <a:xfrm>
                <a:off x="330200" y="3073400"/>
                <a:ext cx="1752600" cy="323165"/>
              </a:xfrm>
              <a:prstGeom prst="rect">
                <a:avLst/>
              </a:prstGeom>
              <a:noFill/>
            </p:spPr>
            <p:txBody>
              <a:bodyPr vert="horz" rtlCol="0">
                <a:spAutoFit/>
              </a:bodyPr>
              <a:lstStyle/>
              <a:p>
                <a:r>
                  <a:rPr lang="nl-NL" sz="1500" smtClean="0">
                    <a:solidFill>
                      <a:srgbClr val="000000"/>
                    </a:solidFill>
                    <a:latin typeface="Calibri - 20"/>
                  </a:rPr>
                  <a:t>Surveyability</a:t>
                </a:r>
                <a:endParaRPr lang="nl-NL" sz="1500">
                  <a:solidFill>
                    <a:srgbClr val="000000"/>
                  </a:solidFill>
                  <a:latin typeface="Calibri - 20"/>
                </a:endParaRPr>
              </a:p>
            </p:txBody>
          </p:sp>
          <p:sp>
            <p:nvSpPr>
              <p:cNvPr id="22" name="TextBox 21"/>
              <p:cNvSpPr txBox="1"/>
              <p:nvPr/>
            </p:nvSpPr>
            <p:spPr>
              <a:xfrm>
                <a:off x="2032000" y="3162300"/>
                <a:ext cx="2336800" cy="323165"/>
              </a:xfrm>
              <a:prstGeom prst="rect">
                <a:avLst/>
              </a:prstGeom>
              <a:noFill/>
            </p:spPr>
            <p:txBody>
              <a:bodyPr vert="horz" rtlCol="0">
                <a:spAutoFit/>
              </a:bodyPr>
              <a:lstStyle/>
              <a:p>
                <a:r>
                  <a:rPr lang="nl-NL" sz="1500" smtClean="0">
                    <a:solidFill>
                      <a:srgbClr val="000000"/>
                    </a:solidFill>
                    <a:latin typeface="Calibri - 20"/>
                  </a:rPr>
                  <a:t>Readability of text</a:t>
                </a:r>
                <a:endParaRPr lang="nl-NL" sz="1500">
                  <a:solidFill>
                    <a:srgbClr val="000000"/>
                  </a:solidFill>
                  <a:latin typeface="Calibri - 20"/>
                </a:endParaRPr>
              </a:p>
            </p:txBody>
          </p:sp>
          <p:sp>
            <p:nvSpPr>
              <p:cNvPr id="23" name="TextBox 22"/>
              <p:cNvSpPr txBox="1"/>
              <p:nvPr/>
            </p:nvSpPr>
            <p:spPr>
              <a:xfrm>
                <a:off x="2019300" y="3556000"/>
                <a:ext cx="3098800" cy="323165"/>
              </a:xfrm>
              <a:prstGeom prst="rect">
                <a:avLst/>
              </a:prstGeom>
              <a:noFill/>
            </p:spPr>
            <p:txBody>
              <a:bodyPr vert="horz" rtlCol="0">
                <a:spAutoFit/>
              </a:bodyPr>
              <a:lstStyle/>
              <a:p>
                <a:r>
                  <a:rPr lang="en-US" sz="1500" smtClean="0">
                    <a:solidFill>
                      <a:srgbClr val="000000"/>
                    </a:solidFill>
                    <a:latin typeface="Calibri - 20"/>
                  </a:rPr>
                  <a:t>Splitting at end of branch</a:t>
                </a:r>
                <a:endParaRPr lang="nl-NL" sz="1500">
                  <a:solidFill>
                    <a:srgbClr val="000000"/>
                  </a:solidFill>
                  <a:latin typeface="Calibri - 20"/>
                </a:endParaRPr>
              </a:p>
            </p:txBody>
          </p:sp>
          <p:sp>
            <p:nvSpPr>
              <p:cNvPr id="24" name="TextBox 23"/>
              <p:cNvSpPr txBox="1"/>
              <p:nvPr/>
            </p:nvSpPr>
            <p:spPr>
              <a:xfrm>
                <a:off x="1981200" y="4152900"/>
                <a:ext cx="2540000" cy="553998"/>
              </a:xfrm>
              <a:prstGeom prst="rect">
                <a:avLst/>
              </a:prstGeom>
              <a:noFill/>
            </p:spPr>
            <p:txBody>
              <a:bodyPr vert="horz" rtlCol="0">
                <a:spAutoFit/>
              </a:bodyPr>
              <a:lstStyle/>
              <a:p>
                <a:r>
                  <a:rPr lang="nl-NL" sz="1500" smtClean="0">
                    <a:solidFill>
                      <a:srgbClr val="000000"/>
                    </a:solidFill>
                    <a:latin typeface="Calibri - 20"/>
                  </a:rPr>
                  <a:t>Number of concepts</a:t>
                </a:r>
              </a:p>
              <a:p>
                <a:r>
                  <a:rPr lang="nl-NL" sz="1500" smtClean="0">
                    <a:solidFill>
                      <a:srgbClr val="000000"/>
                    </a:solidFill>
                    <a:latin typeface="Calibri - 20"/>
                  </a:rPr>
                  <a:t>in mindmap</a:t>
                </a:r>
                <a:endParaRPr lang="nl-NL" sz="1500">
                  <a:solidFill>
                    <a:srgbClr val="000000"/>
                  </a:solidFill>
                  <a:latin typeface="Calibri - 20"/>
                </a:endParaRPr>
              </a:p>
            </p:txBody>
          </p:sp>
          <p:cxnSp>
            <p:nvCxnSpPr>
              <p:cNvPr id="25" name="Straight Connector 24"/>
              <p:cNvCxnSpPr/>
              <p:nvPr/>
            </p:nvCxnSpPr>
            <p:spPr>
              <a:xfrm>
                <a:off x="5727700" y="2146300"/>
                <a:ext cx="0" cy="605790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80100" y="3035300"/>
                <a:ext cx="2390860" cy="323165"/>
              </a:xfrm>
              <a:prstGeom prst="rect">
                <a:avLst/>
              </a:prstGeom>
              <a:noFill/>
            </p:spPr>
            <p:txBody>
              <a:bodyPr vert="horz" rtlCol="0">
                <a:spAutoFit/>
              </a:bodyPr>
              <a:lstStyle/>
              <a:p>
                <a:r>
                  <a:rPr lang="nl-NL" sz="1500" smtClean="0">
                    <a:solidFill>
                      <a:srgbClr val="000000"/>
                    </a:solidFill>
                    <a:latin typeface="Calibri - 20"/>
                  </a:rPr>
                  <a:t>4-point Likert-scale</a:t>
                </a:r>
                <a:endParaRPr lang="nl-NL" sz="1500">
                  <a:solidFill>
                    <a:srgbClr val="000000"/>
                  </a:solidFill>
                  <a:latin typeface="Calibri - 20"/>
                </a:endParaRPr>
              </a:p>
            </p:txBody>
          </p:sp>
          <p:sp>
            <p:nvSpPr>
              <p:cNvPr id="27" name="TextBox 26"/>
              <p:cNvSpPr txBox="1"/>
              <p:nvPr/>
            </p:nvSpPr>
            <p:spPr>
              <a:xfrm>
                <a:off x="5867400" y="4140200"/>
                <a:ext cx="1219200" cy="323165"/>
              </a:xfrm>
              <a:prstGeom prst="rect">
                <a:avLst/>
              </a:prstGeom>
              <a:noFill/>
            </p:spPr>
            <p:txBody>
              <a:bodyPr vert="horz" rtlCol="0">
                <a:spAutoFit/>
              </a:bodyPr>
              <a:lstStyle/>
              <a:p>
                <a:r>
                  <a:rPr lang="nl-NL" sz="1500" smtClean="0">
                    <a:solidFill>
                      <a:srgbClr val="000000"/>
                    </a:solidFill>
                    <a:latin typeface="Calibri - 20"/>
                  </a:rPr>
                  <a:t>number</a:t>
                </a:r>
                <a:endParaRPr lang="nl-NL" sz="1500">
                  <a:solidFill>
                    <a:srgbClr val="000000"/>
                  </a:solidFill>
                  <a:latin typeface="Calibri - 20"/>
                </a:endParaRPr>
              </a:p>
            </p:txBody>
          </p:sp>
          <p:sp>
            <p:nvSpPr>
              <p:cNvPr id="28" name="TextBox 27"/>
              <p:cNvSpPr txBox="1"/>
              <p:nvPr/>
            </p:nvSpPr>
            <p:spPr>
              <a:xfrm>
                <a:off x="5880100" y="5575300"/>
                <a:ext cx="2390860" cy="323165"/>
              </a:xfrm>
              <a:prstGeom prst="rect">
                <a:avLst/>
              </a:prstGeom>
              <a:noFill/>
            </p:spPr>
            <p:txBody>
              <a:bodyPr vert="horz" rtlCol="0">
                <a:spAutoFit/>
              </a:bodyPr>
              <a:lstStyle/>
              <a:p>
                <a:r>
                  <a:rPr lang="nl-NL" sz="1500" smtClean="0">
                    <a:solidFill>
                      <a:srgbClr val="000000"/>
                    </a:solidFill>
                    <a:latin typeface="Calibri - 20"/>
                  </a:rPr>
                  <a:t>4-point Likert-scale</a:t>
                </a:r>
                <a:endParaRPr lang="nl-NL" sz="1500">
                  <a:solidFill>
                    <a:srgbClr val="000000"/>
                  </a:solidFill>
                  <a:latin typeface="Calibri - 20"/>
                </a:endParaRPr>
              </a:p>
            </p:txBody>
          </p:sp>
          <p:sp>
            <p:nvSpPr>
              <p:cNvPr id="29" name="TextBox 28"/>
              <p:cNvSpPr txBox="1"/>
              <p:nvPr/>
            </p:nvSpPr>
            <p:spPr>
              <a:xfrm>
                <a:off x="5892800" y="7569200"/>
                <a:ext cx="2387600" cy="323165"/>
              </a:xfrm>
              <a:prstGeom prst="rect">
                <a:avLst/>
              </a:prstGeom>
              <a:noFill/>
            </p:spPr>
            <p:txBody>
              <a:bodyPr vert="horz" rtlCol="0">
                <a:spAutoFit/>
              </a:bodyPr>
              <a:lstStyle/>
              <a:p>
                <a:r>
                  <a:rPr lang="nl-NL" sz="1500" smtClean="0">
                    <a:solidFill>
                      <a:srgbClr val="000000"/>
                    </a:solidFill>
                    <a:latin typeface="Calibri - 20"/>
                  </a:rPr>
                  <a:t>4-point Likert-scale</a:t>
                </a:r>
                <a:endParaRPr lang="nl-NL" sz="1500">
                  <a:solidFill>
                    <a:srgbClr val="000000"/>
                  </a:solidFill>
                  <a:latin typeface="Calibri - 20"/>
                </a:endParaRPr>
              </a:p>
            </p:txBody>
          </p:sp>
          <p:sp>
            <p:nvSpPr>
              <p:cNvPr id="30" name="TextBox 29"/>
              <p:cNvSpPr txBox="1"/>
              <p:nvPr/>
            </p:nvSpPr>
            <p:spPr>
              <a:xfrm>
                <a:off x="2006600" y="5207000"/>
                <a:ext cx="3759200" cy="323165"/>
              </a:xfrm>
              <a:prstGeom prst="rect">
                <a:avLst/>
              </a:prstGeom>
              <a:noFill/>
            </p:spPr>
            <p:txBody>
              <a:bodyPr vert="horz" rtlCol="0">
                <a:spAutoFit/>
              </a:bodyPr>
              <a:lstStyle/>
              <a:p>
                <a:r>
                  <a:rPr lang="nl-NL" sz="1500" smtClean="0">
                    <a:solidFill>
                      <a:srgbClr val="000000"/>
                    </a:solidFill>
                    <a:latin typeface="Calibri - 20"/>
                  </a:rPr>
                  <a:t>Reproduction of Basis Concepts</a:t>
                </a:r>
                <a:endParaRPr lang="nl-NL" sz="1500">
                  <a:solidFill>
                    <a:srgbClr val="000000"/>
                  </a:solidFill>
                  <a:latin typeface="Calibri - 20"/>
                </a:endParaRPr>
              </a:p>
            </p:txBody>
          </p:sp>
          <p:sp>
            <p:nvSpPr>
              <p:cNvPr id="31" name="TextBox 30"/>
              <p:cNvSpPr txBox="1"/>
              <p:nvPr/>
            </p:nvSpPr>
            <p:spPr>
              <a:xfrm>
                <a:off x="2006600" y="5664200"/>
                <a:ext cx="2133600" cy="323165"/>
              </a:xfrm>
              <a:prstGeom prst="rect">
                <a:avLst/>
              </a:prstGeom>
              <a:noFill/>
            </p:spPr>
            <p:txBody>
              <a:bodyPr vert="horz" rtlCol="0">
                <a:spAutoFit/>
              </a:bodyPr>
              <a:lstStyle/>
              <a:p>
                <a:r>
                  <a:rPr lang="nl-NL" sz="1500" smtClean="0">
                    <a:solidFill>
                      <a:srgbClr val="000000"/>
                    </a:solidFill>
                    <a:latin typeface="Calibri - 20"/>
                  </a:rPr>
                  <a:t>Added Concepts</a:t>
                </a:r>
                <a:endParaRPr lang="nl-NL" sz="1500">
                  <a:solidFill>
                    <a:srgbClr val="000000"/>
                  </a:solidFill>
                  <a:latin typeface="Calibri - 20"/>
                </a:endParaRPr>
              </a:p>
            </p:txBody>
          </p:sp>
          <p:sp>
            <p:nvSpPr>
              <p:cNvPr id="32" name="TextBox 31"/>
              <p:cNvSpPr txBox="1"/>
              <p:nvPr/>
            </p:nvSpPr>
            <p:spPr>
              <a:xfrm>
                <a:off x="2006600" y="6134100"/>
                <a:ext cx="2463800" cy="323165"/>
              </a:xfrm>
              <a:prstGeom prst="rect">
                <a:avLst/>
              </a:prstGeom>
              <a:noFill/>
            </p:spPr>
            <p:txBody>
              <a:bodyPr vert="horz" rtlCol="0">
                <a:spAutoFit/>
              </a:bodyPr>
              <a:lstStyle/>
              <a:p>
                <a:r>
                  <a:rPr lang="nl-NL" sz="1500" smtClean="0">
                    <a:solidFill>
                      <a:srgbClr val="000000"/>
                    </a:solidFill>
                    <a:latin typeface="Calibri - 20"/>
                  </a:rPr>
                  <a:t>Degree of Hierarchy</a:t>
                </a:r>
                <a:endParaRPr lang="nl-NL" sz="1500">
                  <a:solidFill>
                    <a:srgbClr val="000000"/>
                  </a:solidFill>
                  <a:latin typeface="Calibri - 20"/>
                </a:endParaRPr>
              </a:p>
            </p:txBody>
          </p:sp>
          <p:sp>
            <p:nvSpPr>
              <p:cNvPr id="33" name="TextBox 32"/>
              <p:cNvSpPr txBox="1"/>
              <p:nvPr/>
            </p:nvSpPr>
            <p:spPr>
              <a:xfrm>
                <a:off x="2006600" y="6604000"/>
                <a:ext cx="2667000" cy="323165"/>
              </a:xfrm>
              <a:prstGeom prst="rect">
                <a:avLst/>
              </a:prstGeom>
              <a:noFill/>
            </p:spPr>
            <p:txBody>
              <a:bodyPr vert="horz" rtlCol="0">
                <a:spAutoFit/>
              </a:bodyPr>
              <a:lstStyle/>
              <a:p>
                <a:r>
                  <a:rPr lang="nl-NL" sz="1500" smtClean="0">
                    <a:solidFill>
                      <a:srgbClr val="000000"/>
                    </a:solidFill>
                    <a:latin typeface="Calibri - 20"/>
                  </a:rPr>
                  <a:t>Repetition of Concepts</a:t>
                </a:r>
                <a:endParaRPr lang="nl-NL" sz="1500">
                  <a:solidFill>
                    <a:srgbClr val="000000"/>
                  </a:solidFill>
                  <a:latin typeface="Calibri - 20"/>
                </a:endParaRPr>
              </a:p>
            </p:txBody>
          </p:sp>
          <p:sp>
            <p:nvSpPr>
              <p:cNvPr id="34" name="TextBox 33"/>
              <p:cNvSpPr txBox="1"/>
              <p:nvPr/>
            </p:nvSpPr>
            <p:spPr>
              <a:xfrm>
                <a:off x="5880100" y="7175500"/>
                <a:ext cx="2997200" cy="323165"/>
              </a:xfrm>
              <a:prstGeom prst="rect">
                <a:avLst/>
              </a:prstGeom>
              <a:noFill/>
            </p:spPr>
            <p:txBody>
              <a:bodyPr vert="horz" rtlCol="0">
                <a:spAutoFit/>
              </a:bodyPr>
              <a:lstStyle/>
              <a:p>
                <a:r>
                  <a:rPr lang="en-US" sz="1500" smtClean="0">
                    <a:solidFill>
                      <a:srgbClr val="000000"/>
                    </a:solidFill>
                    <a:latin typeface="Calibri - 20"/>
                  </a:rPr>
                  <a:t>sum score of 3 variables </a:t>
                </a:r>
                <a:endParaRPr lang="nl-NL" sz="1500">
                  <a:solidFill>
                    <a:srgbClr val="000000"/>
                  </a:solidFill>
                  <a:latin typeface="Calibri - 20"/>
                </a:endParaRPr>
              </a:p>
            </p:txBody>
          </p:sp>
          <p:sp>
            <p:nvSpPr>
              <p:cNvPr id="35" name="TextBox 34"/>
              <p:cNvSpPr txBox="1"/>
              <p:nvPr/>
            </p:nvSpPr>
            <p:spPr>
              <a:xfrm>
                <a:off x="2032000" y="7073900"/>
                <a:ext cx="2413000" cy="323165"/>
              </a:xfrm>
              <a:prstGeom prst="rect">
                <a:avLst/>
              </a:prstGeom>
              <a:noFill/>
            </p:spPr>
            <p:txBody>
              <a:bodyPr vert="horz" rtlCol="0">
                <a:spAutoFit/>
              </a:bodyPr>
              <a:lstStyle/>
              <a:p>
                <a:r>
                  <a:rPr lang="nl-NL" sz="1500" smtClean="0">
                    <a:solidFill>
                      <a:srgbClr val="000000"/>
                    </a:solidFill>
                    <a:latin typeface="Calibri - 20"/>
                  </a:rPr>
                  <a:t>presence of images</a:t>
                </a:r>
                <a:endParaRPr lang="nl-NL" sz="1500">
                  <a:solidFill>
                    <a:srgbClr val="000000"/>
                  </a:solidFill>
                  <a:latin typeface="Calibri - 20"/>
                </a:endParaRPr>
              </a:p>
            </p:txBody>
          </p:sp>
          <p:sp>
            <p:nvSpPr>
              <p:cNvPr id="36" name="TextBox 35"/>
              <p:cNvSpPr txBox="1"/>
              <p:nvPr/>
            </p:nvSpPr>
            <p:spPr>
              <a:xfrm>
                <a:off x="2032000" y="7442200"/>
                <a:ext cx="2311400" cy="323165"/>
              </a:xfrm>
              <a:prstGeom prst="rect">
                <a:avLst/>
              </a:prstGeom>
              <a:noFill/>
            </p:spPr>
            <p:txBody>
              <a:bodyPr vert="horz" rtlCol="0">
                <a:spAutoFit/>
              </a:bodyPr>
              <a:lstStyle/>
              <a:p>
                <a:r>
                  <a:rPr lang="nl-NL" sz="1500" smtClean="0">
                    <a:solidFill>
                      <a:srgbClr val="000000"/>
                    </a:solidFill>
                    <a:latin typeface="Calibri - 20"/>
                  </a:rPr>
                  <a:t>number of images</a:t>
                </a:r>
                <a:endParaRPr lang="nl-NL" sz="1500">
                  <a:solidFill>
                    <a:srgbClr val="000000"/>
                  </a:solidFill>
                  <a:latin typeface="Calibri - 20"/>
                </a:endParaRPr>
              </a:p>
            </p:txBody>
          </p:sp>
          <p:sp>
            <p:nvSpPr>
              <p:cNvPr id="37" name="TextBox 36"/>
              <p:cNvSpPr txBox="1"/>
              <p:nvPr/>
            </p:nvSpPr>
            <p:spPr>
              <a:xfrm>
                <a:off x="419100" y="2209800"/>
                <a:ext cx="1591346" cy="323165"/>
              </a:xfrm>
              <a:prstGeom prst="rect">
                <a:avLst/>
              </a:prstGeom>
              <a:noFill/>
            </p:spPr>
            <p:txBody>
              <a:bodyPr vert="horz" rtlCol="0">
                <a:spAutoFit/>
              </a:bodyPr>
              <a:lstStyle/>
              <a:p>
                <a:r>
                  <a:rPr lang="nl-NL" sz="1500" b="1" smtClean="0">
                    <a:solidFill>
                      <a:srgbClr val="000000"/>
                    </a:solidFill>
                    <a:latin typeface="Calibri - 20"/>
                  </a:rPr>
                  <a:t>Categories:</a:t>
                </a:r>
                <a:endParaRPr lang="nl-NL" sz="1500" b="1">
                  <a:solidFill>
                    <a:srgbClr val="000000"/>
                  </a:solidFill>
                  <a:latin typeface="Calibri - 20"/>
                </a:endParaRPr>
              </a:p>
            </p:txBody>
          </p:sp>
          <p:sp>
            <p:nvSpPr>
              <p:cNvPr id="38" name="TextBox 37"/>
              <p:cNvSpPr txBox="1"/>
              <p:nvPr/>
            </p:nvSpPr>
            <p:spPr>
              <a:xfrm>
                <a:off x="2108200" y="2197100"/>
                <a:ext cx="1462895" cy="323165"/>
              </a:xfrm>
              <a:prstGeom prst="rect">
                <a:avLst/>
              </a:prstGeom>
              <a:noFill/>
            </p:spPr>
            <p:txBody>
              <a:bodyPr vert="horz" rtlCol="0">
                <a:spAutoFit/>
              </a:bodyPr>
              <a:lstStyle/>
              <a:p>
                <a:r>
                  <a:rPr lang="nl-NL" sz="1500" b="1" smtClean="0">
                    <a:solidFill>
                      <a:srgbClr val="000000"/>
                    </a:solidFill>
                    <a:latin typeface="Calibri - 20"/>
                  </a:rPr>
                  <a:t>Variables:</a:t>
                </a:r>
                <a:endParaRPr lang="nl-NL" sz="1500" b="1">
                  <a:solidFill>
                    <a:srgbClr val="000000"/>
                  </a:solidFill>
                  <a:latin typeface="Calibri - 20"/>
                </a:endParaRPr>
              </a:p>
            </p:txBody>
          </p:sp>
          <p:sp>
            <p:nvSpPr>
              <p:cNvPr id="39" name="TextBox 38"/>
              <p:cNvSpPr txBox="1"/>
              <p:nvPr/>
            </p:nvSpPr>
            <p:spPr>
              <a:xfrm>
                <a:off x="5880100" y="2197100"/>
                <a:ext cx="1411930" cy="323165"/>
              </a:xfrm>
              <a:prstGeom prst="rect">
                <a:avLst/>
              </a:prstGeom>
              <a:noFill/>
            </p:spPr>
            <p:txBody>
              <a:bodyPr vert="horz" rtlCol="0">
                <a:spAutoFit/>
              </a:bodyPr>
              <a:lstStyle/>
              <a:p>
                <a:r>
                  <a:rPr lang="nl-NL" sz="1500" b="1" smtClean="0">
                    <a:solidFill>
                      <a:srgbClr val="000000"/>
                    </a:solidFill>
                    <a:latin typeface="Calibri - 20"/>
                  </a:rPr>
                  <a:t>Measure:</a:t>
                </a:r>
                <a:endParaRPr lang="nl-NL" sz="1500" b="1">
                  <a:solidFill>
                    <a:srgbClr val="000000"/>
                  </a:solidFill>
                  <a:latin typeface="Calibri - 20"/>
                </a:endParaRPr>
              </a:p>
            </p:txBody>
          </p:sp>
          <p:sp>
            <p:nvSpPr>
              <p:cNvPr id="40" name="TextBox 39"/>
              <p:cNvSpPr txBox="1"/>
              <p:nvPr/>
            </p:nvSpPr>
            <p:spPr>
              <a:xfrm>
                <a:off x="2044700" y="7797800"/>
                <a:ext cx="2463800" cy="323165"/>
              </a:xfrm>
              <a:prstGeom prst="rect">
                <a:avLst/>
              </a:prstGeom>
              <a:noFill/>
            </p:spPr>
            <p:txBody>
              <a:bodyPr vert="horz" rtlCol="0">
                <a:spAutoFit/>
              </a:bodyPr>
              <a:lstStyle/>
              <a:p>
                <a:r>
                  <a:rPr lang="nl-NL" sz="1500" smtClean="0">
                    <a:solidFill>
                      <a:srgbClr val="000000"/>
                    </a:solidFill>
                    <a:latin typeface="Calibri - 20"/>
                  </a:rPr>
                  <a:t>relevance of images</a:t>
                </a:r>
                <a:endParaRPr lang="nl-NL" sz="1500">
                  <a:solidFill>
                    <a:srgbClr val="000000"/>
                  </a:solidFill>
                  <a:latin typeface="Calibri - 20"/>
                </a:endParaRPr>
              </a:p>
            </p:txBody>
          </p:sp>
          <p:cxnSp>
            <p:nvCxnSpPr>
              <p:cNvPr id="41" name="Straight Connector 40"/>
              <p:cNvCxnSpPr/>
              <p:nvPr/>
            </p:nvCxnSpPr>
            <p:spPr>
              <a:xfrm>
                <a:off x="254000" y="2108200"/>
                <a:ext cx="97028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a:xfrm>
              <a:off x="228600" y="8216900"/>
              <a:ext cx="9690100" cy="0"/>
            </a:xfrm>
            <a:prstGeom prst="line">
              <a:avLst/>
            </a:prstGeom>
            <a:ln w="38100" cap="flat" cmpd="sng" algn="ctr">
              <a:solidFill>
                <a:srgbClr val="00008B"/>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368300" y="1168400"/>
              <a:ext cx="9652000" cy="507831"/>
            </a:xfrm>
            <a:prstGeom prst="rect">
              <a:avLst/>
            </a:prstGeom>
            <a:noFill/>
          </p:spPr>
          <p:txBody>
            <a:bodyPr vert="horz" rtlCol="0">
              <a:spAutoFit/>
            </a:bodyPr>
            <a:lstStyle/>
            <a:p>
              <a:pPr algn="ctr"/>
              <a:r>
                <a:rPr lang="nl-NL" sz="2700" b="1" smtClean="0">
                  <a:solidFill>
                    <a:srgbClr val="FFFFFF"/>
                  </a:solidFill>
                  <a:latin typeface="Calibri - 36"/>
                </a:rPr>
                <a:t>Results pupils: motivation</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pic>
        <p:nvPicPr>
          <p:cNvPr id="10" name="Picture 9" descr="MSOfficePNG(3).png"/>
          <p:cNvPicPr>
            <a:picLocks/>
          </p:cNvPicPr>
          <p:nvPr/>
        </p:nvPicPr>
        <p:blipFill>
          <a:blip r:embed="rId4" cstate="print"/>
          <a:stretch>
            <a:fillRect/>
          </a:stretch>
        </p:blipFill>
        <p:spPr>
          <a:xfrm>
            <a:off x="2476500" y="2108200"/>
            <a:ext cx="5571109" cy="3319526"/>
          </a:xfrm>
          <a:prstGeom prst="rect">
            <a:avLst/>
          </a:prstGeom>
          <a:solidFill>
            <a:scrgbClr r="0" g="0" b="0">
              <a:alpha val="0"/>
            </a:scrgbClr>
          </a:solidFill>
        </p:spPr>
      </p:pic>
      <p:pic>
        <p:nvPicPr>
          <p:cNvPr id="11" name="Picture 10" descr="clipboard(2).png"/>
          <p:cNvPicPr>
            <a:picLocks/>
          </p:cNvPicPr>
          <p:nvPr/>
        </p:nvPicPr>
        <p:blipFill>
          <a:blip r:embed="rId5" cstate="print"/>
          <a:stretch>
            <a:fillRect/>
          </a:stretch>
        </p:blipFill>
        <p:spPr>
          <a:xfrm>
            <a:off x="558800" y="5321300"/>
            <a:ext cx="9144000" cy="1917700"/>
          </a:xfrm>
          <a:prstGeom prst="rect">
            <a:avLst/>
          </a:prstGeom>
          <a:solidFill>
            <a:scrgbClr r="0" g="0" b="0">
              <a:alpha val="0"/>
            </a:scrgbClr>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368300" y="1168400"/>
              <a:ext cx="9652000" cy="507831"/>
            </a:xfrm>
            <a:prstGeom prst="rect">
              <a:avLst/>
            </a:prstGeom>
            <a:noFill/>
          </p:spPr>
          <p:txBody>
            <a:bodyPr vert="horz" rtlCol="0">
              <a:spAutoFit/>
            </a:bodyPr>
            <a:lstStyle/>
            <a:p>
              <a:pPr algn="ctr"/>
              <a:r>
                <a:rPr lang="nl-NL" sz="2700" b="1" smtClean="0">
                  <a:solidFill>
                    <a:srgbClr val="FFFFFF"/>
                  </a:solidFill>
                  <a:latin typeface="Calibri - 36"/>
                </a:rPr>
                <a:t>Results pupils: learning strategies</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pic>
        <p:nvPicPr>
          <p:cNvPr id="10" name="Picture 9" descr="MSOfficePNG(4).png"/>
          <p:cNvPicPr>
            <a:picLocks/>
          </p:cNvPicPr>
          <p:nvPr/>
        </p:nvPicPr>
        <p:blipFill>
          <a:blip r:embed="rId4" cstate="print"/>
          <a:stretch>
            <a:fillRect/>
          </a:stretch>
        </p:blipFill>
        <p:spPr>
          <a:xfrm>
            <a:off x="2400300" y="2152650"/>
            <a:ext cx="5281040" cy="3641344"/>
          </a:xfrm>
          <a:prstGeom prst="rect">
            <a:avLst/>
          </a:prstGeom>
          <a:solidFill>
            <a:scrgbClr r="0" g="0" b="0">
              <a:alpha val="0"/>
            </a:scrgbClr>
          </a:solidFill>
        </p:spPr>
      </p:pic>
      <p:pic>
        <p:nvPicPr>
          <p:cNvPr id="11" name="Picture 10" descr="clipboard(3).png"/>
          <p:cNvPicPr>
            <a:picLocks/>
          </p:cNvPicPr>
          <p:nvPr/>
        </p:nvPicPr>
        <p:blipFill>
          <a:blip r:embed="rId5" cstate="print"/>
          <a:stretch>
            <a:fillRect/>
          </a:stretch>
        </p:blipFill>
        <p:spPr>
          <a:xfrm>
            <a:off x="419100" y="5753100"/>
            <a:ext cx="9283700" cy="1765300"/>
          </a:xfrm>
          <a:prstGeom prst="rect">
            <a:avLst/>
          </a:prstGeom>
          <a:solidFill>
            <a:scrgbClr r="0" g="0" b="0">
              <a:alpha val="0"/>
            </a:scrgbClr>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23875" y="-761"/>
            <a:ext cx="10059926" cy="1968372"/>
            <a:chOff x="23875" y="-761"/>
            <a:chExt cx="10059926" cy="1968372"/>
          </a:xfrm>
        </p:grpSpPr>
        <p:sp>
          <p:nvSpPr>
            <p:cNvPr id="2" name="TextBox 1"/>
            <p:cNvSpPr txBox="1"/>
            <p:nvPr/>
          </p:nvSpPr>
          <p:spPr>
            <a:xfrm>
              <a:off x="2311400" y="317500"/>
              <a:ext cx="3784600" cy="323165"/>
            </a:xfrm>
            <a:prstGeom prst="rect">
              <a:avLst/>
            </a:prstGeom>
            <a:noFill/>
          </p:spPr>
          <p:txBody>
            <a:bodyPr vert="horz" rtlCol="0">
              <a:spAutoFit/>
            </a:bodyPr>
            <a:lstStyle/>
            <a:p>
              <a:r>
                <a:rPr lang="nl-NL" sz="1500" smtClean="0">
                  <a:solidFill>
                    <a:srgbClr val="000000"/>
                  </a:solidFill>
                  <a:latin typeface="Calibri - 20"/>
                </a:rPr>
                <a:t>Research questions and method</a:t>
              </a:r>
              <a:endParaRPr lang="nl-NL" sz="1500">
                <a:solidFill>
                  <a:srgbClr val="000000"/>
                </a:solidFill>
                <a:latin typeface="Calibri - 20"/>
              </a:endParaRPr>
            </a:p>
          </p:txBody>
        </p:sp>
        <p:sp>
          <p:nvSpPr>
            <p:cNvPr id="3" name="Freeform 2"/>
            <p:cNvSpPr/>
            <p:nvPr/>
          </p:nvSpPr>
          <p:spPr>
            <a:xfrm>
              <a:off x="23875" y="-761"/>
              <a:ext cx="10059926" cy="769746"/>
            </a:xfrm>
            <a:custGeom>
              <a:avLst/>
              <a:gdLst/>
              <a:ahLst/>
              <a:cxnLst/>
              <a:rect l="0" t="0" r="0" b="0"/>
              <a:pathLst>
                <a:path w="10059926" h="769746">
                  <a:moveTo>
                    <a:pt x="0" y="0"/>
                  </a:moveTo>
                  <a:lnTo>
                    <a:pt x="10059925" y="0"/>
                  </a:lnTo>
                  <a:lnTo>
                    <a:pt x="10059925" y="769745"/>
                  </a:lnTo>
                  <a:lnTo>
                    <a:pt x="0" y="769745"/>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3467100" y="25400"/>
              <a:ext cx="3733800" cy="646331"/>
            </a:xfrm>
            <a:prstGeom prst="rect">
              <a:avLst/>
            </a:prstGeom>
            <a:noFill/>
          </p:spPr>
          <p:txBody>
            <a:bodyPr vert="horz" rtlCol="0">
              <a:spAutoFit/>
            </a:bodyPr>
            <a:lstStyle/>
            <a:p>
              <a:r>
                <a:rPr lang="nl-NL" sz="3600" smtClean="0">
                  <a:solidFill>
                    <a:srgbClr val="FFFFFF"/>
                  </a:solidFill>
                  <a:latin typeface="Arial - 48"/>
                </a:rPr>
                <a:t>DYNAMIND</a:t>
              </a:r>
              <a:endParaRPr lang="nl-NL" sz="3600">
                <a:solidFill>
                  <a:srgbClr val="FFFFFF"/>
                </a:solidFill>
                <a:latin typeface="Arial - 48"/>
              </a:endParaRPr>
            </a:p>
          </p:txBody>
        </p:sp>
        <p:sp>
          <p:nvSpPr>
            <p:cNvPr id="5" name="Freeform 4"/>
            <p:cNvSpPr/>
            <p:nvPr/>
          </p:nvSpPr>
          <p:spPr>
            <a:xfrm>
              <a:off x="23875" y="756284"/>
              <a:ext cx="10059926" cy="1211327"/>
            </a:xfrm>
            <a:custGeom>
              <a:avLst/>
              <a:gdLst/>
              <a:ahLst/>
              <a:cxnLst/>
              <a:rect l="0" t="0" r="0" b="0"/>
              <a:pathLst>
                <a:path w="10059926" h="1211327">
                  <a:moveTo>
                    <a:pt x="0" y="0"/>
                  </a:moveTo>
                  <a:lnTo>
                    <a:pt x="10059925" y="0"/>
                  </a:lnTo>
                  <a:lnTo>
                    <a:pt x="10059925" y="1211326"/>
                  </a:lnTo>
                  <a:lnTo>
                    <a:pt x="0" y="1211326"/>
                  </a:lnTo>
                  <a:close/>
                </a:path>
              </a:pathLst>
            </a:custGeom>
            <a:solidFill>
              <a:srgbClr val="00008B"/>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15900" y="1117600"/>
              <a:ext cx="9728200" cy="507831"/>
            </a:xfrm>
            <a:prstGeom prst="rect">
              <a:avLst/>
            </a:prstGeom>
            <a:noFill/>
          </p:spPr>
          <p:txBody>
            <a:bodyPr vert="horz" rtlCol="0">
              <a:spAutoFit/>
            </a:bodyPr>
            <a:lstStyle/>
            <a:p>
              <a:pPr algn="ctr"/>
              <a:r>
                <a:rPr lang="en-US" sz="2700" b="1" smtClean="0">
                  <a:solidFill>
                    <a:srgbClr val="FFFFFF"/>
                  </a:solidFill>
                  <a:latin typeface="Calibri - 36"/>
                </a:rPr>
                <a:t>Results pupils: number of concepts in mindmap</a:t>
              </a:r>
              <a:endParaRPr lang="nl-NL" sz="2700" b="1">
                <a:solidFill>
                  <a:srgbClr val="FFFFFF"/>
                </a:solidFill>
                <a:latin typeface="Calibri - 36"/>
              </a:endParaRPr>
            </a:p>
          </p:txBody>
        </p:sp>
        <p:pic>
          <p:nvPicPr>
            <p:cNvPr id="7" name="Picture 6" descr="logo_han[1].gif"/>
            <p:cNvPicPr>
              <a:picLocks/>
            </p:cNvPicPr>
            <p:nvPr/>
          </p:nvPicPr>
          <p:blipFill>
            <a:blip r:embed="rId2" cstate="print"/>
            <a:stretch>
              <a:fillRect/>
            </a:stretch>
          </p:blipFill>
          <p:spPr>
            <a:xfrm>
              <a:off x="1676273" y="65659"/>
              <a:ext cx="940435" cy="648335"/>
            </a:xfrm>
            <a:prstGeom prst="rect">
              <a:avLst/>
            </a:prstGeom>
            <a:solidFill>
              <a:scrgbClr r="0" g="0" b="0">
                <a:alpha val="0"/>
              </a:scrgbClr>
            </a:solidFill>
          </p:spPr>
        </p:pic>
        <p:pic>
          <p:nvPicPr>
            <p:cNvPr id="8" name="Picture 7" descr="MSOfficePNG(1)(1).png"/>
            <p:cNvPicPr>
              <a:picLocks/>
            </p:cNvPicPr>
            <p:nvPr/>
          </p:nvPicPr>
          <p:blipFill>
            <a:blip r:embed="rId3" cstate="print"/>
            <a:stretch>
              <a:fillRect/>
            </a:stretch>
          </p:blipFill>
          <p:spPr>
            <a:xfrm>
              <a:off x="7141209" y="178180"/>
              <a:ext cx="2472181" cy="423163"/>
            </a:xfrm>
            <a:prstGeom prst="rect">
              <a:avLst/>
            </a:prstGeom>
            <a:solidFill>
              <a:scrgbClr r="0" g="0" b="0">
                <a:alpha val="0"/>
              </a:scrgbClr>
            </a:solidFill>
          </p:spPr>
        </p:pic>
      </p:grpSp>
      <p:pic>
        <p:nvPicPr>
          <p:cNvPr id="10" name="Picture 9" descr="MSOfficePNG(6).png"/>
          <p:cNvPicPr>
            <a:picLocks/>
          </p:cNvPicPr>
          <p:nvPr/>
        </p:nvPicPr>
        <p:blipFill>
          <a:blip r:embed="rId4" cstate="print"/>
          <a:stretch>
            <a:fillRect/>
          </a:stretch>
        </p:blipFill>
        <p:spPr>
          <a:xfrm>
            <a:off x="1905000" y="2222500"/>
            <a:ext cx="6176390" cy="3690746"/>
          </a:xfrm>
          <a:prstGeom prst="rect">
            <a:avLst/>
          </a:prstGeom>
          <a:solidFill>
            <a:scrgbClr r="0" g="0" b="0">
              <a:alpha val="0"/>
            </a:scrgbClr>
          </a:solidFill>
        </p:spPr>
      </p:pic>
      <p:pic>
        <p:nvPicPr>
          <p:cNvPr id="11" name="Picture 10" descr="clipboard(9).png"/>
          <p:cNvPicPr>
            <a:picLocks/>
          </p:cNvPicPr>
          <p:nvPr/>
        </p:nvPicPr>
        <p:blipFill>
          <a:blip r:embed="rId5" cstate="print"/>
          <a:stretch>
            <a:fillRect/>
          </a:stretch>
        </p:blipFill>
        <p:spPr>
          <a:xfrm>
            <a:off x="558800" y="5930900"/>
            <a:ext cx="9232900" cy="2247900"/>
          </a:xfrm>
          <a:prstGeom prst="rect">
            <a:avLst/>
          </a:prstGeom>
          <a:solidFill>
            <a:scrgbClr r="0" g="0" b="0">
              <a:alpha val="0"/>
            </a:scrgbClr>
          </a:solid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1498</Words>
  <Application>Microsoft Office PowerPoint</Application>
  <PresentationFormat>Custom</PresentationFormat>
  <Paragraphs>305</Paragraphs>
  <Slides>27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27</vt:i4>
      </vt:variant>
    </vt:vector>
  </HeadingPairs>
  <TitlesOfParts>
    <vt:vector size="46" baseType="lpstr">
      <vt:lpstr>Arial</vt:lpstr>
      <vt:lpstr>Calibri</vt:lpstr>
      <vt:lpstr>Arial - 48</vt:lpstr>
      <vt:lpstr>Calibri - 36</vt:lpstr>
      <vt:lpstr>Arial - 20</vt:lpstr>
      <vt:lpstr>Calibri - 22</vt:lpstr>
      <vt:lpstr>Calibri - 18</vt:lpstr>
      <vt:lpstr>Calibri - 24</vt:lpstr>
      <vt:lpstr>Calibri - 20</vt:lpstr>
      <vt:lpstr>Calibri - 14</vt:lpstr>
      <vt:lpstr>Calibri - 10</vt:lpstr>
      <vt:lpstr>Calibri - 13</vt:lpstr>
      <vt:lpstr>Calibri - 8</vt:lpstr>
      <vt:lpstr>Calibri - 9</vt:lpstr>
      <vt:lpstr>Arial - 24</vt:lpstr>
      <vt:lpstr>Arial - 16</vt:lpstr>
      <vt:lpstr>System - 13</vt:lpstr>
      <vt:lpstr>Arial - 18</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Hogeschool van Arnhem en Nijmegen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Stokhof</dc:creator>
  <cp:lastModifiedBy>Stokhof</cp:lastModifiedBy>
  <cp:revision>2</cp:revision>
  <dcterms:created xsi:type="dcterms:W3CDTF">2011-11-19T19:28:39Z</dcterms:created>
  <dcterms:modified xsi:type="dcterms:W3CDTF">2011-11-20T13:56:50Z</dcterms:modified>
</cp:coreProperties>
</file>