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handoutMasterIdLst>
    <p:handoutMasterId r:id="rId54"/>
  </p:handoutMasterIdLst>
  <p:sldIdLst>
    <p:sldId id="344" r:id="rId2"/>
    <p:sldId id="339" r:id="rId3"/>
    <p:sldId id="338" r:id="rId4"/>
    <p:sldId id="345" r:id="rId5"/>
    <p:sldId id="301" r:id="rId6"/>
    <p:sldId id="302" r:id="rId7"/>
    <p:sldId id="313" r:id="rId8"/>
    <p:sldId id="346" r:id="rId9"/>
    <p:sldId id="351" r:id="rId10"/>
    <p:sldId id="350" r:id="rId11"/>
    <p:sldId id="303" r:id="rId12"/>
    <p:sldId id="315" r:id="rId13"/>
    <p:sldId id="352" r:id="rId14"/>
    <p:sldId id="314" r:id="rId15"/>
    <p:sldId id="354" r:id="rId16"/>
    <p:sldId id="355" r:id="rId17"/>
    <p:sldId id="356" r:id="rId18"/>
    <p:sldId id="357" r:id="rId19"/>
    <p:sldId id="358" r:id="rId20"/>
    <p:sldId id="359" r:id="rId21"/>
    <p:sldId id="360" r:id="rId22"/>
    <p:sldId id="361" r:id="rId23"/>
    <p:sldId id="362" r:id="rId24"/>
    <p:sldId id="363" r:id="rId25"/>
    <p:sldId id="326" r:id="rId26"/>
    <p:sldId id="327" r:id="rId27"/>
    <p:sldId id="337" r:id="rId28"/>
    <p:sldId id="364" r:id="rId29"/>
    <p:sldId id="365" r:id="rId30"/>
    <p:sldId id="366" r:id="rId31"/>
    <p:sldId id="328" r:id="rId32"/>
    <p:sldId id="330" r:id="rId33"/>
    <p:sldId id="329" r:id="rId34"/>
    <p:sldId id="331" r:id="rId35"/>
    <p:sldId id="332" r:id="rId36"/>
    <p:sldId id="367" r:id="rId37"/>
    <p:sldId id="368" r:id="rId38"/>
    <p:sldId id="333" r:id="rId39"/>
    <p:sldId id="334" r:id="rId40"/>
    <p:sldId id="335" r:id="rId41"/>
    <p:sldId id="336" r:id="rId42"/>
    <p:sldId id="369" r:id="rId43"/>
    <p:sldId id="370" r:id="rId44"/>
    <p:sldId id="371" r:id="rId45"/>
    <p:sldId id="372" r:id="rId46"/>
    <p:sldId id="373" r:id="rId47"/>
    <p:sldId id="378" r:id="rId48"/>
    <p:sldId id="375" r:id="rId49"/>
    <p:sldId id="376" r:id="rId50"/>
    <p:sldId id="377" r:id="rId51"/>
    <p:sldId id="379" r:id="rId52"/>
  </p:sldIdLst>
  <p:sldSz cx="10160000" cy="8890000"/>
  <p:notesSz cx="6794500" cy="9931400"/>
  <p:embeddedFontLst>
    <p:embeddedFont>
      <p:font typeface="ＭＳ Ｐゴシック" panose="020B0600070205080204" pitchFamily="34" charset="-128"/>
      <p:regular r:id="rId55"/>
    </p:embeddedFont>
    <p:embeddedFont>
      <p:font typeface="Calibri" panose="020F0502020204030204" pitchFamily="34" charset="0"/>
      <p:regular r:id="rId56"/>
      <p:bold r:id="rId57"/>
      <p:italic r:id="rId58"/>
      <p:boldItalic r:id="rId59"/>
    </p:embeddedFont>
    <p:embeddedFont>
      <p:font typeface="Verdana" panose="020B0604030504040204" pitchFamily="34" charset="0"/>
      <p:regular r:id="rId60"/>
      <p:bold r:id="rId61"/>
      <p:italic r:id="rId62"/>
      <p:boldItalic r:id="rId63"/>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0">
          <p15:clr>
            <a:srgbClr val="A4A3A4"/>
          </p15:clr>
        </p15:guide>
        <p15:guide id="2" pos="32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696"/>
    <a:srgbClr val="C709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819" y="38"/>
      </p:cViewPr>
      <p:guideLst>
        <p:guide orient="horz" pos="2800"/>
        <p:guide pos="32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fld id="{CED17C52-0EE2-47CC-96BA-DC2FEAF61048}" type="datetimeFigureOut">
              <a:rPr lang="nl-NL" smtClean="0"/>
              <a:pPr/>
              <a:t>9-4-2019</a:t>
            </a:fld>
            <a:endParaRPr lang="nl-NL"/>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fld id="{C217ADDA-7D27-4E36-B833-91519C4BC619}" type="slidenum">
              <a:rPr lang="nl-NL" smtClean="0"/>
              <a:pPr/>
              <a:t>‹nr.›</a:t>
            </a:fld>
            <a:endParaRPr lang="nl-NL"/>
          </a:p>
        </p:txBody>
      </p:sp>
    </p:spTree>
    <p:extLst>
      <p:ext uri="{BB962C8B-B14F-4D97-AF65-F5344CB8AC3E}">
        <p14:creationId xmlns:p14="http://schemas.microsoft.com/office/powerpoint/2010/main" val="2481803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3EB9E97E-5D76-4064-89E6-8E893EEE59C4}" type="datetimeFigureOut">
              <a:rPr lang="nl-NL" smtClean="0"/>
              <a:pPr/>
              <a:t>9-4-2019</a:t>
            </a:fld>
            <a:endParaRPr lang="nl-NL"/>
          </a:p>
        </p:txBody>
      </p:sp>
      <p:sp>
        <p:nvSpPr>
          <p:cNvPr id="4" name="Slide Image Placeholder 3"/>
          <p:cNvSpPr>
            <a:spLocks noGrp="1" noRot="1" noChangeAspect="1"/>
          </p:cNvSpPr>
          <p:nvPr>
            <p:ph type="sldImg" idx="2"/>
          </p:nvPr>
        </p:nvSpPr>
        <p:spPr>
          <a:xfrm>
            <a:off x="1270000" y="744538"/>
            <a:ext cx="4254500" cy="3724275"/>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9F3BCCB6-930C-470E-A965-1646EC334716}" type="slidenum">
              <a:rPr lang="nl-NL" smtClean="0"/>
              <a:pPr/>
              <a:t>‹nr.›</a:t>
            </a:fld>
            <a:endParaRPr lang="nl-NL"/>
          </a:p>
        </p:txBody>
      </p:sp>
    </p:spTree>
    <p:extLst>
      <p:ext uri="{BB962C8B-B14F-4D97-AF65-F5344CB8AC3E}">
        <p14:creationId xmlns:p14="http://schemas.microsoft.com/office/powerpoint/2010/main" val="11143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sz="1200" kern="1200" dirty="0">
              <a:solidFill>
                <a:schemeClr val="tx1"/>
              </a:solidFill>
              <a:latin typeface="+mn-lt"/>
              <a:ea typeface="+mn-ea"/>
              <a:cs typeface="+mn-cs"/>
            </a:endParaRPr>
          </a:p>
          <a:p>
            <a:r>
              <a:rPr lang="nl-NL" sz="1200" kern="1200" dirty="0">
                <a:solidFill>
                  <a:schemeClr val="tx1"/>
                </a:solidFill>
                <a:latin typeface="+mn-lt"/>
                <a:ea typeface="+mn-ea"/>
                <a:cs typeface="+mn-cs"/>
              </a:rPr>
              <a:t>afbeeldingen verkregen op 13-1-2016 van; </a:t>
            </a:r>
          </a:p>
          <a:p>
            <a:r>
              <a:rPr lang="nl-NL" sz="1200" kern="1200" dirty="0">
                <a:solidFill>
                  <a:schemeClr val="tx1"/>
                </a:solidFill>
                <a:latin typeface="+mn-lt"/>
                <a:ea typeface="+mn-ea"/>
                <a:cs typeface="+mn-cs"/>
              </a:rPr>
              <a:t>http://www.seven2success.com/nl/2013/11/setting-goals/</a:t>
            </a:r>
          </a:p>
        </p:txBody>
      </p:sp>
      <p:sp>
        <p:nvSpPr>
          <p:cNvPr id="4" name="Slide Number Placeholder 3"/>
          <p:cNvSpPr>
            <a:spLocks noGrp="1"/>
          </p:cNvSpPr>
          <p:nvPr>
            <p:ph type="sldNum" sz="quarter" idx="10"/>
          </p:nvPr>
        </p:nvSpPr>
        <p:spPr/>
        <p:txBody>
          <a:bodyPr/>
          <a:lstStyle/>
          <a:p>
            <a:fld id="{8C4C64CB-C2E5-4A79-ABCE-BE72C787D82B}" type="slidenum">
              <a:rPr lang="nl-NL" smtClean="0"/>
              <a:pPr/>
              <a:t>3</a:t>
            </a:fld>
            <a:endParaRPr lang="nl-NL"/>
          </a:p>
        </p:txBody>
      </p:sp>
    </p:spTree>
    <p:extLst>
      <p:ext uri="{BB962C8B-B14F-4D97-AF65-F5344CB8AC3E}">
        <p14:creationId xmlns:p14="http://schemas.microsoft.com/office/powerpoint/2010/main" val="331554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met leerlingen eventueel al takken met kernconcepten geven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19</a:t>
            </a:fld>
            <a:endParaRPr lang="nl-NL"/>
          </a:p>
        </p:txBody>
      </p:sp>
    </p:spTree>
    <p:extLst>
      <p:ext uri="{BB962C8B-B14F-4D97-AF65-F5344CB8AC3E}">
        <p14:creationId xmlns:p14="http://schemas.microsoft.com/office/powerpoint/2010/main" val="1689255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30 min Harry &amp; Paul </a:t>
            </a:r>
            <a:r>
              <a:rPr lang="nl-NL" sz="1200" i="1" kern="1200" dirty="0">
                <a:solidFill>
                  <a:schemeClr val="tx1"/>
                </a:solidFill>
                <a:effectLst/>
                <a:latin typeface="+mn-lt"/>
                <a:ea typeface="+mn-ea"/>
                <a:cs typeface="+mn-cs"/>
              </a:rPr>
              <a:t>voorkennis inventariseren, en structureren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20</a:t>
            </a:fld>
            <a:endParaRPr lang="nl-NL"/>
          </a:p>
        </p:txBody>
      </p:sp>
    </p:spTree>
    <p:extLst>
      <p:ext uri="{BB962C8B-B14F-4D97-AF65-F5344CB8AC3E}">
        <p14:creationId xmlns:p14="http://schemas.microsoft.com/office/powerpoint/2010/main" val="1876715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sz="1200" kern="1200" dirty="0">
                <a:solidFill>
                  <a:schemeClr val="tx1"/>
                </a:solidFill>
                <a:latin typeface="+mn-lt"/>
                <a:ea typeface="+mn-ea"/>
                <a:cs typeface="+mn-cs"/>
              </a:rPr>
              <a:t>Ontwerpen inhouden van thema’s met behulp van mindmap. Geven hierin basisdoelen en verrijkingsdoelen aan. Streven naar zone van naaste ontwikkeling voor elk kind. We bieden hier mee breedte van curriculum aan, maar missen nog teveel diepgang in kennisconstructie </a:t>
            </a:r>
          </a:p>
          <a:p>
            <a:r>
              <a:rPr lang="nl-NL" sz="1200" kern="1200" dirty="0">
                <a:solidFill>
                  <a:schemeClr val="tx1"/>
                </a:solidFill>
                <a:latin typeface="+mn-lt"/>
                <a:ea typeface="+mn-ea"/>
                <a:cs typeface="+mn-cs"/>
              </a:rPr>
              <a:t>Nodig- in expertmindmap een “conceptueel kerncurriculum” vastleggen- waarin de kern van doelen van thema vastligt</a:t>
            </a:r>
          </a:p>
          <a:p>
            <a:r>
              <a:rPr lang="nl-NL" sz="1200" kern="1200" dirty="0">
                <a:solidFill>
                  <a:schemeClr val="tx1"/>
                </a:solidFill>
                <a:latin typeface="+mn-lt"/>
                <a:ea typeface="+mn-ea"/>
                <a:cs typeface="+mn-cs"/>
              </a:rPr>
              <a:t> </a:t>
            </a:r>
          </a:p>
          <a:p>
            <a:r>
              <a:rPr lang="nl-NL" sz="1200" kern="1200" dirty="0">
                <a:solidFill>
                  <a:schemeClr val="tx1"/>
                </a:solidFill>
                <a:latin typeface="+mn-lt"/>
                <a:ea typeface="+mn-ea"/>
                <a:cs typeface="+mn-cs"/>
              </a:rPr>
              <a:t>Dit gebeurt in veel gevallen ook al, maar de kunst is om hier te kiezen voor “minder maar dieper” als je de juiste kernconcepten of sleutelbegrippen centraal kunt stellen is er minder de druk van “alles moet aan bod komen” want alles is al verbonden met die kernconcepten </a:t>
            </a:r>
          </a:p>
        </p:txBody>
      </p:sp>
      <p:sp>
        <p:nvSpPr>
          <p:cNvPr id="4" name="Slide Number Placeholder 3"/>
          <p:cNvSpPr>
            <a:spLocks noGrp="1"/>
          </p:cNvSpPr>
          <p:nvPr>
            <p:ph type="sldNum" sz="quarter" idx="10"/>
          </p:nvPr>
        </p:nvSpPr>
        <p:spPr/>
        <p:txBody>
          <a:bodyPr/>
          <a:lstStyle/>
          <a:p>
            <a:fld id="{8C4C64CB-C2E5-4A79-ABCE-BE72C787D82B}" type="slidenum">
              <a:rPr lang="nl-NL" smtClean="0"/>
              <a:pPr/>
              <a:t>30</a:t>
            </a:fld>
            <a:endParaRPr lang="nl-NL"/>
          </a:p>
        </p:txBody>
      </p:sp>
    </p:spTree>
    <p:extLst>
      <p:ext uri="{BB962C8B-B14F-4D97-AF65-F5344CB8AC3E}">
        <p14:creationId xmlns:p14="http://schemas.microsoft.com/office/powerpoint/2010/main" val="4210966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verkregen op 29-3-2017 van:</a:t>
            </a:r>
          </a:p>
          <a:p>
            <a:r>
              <a:rPr lang="nl-NL" dirty="0"/>
              <a:t>http://www.vrijspreker.nl/wp/2008/10/staatsbank-karl-marx-is-wederopgestaan/</a:t>
            </a:r>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51</a:t>
            </a:fld>
            <a:endParaRPr lang="nl-NL"/>
          </a:p>
        </p:txBody>
      </p:sp>
    </p:spTree>
    <p:extLst>
      <p:ext uri="{BB962C8B-B14F-4D97-AF65-F5344CB8AC3E}">
        <p14:creationId xmlns:p14="http://schemas.microsoft.com/office/powerpoint/2010/main" val="3561691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a:t>http://www.google.nl/imgres?hl=nl&amp;biw=1280&amp;bih=645&amp;tbm=isch&amp;tbnid=S_acNdZyJ6InEM:&amp;imgrefurl=http://www.b-lay.com/2013/01/10/finding-your-software-balance/&amp;docid=FiVjzePEj9sY9M&amp;imgurl=http://www.b-lay.com/wp-content/uploads/2013/01/finding_balance_news_625x430.jpg&amp;w=625&amp;h=430&amp;ei=DWiSUta7K4Tcswa634HYDA&amp;zoom=1&amp;ved=1t:3588,r:14,s:0,i:132&amp;iact=rc&amp;page=2&amp;tbnh=176&amp;tbnw=239&amp;start=10&amp;ndsp=21&amp;tx=103.60009765625&amp;ty=108.80000305175781</a:t>
            </a:r>
            <a:endParaRPr lang="nl-NL" dirty="0"/>
          </a:p>
        </p:txBody>
      </p:sp>
      <p:sp>
        <p:nvSpPr>
          <p:cNvPr id="4" name="Slide Number Placeholder 3"/>
          <p:cNvSpPr>
            <a:spLocks noGrp="1"/>
          </p:cNvSpPr>
          <p:nvPr>
            <p:ph type="sldNum" sz="quarter" idx="10"/>
          </p:nvPr>
        </p:nvSpPr>
        <p:spPr/>
        <p:txBody>
          <a:bodyPr/>
          <a:lstStyle/>
          <a:p>
            <a:fld id="{9F3BCCB6-930C-470E-A965-1646EC334716}" type="slidenum">
              <a:rPr lang="nl-NL" smtClean="0"/>
              <a:pPr/>
              <a:t>7</a:t>
            </a:fld>
            <a:endParaRPr lang="nl-NL"/>
          </a:p>
        </p:txBody>
      </p:sp>
    </p:spTree>
    <p:extLst>
      <p:ext uri="{BB962C8B-B14F-4D97-AF65-F5344CB8AC3E}">
        <p14:creationId xmlns:p14="http://schemas.microsoft.com/office/powerpoint/2010/main" val="2447510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r>
              <a:rPr lang="nl-NL" baseline="0" dirty="0"/>
              <a:t> verkregen op 8 mei 2016 van</a:t>
            </a:r>
          </a:p>
          <a:p>
            <a:r>
              <a:rPr lang="nl-NL" dirty="0"/>
              <a:t>https://www.nl.capgemini.com/sites/default/files/onlineblog/files/2012/02/Problem-solving.jpg</a:t>
            </a:r>
          </a:p>
        </p:txBody>
      </p:sp>
      <p:sp>
        <p:nvSpPr>
          <p:cNvPr id="4" name="Tijdelijke aanduiding voor dianummer 3"/>
          <p:cNvSpPr>
            <a:spLocks noGrp="1"/>
          </p:cNvSpPr>
          <p:nvPr>
            <p:ph type="sldNum" sz="quarter" idx="10"/>
          </p:nvPr>
        </p:nvSpPr>
        <p:spPr/>
        <p:txBody>
          <a:bodyPr/>
          <a:lstStyle/>
          <a:p>
            <a:fld id="{5CFC74CB-0A64-4F62-8B21-86ED5E96332F}" type="slidenum">
              <a:rPr lang="nl-NL" smtClean="0"/>
              <a:t>8</a:t>
            </a:fld>
            <a:endParaRPr lang="nl-NL"/>
          </a:p>
        </p:txBody>
      </p:sp>
    </p:spTree>
    <p:extLst>
      <p:ext uri="{BB962C8B-B14F-4D97-AF65-F5344CB8AC3E}">
        <p14:creationId xmlns:p14="http://schemas.microsoft.com/office/powerpoint/2010/main" val="343387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verkregen</a:t>
            </a:r>
            <a:r>
              <a:rPr lang="nl-NL" baseline="0" dirty="0"/>
              <a:t> op 30-8-2016 van:</a:t>
            </a:r>
          </a:p>
          <a:p>
            <a:r>
              <a:rPr lang="nl-NL" dirty="0"/>
              <a:t>http://www.google.nl/url?sa=i&amp;rct=j&amp;q=&amp;esrc=s&amp;source=images&amp;cd=&amp;cad=rja&amp;uact=8&amp;ved=0ahUKEwjS8fXz2OjOAhVEvRQKHR9hDB0QjRwIBw&amp;url=http%3A%2F%2Fwww.scilogs.fr%2Fl-actu-sur-le-divan%2Fmanuel-valls-pourquoi-jai-voulu-devenir-francais-lassimilation-et-les-neurones-miroirs%2F&amp;bvm=bv.131286987,d.d24&amp;psig=AFQjCNEQYiS79phn61BvuN1qthKxtHECgg&amp;ust=1472631198722327</a:t>
            </a:r>
          </a:p>
          <a:p>
            <a:r>
              <a:rPr lang="nl-NL" dirty="0"/>
              <a:t>http://www.google.nl/url?sa=i&amp;rct=j&amp;q=&amp;esrc=s&amp;source=images&amp;cd=&amp;cad=rja&amp;uact=8&amp;ved=0CAcQjRw&amp;url=http://www.kennislink.nl/publicaties/hoe-de-computer-woordbetekenis-leert&amp;ei=c_5ZVJLXNOKv7AaFuoGYCw&amp;bvm=bv.78677474,d.ZGU&amp;psig=AFQjCNFlRHJuU5RkOG6lM5wfsjbPKgEX1A&amp;ust=1415270219028380</a:t>
            </a:r>
          </a:p>
          <a:p>
            <a:r>
              <a:rPr lang="nl-NL" dirty="0"/>
              <a:t>http://www.google.nl/url?sa=i&amp;rct=j&amp;q=&amp;esrc=s&amp;source=images&amp;cd=&amp;cad=rja&amp;uact=8&amp;ved=0CAcQjRw&amp;url=http://www.portret-stickers.nl/a-25702598/insecten-en-reptielen/muursticker-spinnenweb-01/&amp;ei=7vtZVLWcMMmf7ganjIHIBw&amp;bvm=bv.78677474,d.ZGU&amp;psig=AFQjCNEpicm2_syhL6VWlX3cFbzoxD30Dg&amp;ust=1415269728515343</a:t>
            </a:r>
          </a:p>
          <a:p>
            <a:endParaRPr lang="nl-NL" dirty="0"/>
          </a:p>
          <a:p>
            <a:r>
              <a:rPr lang="nl-NL" dirty="0"/>
              <a:t>mindmaps zijn</a:t>
            </a:r>
            <a:r>
              <a:rPr lang="nl-NL" baseline="0" dirty="0"/>
              <a:t> eigen werk van Harry Stokhof HAN Pabo</a:t>
            </a:r>
            <a:endParaRPr lang="nl-NL" dirty="0"/>
          </a:p>
          <a:p>
            <a:endParaRPr lang="nl-NL" dirty="0"/>
          </a:p>
        </p:txBody>
      </p:sp>
      <p:sp>
        <p:nvSpPr>
          <p:cNvPr id="4" name="Tijdelijke aanduiding voor dianummer 3"/>
          <p:cNvSpPr>
            <a:spLocks noGrp="1"/>
          </p:cNvSpPr>
          <p:nvPr>
            <p:ph type="sldNum" sz="quarter" idx="10"/>
          </p:nvPr>
        </p:nvSpPr>
        <p:spPr/>
        <p:txBody>
          <a:bodyPr/>
          <a:lstStyle/>
          <a:p>
            <a:fld id="{1656556F-8B69-47C7-8F1F-B0AE36C1D07F}" type="slidenum">
              <a:rPr lang="nl-NL" smtClean="0"/>
              <a:t>9</a:t>
            </a:fld>
            <a:endParaRPr lang="nl-NL"/>
          </a:p>
        </p:txBody>
      </p:sp>
    </p:spTree>
    <p:extLst>
      <p:ext uri="{BB962C8B-B14F-4D97-AF65-F5344CB8AC3E}">
        <p14:creationId xmlns:p14="http://schemas.microsoft.com/office/powerpoint/2010/main" val="362377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a:t>
            </a:r>
            <a:r>
              <a:rPr lang="nl-NL" baseline="0" dirty="0"/>
              <a:t> verkregen op 9-11-2014 van http://www.effective-contactcenters.com/Network_Based_Contact_Center/Service_Creation_/Icon_Development_Kit.html</a:t>
            </a:r>
            <a:endParaRPr lang="nl-NL" sz="1200" b="0" kern="1200" dirty="0">
              <a:solidFill>
                <a:schemeClr val="tx1"/>
              </a:solidFill>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8C4C64CB-C2E5-4A79-ABCE-BE72C787D82B}" type="slidenum">
              <a:rPr lang="nl-NL" smtClean="0"/>
              <a:pPr/>
              <a:t>12</a:t>
            </a:fld>
            <a:endParaRPr lang="nl-NL"/>
          </a:p>
        </p:txBody>
      </p:sp>
    </p:spTree>
    <p:extLst>
      <p:ext uri="{BB962C8B-B14F-4D97-AF65-F5344CB8AC3E}">
        <p14:creationId xmlns:p14="http://schemas.microsoft.com/office/powerpoint/2010/main" val="1111742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fld id="{8C4C64CB-C2E5-4A79-ABCE-BE72C787D82B}" type="slidenum">
              <a:rPr lang="nl-NL" smtClean="0"/>
              <a:pPr/>
              <a:t>14</a:t>
            </a:fld>
            <a:endParaRPr lang="nl-NL"/>
          </a:p>
        </p:txBody>
      </p:sp>
    </p:spTree>
    <p:extLst>
      <p:ext uri="{BB962C8B-B14F-4D97-AF65-F5344CB8AC3E}">
        <p14:creationId xmlns:p14="http://schemas.microsoft.com/office/powerpoint/2010/main" val="1799946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5- min Harry </a:t>
            </a:r>
            <a:r>
              <a:rPr lang="nl-NL" sz="1200" i="1" kern="1200" dirty="0">
                <a:solidFill>
                  <a:schemeClr val="tx1"/>
                </a:solidFill>
                <a:effectLst/>
                <a:latin typeface="+mn-lt"/>
                <a:ea typeface="+mn-ea"/>
                <a:cs typeface="+mn-cs"/>
              </a:rPr>
              <a:t>Individueel noteren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16</a:t>
            </a:fld>
            <a:endParaRPr lang="nl-NL"/>
          </a:p>
        </p:txBody>
      </p:sp>
    </p:spTree>
    <p:extLst>
      <p:ext uri="{BB962C8B-B14F-4D97-AF65-F5344CB8AC3E}">
        <p14:creationId xmlns:p14="http://schemas.microsoft.com/office/powerpoint/2010/main" val="114777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30 min Harry &amp; Paul </a:t>
            </a:r>
            <a:r>
              <a:rPr lang="nl-NL" sz="1200" i="1" kern="1200" dirty="0">
                <a:solidFill>
                  <a:schemeClr val="tx1"/>
                </a:solidFill>
                <a:effectLst/>
                <a:latin typeface="+mn-lt"/>
                <a:ea typeface="+mn-ea"/>
                <a:cs typeface="+mn-cs"/>
              </a:rPr>
              <a:t>voorkennis inventariseren, en structureren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17</a:t>
            </a:fld>
            <a:endParaRPr lang="nl-NL"/>
          </a:p>
        </p:txBody>
      </p:sp>
    </p:spTree>
    <p:extLst>
      <p:ext uri="{BB962C8B-B14F-4D97-AF65-F5344CB8AC3E}">
        <p14:creationId xmlns:p14="http://schemas.microsoft.com/office/powerpoint/2010/main" val="101612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met leerlingen eventueel al takken met kernconcepten geven</a:t>
            </a:r>
            <a:endParaRPr lang="nl-NL" dirty="0"/>
          </a:p>
        </p:txBody>
      </p:sp>
      <p:sp>
        <p:nvSpPr>
          <p:cNvPr id="4" name="Tijdelijke aanduiding voor dianummer 3"/>
          <p:cNvSpPr>
            <a:spLocks noGrp="1"/>
          </p:cNvSpPr>
          <p:nvPr>
            <p:ph type="sldNum" sz="quarter" idx="10"/>
          </p:nvPr>
        </p:nvSpPr>
        <p:spPr/>
        <p:txBody>
          <a:bodyPr/>
          <a:lstStyle/>
          <a:p>
            <a:fld id="{D05EF6EB-BEBD-4BC8-8759-59DD66D75C94}" type="slidenum">
              <a:rPr lang="nl-NL" smtClean="0"/>
              <a:pPr/>
              <a:t>18</a:t>
            </a:fld>
            <a:endParaRPr lang="nl-NL"/>
          </a:p>
        </p:txBody>
      </p:sp>
    </p:spTree>
    <p:extLst>
      <p:ext uri="{BB962C8B-B14F-4D97-AF65-F5344CB8AC3E}">
        <p14:creationId xmlns:p14="http://schemas.microsoft.com/office/powerpoint/2010/main" val="478494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761664"/>
            <a:ext cx="8636000" cy="1905588"/>
          </a:xfrm>
        </p:spPr>
        <p:txBody>
          <a:bodyPr/>
          <a:lstStyle/>
          <a:p>
            <a:r>
              <a:rPr lang="en-US"/>
              <a:t>Click to edit Master title style</a:t>
            </a:r>
            <a:endParaRPr lang="nl-NL"/>
          </a:p>
        </p:txBody>
      </p:sp>
      <p:sp>
        <p:nvSpPr>
          <p:cNvPr id="3" name="Subtitle 2"/>
          <p:cNvSpPr>
            <a:spLocks noGrp="1"/>
          </p:cNvSpPr>
          <p:nvPr>
            <p:ph type="subTitle" idx="1"/>
          </p:nvPr>
        </p:nvSpPr>
        <p:spPr>
          <a:xfrm>
            <a:off x="1524000" y="5037667"/>
            <a:ext cx="7112000" cy="227188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9-4-2019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9-4-2019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56014"/>
            <a:ext cx="2286000" cy="758531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508001" y="356014"/>
            <a:ext cx="6688667" cy="75853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9-4-2019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2E839570-783F-4800-A1CC-C1D52EDD8AC0}" type="datetimeFigureOut">
              <a:rPr lang="nl-NL" smtClean="0"/>
              <a:pPr/>
              <a:t>9-4-2019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5712650"/>
            <a:ext cx="8636000" cy="1765653"/>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802570" y="3767962"/>
            <a:ext cx="8636000" cy="19446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839570-783F-4800-A1CC-C1D52EDD8AC0}" type="datetimeFigureOut">
              <a:rPr lang="nl-NL" smtClean="0"/>
              <a:pPr/>
              <a:t>9-4-2019</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508000" y="2074335"/>
            <a:ext cx="4487333" cy="58669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5164667" y="2074335"/>
            <a:ext cx="4487333" cy="586698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2E839570-783F-4800-A1CC-C1D52EDD8AC0}" type="datetimeFigureOut">
              <a:rPr lang="nl-NL" smtClean="0"/>
              <a:pPr/>
              <a:t>9-4-2019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508000" y="1989961"/>
            <a:ext cx="4489098" cy="8293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819282"/>
            <a:ext cx="4489098" cy="51220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5161141" y="1989961"/>
            <a:ext cx="4490861" cy="82932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41" y="2819282"/>
            <a:ext cx="4490861" cy="51220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2E839570-783F-4800-A1CC-C1D52EDD8AC0}" type="datetimeFigureOut">
              <a:rPr lang="nl-NL" smtClean="0"/>
              <a:pPr/>
              <a:t>9-4-2019</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2E839570-783F-4800-A1CC-C1D52EDD8AC0}" type="datetimeFigureOut">
              <a:rPr lang="nl-NL" smtClean="0"/>
              <a:pPr/>
              <a:t>9-4-2019</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839570-783F-4800-A1CC-C1D52EDD8AC0}" type="datetimeFigureOut">
              <a:rPr lang="nl-NL" smtClean="0"/>
              <a:pPr/>
              <a:t>9-4-2019</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53954"/>
            <a:ext cx="3342570" cy="1506361"/>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972278" y="353956"/>
            <a:ext cx="5679722" cy="758736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508001" y="1860317"/>
            <a:ext cx="3342570" cy="608100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39570-783F-4800-A1CC-C1D52EDD8AC0}" type="datetimeFigureOut">
              <a:rPr lang="nl-NL" smtClean="0"/>
              <a:pPr/>
              <a:t>9-4-2019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6223000"/>
            <a:ext cx="6096000" cy="734660"/>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991431" y="794338"/>
            <a:ext cx="6096000" cy="533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1991431" y="6957660"/>
            <a:ext cx="6096000" cy="104334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839570-783F-4800-A1CC-C1D52EDD8AC0}" type="datetimeFigureOut">
              <a:rPr lang="nl-NL" smtClean="0"/>
              <a:pPr/>
              <a:t>9-4-2019</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D8D15EE8-C367-4243-A485-985649310CE0}" type="slidenum">
              <a:rPr lang="nl-NL" smtClean="0"/>
              <a:pPr/>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356012"/>
            <a:ext cx="9144000" cy="1481667"/>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508000" y="2074335"/>
            <a:ext cx="9144000" cy="586698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508001" y="8239715"/>
            <a:ext cx="2370667" cy="473310"/>
          </a:xfrm>
          <a:prstGeom prst="rect">
            <a:avLst/>
          </a:prstGeom>
        </p:spPr>
        <p:txBody>
          <a:bodyPr vert="horz" lIns="91440" tIns="45720" rIns="91440" bIns="45720" rtlCol="0" anchor="ctr"/>
          <a:lstStyle>
            <a:lvl1pPr algn="l">
              <a:defRPr sz="1200">
                <a:solidFill>
                  <a:schemeClr val="tx1">
                    <a:tint val="75000"/>
                  </a:schemeClr>
                </a:solidFill>
              </a:defRPr>
            </a:lvl1pPr>
          </a:lstStyle>
          <a:p>
            <a:fld id="{2E839570-783F-4800-A1CC-C1D52EDD8AC0}" type="datetimeFigureOut">
              <a:rPr lang="nl-NL" smtClean="0"/>
              <a:pPr/>
              <a:t>9-4-2019</a:t>
            </a:fld>
            <a:endParaRPr lang="nl-NL"/>
          </a:p>
        </p:txBody>
      </p:sp>
      <p:sp>
        <p:nvSpPr>
          <p:cNvPr id="5" name="Footer Placeholder 4"/>
          <p:cNvSpPr>
            <a:spLocks noGrp="1"/>
          </p:cNvSpPr>
          <p:nvPr>
            <p:ph type="ftr" sz="quarter" idx="3"/>
          </p:nvPr>
        </p:nvSpPr>
        <p:spPr>
          <a:xfrm>
            <a:off x="3471335" y="8239715"/>
            <a:ext cx="3217333" cy="47331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7281334" y="8239715"/>
            <a:ext cx="2370667" cy="473310"/>
          </a:xfrm>
          <a:prstGeom prst="rect">
            <a:avLst/>
          </a:prstGeom>
        </p:spPr>
        <p:txBody>
          <a:bodyPr vert="horz" lIns="91440" tIns="45720" rIns="91440" bIns="45720" rtlCol="0" anchor="ctr"/>
          <a:lstStyle>
            <a:lvl1pPr algn="r">
              <a:defRPr sz="1200">
                <a:solidFill>
                  <a:schemeClr val="tx1">
                    <a:tint val="75000"/>
                  </a:schemeClr>
                </a:solidFill>
              </a:defRPr>
            </a:lvl1pPr>
          </a:lstStyle>
          <a:p>
            <a:fld id="{D8D15EE8-C367-4243-A485-985649310CE0}" type="slidenum">
              <a:rPr lang="nl-NL" smtClean="0"/>
              <a:pPr/>
              <a:t>‹nr.›</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nl/url?sa=i&amp;rct=j&amp;q=&amp;esrc=s&amp;source=images&amp;cd=&amp;cad=rja&amp;uact=8&amp;ved=0CAcQjRw&amp;url=http://www.portret-stickers.nl/a-25702598/insecten-en-reptielen/muursticker-spinnenweb-01/&amp;ei=7vtZVLWcMMmf7ganjIHIBw&amp;bvm=bv.78677474,d.ZGU&amp;psig=AFQjCNEpicm2_syhL6VWlX3cFbzoxD30Dg&amp;ust=1415269728515343" TargetMode="External"/><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google.nl/url?sa=i&amp;rct=j&amp;q=&amp;esrc=s&amp;source=images&amp;cd=&amp;cad=rja&amp;uact=8&amp;ved=0CAcQjRw&amp;url=http://www.kennislink.nl/publicaties/hoe-de-computer-woordbetekenis-leert&amp;ei=c_5ZVJLXNOKv7AaFuoGYCw&amp;bvm=bv.78677474,d.ZGU&amp;psig=AFQjCNFlRHJuU5RkOG6lM5wfsjbPKgEX1A&amp;ust=1415270219028380" TargetMode="Externa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uact=8&amp;docid=44CkYZABEkPEoM&amp;tbnid=qYF3oe6bxWX03M:&amp;ved=0CAUQjRw&amp;url=http://www.vastgoedjournaal.nl/index.php?mact%3DNews,cntnt01,default,1%26cntnt01pagelimit%3D30%26cntnt01category_id%3D20%26cntnt01returnid%3D59%26cntnt01pagenumber%3D15%26cntnt01returnid%3D59%26page%3D59&amp;ei=CutEU4rmF8Ok0QWRzYGIDA&amp;bvm=bv.64507335,d.d2k&amp;psig=AFQjCNEyVsoo91LFQRo-QkJgC__KEKGuNg&amp;ust=139711193590320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ocw.unu.edu/international-network-on-water-environment-and-health/introduction-to-iwrm/Course_listing" TargetMode="Externa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nl/url?sa=i&amp;rct=j&amp;q=&amp;esrc=s&amp;frm=1&amp;source=images&amp;cd=&amp;cad=rja&amp;docid=SbWY0FQkMf61vM&amp;tbnid=PtioZI6OdUFscM:&amp;ved=0CAUQjRw&amp;url=http://www.glasbergen.com/math-and-science-cartoons/&amp;ei=oAWSUsq6H-Ki0QWh_oGACw&amp;bvm=bv.57127890,d.Yms&amp;psig=AFQjCNF4cAGhLhh75YO_1D2X8fB4YV6QYg&amp;ust=1385387673044947" TargetMode="Externa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2.png"/><Relationship Id="rId3" Type="http://schemas.openxmlformats.org/officeDocument/2006/relationships/image" Target="../media/image46.png"/><Relationship Id="rId7" Type="http://schemas.openxmlformats.org/officeDocument/2006/relationships/hyperlink" Target="https://www.google.nl/search?hl=nl&amp;site=imghp&amp;tbm=isch&amp;source=hp&amp;biw=1280&amp;bih=621&amp;q=cactus&amp;oq=cactus&amp;gs_l=img.1.0.0l10.1617.4018.0.5704.6.4.0.2.2.0.211.375.3j0j1.4.0.msedr...0...1ac.1.61.img..0.6.411.rM7DQsqfS60#imgdii=_&amp;imgrc=a5HhAjm--MxK4M%253A%3BGEFYQJlgHy7HTM%3Bhttp%253A%252F%252Fimages4.fanpop.com%252Fimage%252Fphotos%252F23800000%252FCactus-green-23830187-1285-1920.jpg%3Bhttp%253A%252F%252Fwww.fanpop.com%252Fclubs%252Fgreen%252Fimages%252F23830187%252Ftitle%252Fcactus-photo%3B1285%3B1920" TargetMode="External"/><Relationship Id="rId12"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hyperlink" Target="https://www.herbalfire.com/peruvian-torch-cactus-trichocereus-peruvianus.html" TargetMode="External"/><Relationship Id="rId5" Type="http://schemas.openxmlformats.org/officeDocument/2006/relationships/image" Target="../media/image47.png"/><Relationship Id="rId10" Type="http://schemas.openxmlformats.org/officeDocument/2006/relationships/image" Target="../media/image50.png"/><Relationship Id="rId4" Type="http://schemas.openxmlformats.org/officeDocument/2006/relationships/hyperlink" Target="http://www.google.nl/url?sa=i&amp;rct=j&amp;q=&amp;esrc=s&amp;source=images&amp;cd=&amp;cad=rja&amp;uact=8&amp;ved=0CAcQjRw&amp;url=http://www.barrera-cactus.cl/&amp;ei=tam_VNKbMYyvUd2dg8AC&amp;bvm=bv.83829542,d.d24&amp;psig=AFQjCNHzYWY94ZEmf-uKwTvTrbKebbmuqQ&amp;ust=1421933266500247" TargetMode="External"/><Relationship Id="rId9" Type="http://schemas.openxmlformats.org/officeDocument/2006/relationships/hyperlink" Target="https://www.google.nl/search?hl=nl&amp;site=imghp&amp;tbm=isch&amp;source=hp&amp;biw=1280&amp;bih=621&amp;q=cactus&amp;oq=cactus&amp;gs_l=img.1.0.0l10.1617.4018.0.5704.6.4.0.2.2.0.211.375.3j0j1.4.0.msedr...0...1ac.1.61.img..0.6.411.rM7DQsqfS60#imgdii=_&amp;imgrc=bElzK1-q-8C6CM%253A%3BF5fqqsMBnmWhWM%3Bhttp%253A%252F%252Fupload.wikimedia.org%252Fwikipedia%252Fcommons%252F1%252F12%252FSingapore_Botanic_Gardens_Cactus_Garden_2.jpg%3Bhttp%253A%252F%252Fen.wikipedia.org%252Fwiki%252FCactus%3B2048%3B153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4.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hyperlink" Target="http://www.google.nl/url?sa=i&amp;rct=j&amp;q=&amp;esrc=s&amp;frm=1&amp;source=images&amp;cd=&amp;cad=rja&amp;docid=vBYJo466IMkaxM&amp;tbnid=embNblkbUPy_7M:&amp;ved=0CAUQjRw&amp;url=http://www.zoekmachine-marketing-blog.com/23577/content-marketing-voor-marketeers-die-niet-graag-schrijven.html&amp;ei=okbUUsS-LIir0gXDsYDgBA&amp;psig=AFQjCNGKHvEr9hhkQkUSnfnbJlBAbDeWgA&amp;ust=1389729729653534" TargetMode="External"/><Relationship Id="rId3" Type="http://schemas.openxmlformats.org/officeDocument/2006/relationships/image" Target="../media/image41.jpeg"/><Relationship Id="rId7" Type="http://schemas.openxmlformats.org/officeDocument/2006/relationships/image" Target="../media/image61.gif"/><Relationship Id="rId2" Type="http://schemas.openxmlformats.org/officeDocument/2006/relationships/hyperlink" Target="https://www.google.nl/imgres?imgurl&amp;imgrefurl=http://beelenblogt.wordpress.com/&amp;h=0&amp;w=0&amp;sz=1&amp;tbnid=gePUJcx6u2Mj3M&amp;tbnh=239&amp;tbnw=211&amp;zoom=1&amp;docid=0NM1ZcgmXEtw2M&amp;ei=QkfUUu6JA-OQ1AX_14CwBA&amp;ved=0CAUQsCUoAQ" TargetMode="External"/><Relationship Id="rId1" Type="http://schemas.openxmlformats.org/officeDocument/2006/relationships/slideLayout" Target="../slideLayouts/slideLayout7.xml"/><Relationship Id="rId6" Type="http://schemas.openxmlformats.org/officeDocument/2006/relationships/hyperlink" Target="http://www.google.nl/url?sa=i&amp;rct=j&amp;q=&amp;esrc=s&amp;frm=1&amp;source=images&amp;cd=&amp;cad=rja&amp;docid=Sb7o7hta9adOrM&amp;tbnid=Z4EJpPcOqzIzGM:&amp;ved=0CAUQjRw&amp;url=http://vlasleeuwenbekje.blogspot.com/2011/05/vlasje-doet-maar-wat.html&amp;ei=60XUUrbIAamq0QXK94GIBQ&amp;psig=AFQjCNE0ATSjbXJPb5r5Cp7TZfJaB0lfzQ&amp;ust=1389729542316830" TargetMode="External"/><Relationship Id="rId5" Type="http://schemas.openxmlformats.org/officeDocument/2006/relationships/image" Target="../media/image42.jpeg"/><Relationship Id="rId4" Type="http://schemas.openxmlformats.org/officeDocument/2006/relationships/hyperlink" Target="http://www.google.nl/imgres?start=106&amp;sa=X&amp;biw=1280&amp;bih=644&amp;tbm=isch&amp;tbnid=dT9zG8nkmmhUqM:&amp;imgrefurl=http://www.bhaveshpatel.info/the-computer.html&amp;docid=9OhINbUn_aD1WM&amp;imgurl=http://bhaveshpatel.info/wp-content/uploads/2013/06/Computer-Software.jpg&amp;w=1115&amp;h=864&amp;ei=DUfUUujuF67J0AWr84HgAw&amp;zoom=1&amp;ved=0CEQQhBwwFThk&amp;iact=rc&amp;dur=545&amp;page=6&amp;ndsp=24" TargetMode="External"/><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mailto:harry.stokhof@han.n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hyperlink" Target="https://www.researchgate.net/profile/Harry_Stokhof/publication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nl/url?sa=i&amp;rct=j&amp;q=&amp;esrc=s&amp;frm=1&amp;source=images&amp;cd=&amp;cad=rja&amp;docid=FiVjzePEj9sY9M&amp;tbnid=S_acNdZyJ6InEM:&amp;ved=0CAUQjRw&amp;url=http://www.b-lay.com/2013/01/10/finding-your-software-balance/&amp;ei=5DySUsGoI-nP0AXbwYGgBg&amp;bvm=bv.57127890,d.Yms&amp;psig=AFQjCNFqpXQOKzSewHZBnZ8VuiZUNcUyyg&amp;ust=1385401931610493"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MSOfficePNG.png"/>
          <p:cNvPicPr>
            <a:picLocks/>
          </p:cNvPicPr>
          <p:nvPr/>
        </p:nvPicPr>
        <p:blipFill>
          <a:blip r:embed="rId2" cstate="print"/>
          <a:stretch>
            <a:fillRect/>
          </a:stretch>
        </p:blipFill>
        <p:spPr>
          <a:xfrm>
            <a:off x="759520" y="1630607"/>
            <a:ext cx="8568951" cy="5982745"/>
          </a:xfrm>
          <a:prstGeom prst="rect">
            <a:avLst/>
          </a:prstGeom>
          <a:solidFill>
            <a:scrgbClr r="0" g="0" b="0">
              <a:alpha val="0"/>
            </a:scrgbClr>
          </a:solidFill>
        </p:spPr>
      </p:pic>
      <p:sp>
        <p:nvSpPr>
          <p:cNvPr id="10" name="TextBox 8"/>
          <p:cNvSpPr txBox="1"/>
          <p:nvPr/>
        </p:nvSpPr>
        <p:spPr>
          <a:xfrm>
            <a:off x="3468684" y="7695462"/>
            <a:ext cx="5760640" cy="954107"/>
          </a:xfrm>
          <a:prstGeom prst="rect">
            <a:avLst/>
          </a:prstGeom>
          <a:noFill/>
        </p:spPr>
        <p:txBody>
          <a:bodyPr vert="horz" wrap="square" rtlCol="0">
            <a:spAutoFit/>
          </a:bodyPr>
          <a:lstStyle/>
          <a:p>
            <a:r>
              <a:rPr lang="nl-NL" sz="1400" dirty="0">
                <a:solidFill>
                  <a:srgbClr val="000000"/>
                </a:solidFill>
                <a:latin typeface="Calibri - 26"/>
              </a:rPr>
              <a:t>Harry Stokhof- HAN </a:t>
            </a:r>
            <a:r>
              <a:rPr lang="nl-NL" sz="1400" dirty="0" err="1">
                <a:solidFill>
                  <a:srgbClr val="000000"/>
                </a:solidFill>
                <a:latin typeface="Calibri - 26"/>
              </a:rPr>
              <a:t>University</a:t>
            </a:r>
            <a:endParaRPr lang="nl-NL" sz="1400" dirty="0">
              <a:solidFill>
                <a:srgbClr val="000000"/>
              </a:solidFill>
              <a:latin typeface="Calibri - 26"/>
            </a:endParaRPr>
          </a:p>
          <a:p>
            <a:r>
              <a:rPr lang="nl-NL" sz="1400" dirty="0">
                <a:solidFill>
                  <a:srgbClr val="000000"/>
                </a:solidFill>
                <a:latin typeface="Calibri - 26"/>
              </a:rPr>
              <a:t>Bregje de Vries-  HAN </a:t>
            </a:r>
            <a:r>
              <a:rPr lang="nl-NL" sz="1400" dirty="0" err="1">
                <a:solidFill>
                  <a:srgbClr val="000000"/>
                </a:solidFill>
                <a:latin typeface="Calibri - 26"/>
              </a:rPr>
              <a:t>University</a:t>
            </a:r>
            <a:endParaRPr lang="nl-NL" sz="1400" dirty="0">
              <a:solidFill>
                <a:srgbClr val="000000"/>
              </a:solidFill>
              <a:latin typeface="Calibri - 26"/>
            </a:endParaRPr>
          </a:p>
          <a:p>
            <a:r>
              <a:rPr lang="nl-NL" sz="1400" dirty="0">
                <a:solidFill>
                  <a:srgbClr val="000000"/>
                </a:solidFill>
                <a:latin typeface="Calibri - 26"/>
              </a:rPr>
              <a:t>Theo Bastiaens- Open </a:t>
            </a:r>
            <a:r>
              <a:rPr lang="nl-NL" sz="1400" dirty="0" err="1">
                <a:solidFill>
                  <a:srgbClr val="000000"/>
                </a:solidFill>
                <a:latin typeface="Calibri - 26"/>
              </a:rPr>
              <a:t>University</a:t>
            </a:r>
            <a:endParaRPr lang="nl-NL" sz="1400" dirty="0">
              <a:solidFill>
                <a:srgbClr val="000000"/>
              </a:solidFill>
              <a:latin typeface="Calibri - 26"/>
            </a:endParaRPr>
          </a:p>
          <a:p>
            <a:r>
              <a:rPr lang="nl-NL" sz="1400" dirty="0">
                <a:solidFill>
                  <a:srgbClr val="000000"/>
                </a:solidFill>
                <a:latin typeface="Calibri - 26"/>
              </a:rPr>
              <a:t>Rob Martens- Open </a:t>
            </a:r>
            <a:r>
              <a:rPr lang="nl-NL" sz="1400" dirty="0" err="1">
                <a:solidFill>
                  <a:srgbClr val="000000"/>
                </a:solidFill>
                <a:latin typeface="Calibri - 26"/>
              </a:rPr>
              <a:t>University</a:t>
            </a:r>
            <a:endParaRPr lang="nl-NL" sz="1400" dirty="0">
              <a:solidFill>
                <a:srgbClr val="000000"/>
              </a:solidFill>
              <a:latin typeface="Calibri - 26"/>
            </a:endParaRPr>
          </a:p>
        </p:txBody>
      </p:sp>
      <p:sp>
        <p:nvSpPr>
          <p:cNvPr id="11" name="Rectangle 2"/>
          <p:cNvSpPr>
            <a:spLocks noChangeArrowheads="1"/>
          </p:cNvSpPr>
          <p:nvPr/>
        </p:nvSpPr>
        <p:spPr bwMode="auto">
          <a:xfrm>
            <a:off x="0" y="484139"/>
            <a:ext cx="10160000" cy="1292662"/>
          </a:xfrm>
          <a:prstGeom prst="rect">
            <a:avLst/>
          </a:prstGeom>
          <a:noFill/>
          <a:ln w="9525">
            <a:noFill/>
            <a:miter lim="800000"/>
            <a:headEnd/>
            <a:tailEnd/>
          </a:ln>
          <a:effectLst/>
        </p:spPr>
        <p:txBody>
          <a:bodyPr vert="horz" wrap="square" lIns="76200" tIns="38100" rIns="76200" bIns="38100" numCol="1" anchor="ctr" anchorCtr="0" compatLnSpc="1">
            <a:prstTxWarp prst="textNoShape">
              <a:avLst/>
            </a:prstTxWarp>
            <a:spAutoFit/>
          </a:bodyPr>
          <a:lstStyle/>
          <a:p>
            <a:pPr algn="ctr" defTabSz="761970" fontAlgn="base">
              <a:spcBef>
                <a:spcPct val="0"/>
              </a:spcBef>
              <a:spcAft>
                <a:spcPct val="0"/>
              </a:spcAft>
            </a:pPr>
            <a:r>
              <a:rPr lang="nl-NL" sz="3200" dirty="0">
                <a:solidFill>
                  <a:srgbClr val="000000"/>
                </a:solidFill>
                <a:latin typeface="Calibri - 36"/>
              </a:rPr>
              <a:t>Mind Map </a:t>
            </a:r>
            <a:r>
              <a:rPr lang="nl-NL" sz="3200" dirty="0" err="1">
                <a:solidFill>
                  <a:srgbClr val="000000"/>
                </a:solidFill>
                <a:latin typeface="Calibri - 36"/>
              </a:rPr>
              <a:t>Our</a:t>
            </a:r>
            <a:r>
              <a:rPr lang="nl-NL" sz="3200" dirty="0">
                <a:solidFill>
                  <a:srgbClr val="000000"/>
                </a:solidFill>
                <a:latin typeface="Calibri - 36"/>
              </a:rPr>
              <a:t> Way </a:t>
            </a:r>
            <a:r>
              <a:rPr lang="nl-NL" sz="3200" dirty="0" err="1">
                <a:solidFill>
                  <a:srgbClr val="000000"/>
                </a:solidFill>
                <a:latin typeface="Calibri - 36"/>
              </a:rPr>
              <a:t>into</a:t>
            </a:r>
            <a:r>
              <a:rPr lang="nl-NL" sz="3200" dirty="0">
                <a:solidFill>
                  <a:srgbClr val="000000"/>
                </a:solidFill>
                <a:latin typeface="Calibri - 36"/>
              </a:rPr>
              <a:t> </a:t>
            </a:r>
            <a:r>
              <a:rPr lang="nl-NL" sz="3200" dirty="0" err="1">
                <a:solidFill>
                  <a:srgbClr val="000000"/>
                </a:solidFill>
                <a:latin typeface="Calibri - 36"/>
              </a:rPr>
              <a:t>Effective</a:t>
            </a:r>
            <a:r>
              <a:rPr lang="nl-NL" sz="3200" dirty="0">
                <a:solidFill>
                  <a:srgbClr val="000000"/>
                </a:solidFill>
                <a:latin typeface="Calibri - 36"/>
              </a:rPr>
              <a:t> Student Questioning:</a:t>
            </a:r>
          </a:p>
          <a:p>
            <a:pPr algn="ctr" defTabSz="761970" fontAlgn="base">
              <a:spcBef>
                <a:spcPct val="0"/>
              </a:spcBef>
              <a:spcAft>
                <a:spcPct val="0"/>
              </a:spcAft>
            </a:pPr>
            <a:r>
              <a:rPr lang="nl-NL" sz="3200" dirty="0">
                <a:solidFill>
                  <a:srgbClr val="000000"/>
                </a:solidFill>
                <a:latin typeface="Calibri - 36"/>
              </a:rPr>
              <a:t>A </a:t>
            </a:r>
            <a:r>
              <a:rPr lang="nl-NL" sz="3200" dirty="0" err="1">
                <a:solidFill>
                  <a:srgbClr val="000000"/>
                </a:solidFill>
                <a:latin typeface="Calibri - 36"/>
              </a:rPr>
              <a:t>Principle-based</a:t>
            </a:r>
            <a:r>
              <a:rPr lang="nl-NL" sz="3200" dirty="0">
                <a:solidFill>
                  <a:srgbClr val="000000"/>
                </a:solidFill>
                <a:latin typeface="Calibri - 36"/>
              </a:rPr>
              <a:t> Scenario</a:t>
            </a:r>
          </a:p>
          <a:p>
            <a:pPr defTabSz="761970" eaLnBrk="0" fontAlgn="base" hangingPunct="0">
              <a:spcBef>
                <a:spcPct val="0"/>
              </a:spcBef>
              <a:spcAft>
                <a:spcPct val="0"/>
              </a:spcAft>
            </a:pPr>
            <a:endParaRPr lang="nl-NL" sz="1500" dirty="0">
              <a:latin typeface="Arial" pitchFamily="34" charset="0"/>
              <a:cs typeface="Arial" pitchFamily="34" charset="0"/>
            </a:endParaRPr>
          </a:p>
        </p:txBody>
      </p:sp>
      <p:sp>
        <p:nvSpPr>
          <p:cNvPr id="12" name="Rectangle 11"/>
          <p:cNvSpPr/>
          <p:nvPr/>
        </p:nvSpPr>
        <p:spPr>
          <a:xfrm>
            <a:off x="5253447" y="9939507"/>
            <a:ext cx="2971454" cy="323165"/>
          </a:xfrm>
          <a:prstGeom prst="rect">
            <a:avLst/>
          </a:prstGeom>
        </p:spPr>
        <p:txBody>
          <a:bodyPr wrap="none">
            <a:spAutoFit/>
          </a:bodyPr>
          <a:lstStyle/>
          <a:p>
            <a:r>
              <a:rPr lang="nl-NL" sz="1500" i="1" dirty="0" err="1"/>
              <a:t>Figure</a:t>
            </a:r>
            <a:r>
              <a:rPr lang="nl-NL" sz="1500" i="1" dirty="0"/>
              <a:t> 1: student </a:t>
            </a:r>
            <a:r>
              <a:rPr lang="nl-NL" sz="1500" i="1" dirty="0" err="1"/>
              <a:t>mind</a:t>
            </a:r>
            <a:r>
              <a:rPr lang="nl-NL" sz="1500" i="1" dirty="0"/>
              <a:t> map </a:t>
            </a:r>
            <a:r>
              <a:rPr lang="nl-NL" sz="1500" i="1" dirty="0" err="1"/>
              <a:t>grade</a:t>
            </a:r>
            <a:r>
              <a:rPr lang="nl-NL" sz="1500" i="1" dirty="0"/>
              <a:t> 5</a:t>
            </a:r>
            <a:endParaRPr lang="nl-NL" sz="1500" dirty="0"/>
          </a:p>
        </p:txBody>
      </p:sp>
      <p:pic>
        <p:nvPicPr>
          <p:cNvPr id="6" name="Picture 5" descr="logo_han[1].gif"/>
          <p:cNvPicPr>
            <a:picLocks/>
          </p:cNvPicPr>
          <p:nvPr/>
        </p:nvPicPr>
        <p:blipFill>
          <a:blip r:embed="rId3" cstate="print"/>
          <a:stretch>
            <a:fillRect/>
          </a:stretch>
        </p:blipFill>
        <p:spPr>
          <a:xfrm>
            <a:off x="413315" y="7780212"/>
            <a:ext cx="1124458" cy="784605"/>
          </a:xfrm>
          <a:prstGeom prst="rect">
            <a:avLst/>
          </a:prstGeom>
          <a:solidFill>
            <a:scrgbClr r="0" g="0" b="0">
              <a:alpha val="0"/>
            </a:scrgbClr>
          </a:solidFill>
        </p:spPr>
      </p:pic>
      <p:pic>
        <p:nvPicPr>
          <p:cNvPr id="7" name="Picture 6" descr="LOOK[1].png"/>
          <p:cNvPicPr>
            <a:picLocks/>
          </p:cNvPicPr>
          <p:nvPr/>
        </p:nvPicPr>
        <p:blipFill>
          <a:blip r:embed="rId4" cstate="print"/>
          <a:stretch>
            <a:fillRect/>
          </a:stretch>
        </p:blipFill>
        <p:spPr>
          <a:xfrm>
            <a:off x="8224901" y="7808789"/>
            <a:ext cx="1596770" cy="765555"/>
          </a:xfrm>
          <a:prstGeom prst="rect">
            <a:avLst/>
          </a:prstGeom>
          <a:solidFill>
            <a:scrgbClr r="0" g="0" b="0">
              <a:alpha val="0"/>
            </a:scrgbClr>
          </a:solidFill>
        </p:spPr>
      </p:pic>
    </p:spTree>
    <p:extLst>
      <p:ext uri="{BB962C8B-B14F-4D97-AF65-F5344CB8AC3E}">
        <p14:creationId xmlns:p14="http://schemas.microsoft.com/office/powerpoint/2010/main" val="3246412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5 </a:t>
            </a:r>
            <a:r>
              <a:rPr lang="nl-NL" dirty="0" err="1"/>
              <a:t>Phases</a:t>
            </a:r>
            <a:r>
              <a:rPr lang="nl-NL" dirty="0"/>
              <a:t> in scenario</a:t>
            </a:r>
          </a:p>
        </p:txBody>
      </p:sp>
      <p:pic>
        <p:nvPicPr>
          <p:cNvPr id="13" name="Afbeelding 12"/>
          <p:cNvPicPr>
            <a:picLocks noChangeAspect="1"/>
          </p:cNvPicPr>
          <p:nvPr/>
        </p:nvPicPr>
        <p:blipFill>
          <a:blip r:embed="rId2"/>
          <a:stretch>
            <a:fillRect/>
          </a:stretch>
        </p:blipFill>
        <p:spPr>
          <a:xfrm>
            <a:off x="683568" y="1837679"/>
            <a:ext cx="8968432" cy="4939602"/>
          </a:xfrm>
          <a:prstGeom prst="rect">
            <a:avLst/>
          </a:prstGeom>
        </p:spPr>
      </p:pic>
    </p:spTree>
    <p:extLst>
      <p:ext uri="{BB962C8B-B14F-4D97-AF65-F5344CB8AC3E}">
        <p14:creationId xmlns:p14="http://schemas.microsoft.com/office/powerpoint/2010/main" val="1968369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 name="Picture 10" descr="MSOfficePNG.png"/>
          <p:cNvPicPr>
            <a:picLocks/>
          </p:cNvPicPr>
          <p:nvPr/>
        </p:nvPicPr>
        <p:blipFill>
          <a:blip r:embed="rId2" cstate="print"/>
          <a:stretch>
            <a:fillRect/>
          </a:stretch>
        </p:blipFill>
        <p:spPr>
          <a:xfrm>
            <a:off x="2631728" y="1578136"/>
            <a:ext cx="4320480" cy="2611783"/>
          </a:xfrm>
          <a:prstGeom prst="rect">
            <a:avLst/>
          </a:prstGeom>
          <a:solidFill>
            <a:scrgbClr r="0" g="0" b="0">
              <a:alpha val="0"/>
            </a:scrgbClr>
          </a:solidFill>
        </p:spPr>
      </p:pic>
      <p:sp>
        <p:nvSpPr>
          <p:cNvPr id="9" name="TextBox 8"/>
          <p:cNvSpPr txBox="1"/>
          <p:nvPr/>
        </p:nvSpPr>
        <p:spPr>
          <a:xfrm>
            <a:off x="327472" y="4949056"/>
            <a:ext cx="9649072" cy="2492990"/>
          </a:xfrm>
          <a:prstGeom prst="rect">
            <a:avLst/>
          </a:prstGeom>
          <a:noFill/>
        </p:spPr>
        <p:txBody>
          <a:bodyPr wrap="square" rtlCol="0">
            <a:spAutoFit/>
          </a:bodyPr>
          <a:lstStyle/>
          <a:p>
            <a:r>
              <a:rPr lang="nl-NL" sz="2400" dirty="0"/>
              <a:t>Mind Map is a </a:t>
            </a:r>
            <a:r>
              <a:rPr lang="nl-NL" sz="2400" dirty="0" err="1"/>
              <a:t>powerful</a:t>
            </a:r>
            <a:r>
              <a:rPr lang="nl-NL" sz="2400" dirty="0"/>
              <a:t> tool to </a:t>
            </a:r>
            <a:r>
              <a:rPr lang="nl-NL" sz="2400" dirty="0" err="1"/>
              <a:t>visualize</a:t>
            </a:r>
            <a:r>
              <a:rPr lang="nl-NL" sz="2400" dirty="0"/>
              <a:t> and </a:t>
            </a:r>
            <a:r>
              <a:rPr lang="nl-NL" sz="2400" dirty="0" err="1"/>
              <a:t>structure</a:t>
            </a:r>
            <a:r>
              <a:rPr lang="nl-NL" sz="2400" dirty="0"/>
              <a:t> </a:t>
            </a:r>
            <a:r>
              <a:rPr lang="nl-NL" sz="2400" dirty="0" err="1"/>
              <a:t>key</a:t>
            </a:r>
            <a:r>
              <a:rPr lang="nl-NL" sz="2400" dirty="0"/>
              <a:t> </a:t>
            </a:r>
            <a:r>
              <a:rPr lang="nl-NL" sz="2400" dirty="0" err="1"/>
              <a:t>concepts</a:t>
            </a:r>
            <a:r>
              <a:rPr lang="nl-NL" sz="2400" dirty="0"/>
              <a:t> , </a:t>
            </a:r>
          </a:p>
          <a:p>
            <a:r>
              <a:rPr lang="nl-NL" sz="2400" dirty="0"/>
              <a:t>easy to </a:t>
            </a:r>
            <a:r>
              <a:rPr lang="nl-NL" sz="2400" dirty="0" err="1"/>
              <a:t>learn</a:t>
            </a:r>
            <a:r>
              <a:rPr lang="nl-NL" sz="2400" dirty="0"/>
              <a:t> </a:t>
            </a:r>
            <a:r>
              <a:rPr lang="nl-NL" sz="2400" dirty="0" err="1"/>
              <a:t>by</a:t>
            </a:r>
            <a:r>
              <a:rPr lang="nl-NL" sz="2400" dirty="0"/>
              <a:t>  </a:t>
            </a:r>
            <a:r>
              <a:rPr lang="nl-NL" sz="2400" dirty="0" err="1"/>
              <a:t>students</a:t>
            </a:r>
            <a:r>
              <a:rPr lang="nl-NL" sz="2400" dirty="0"/>
              <a:t> in </a:t>
            </a:r>
            <a:r>
              <a:rPr lang="nl-NL" sz="2400" dirty="0" err="1"/>
              <a:t>primary</a:t>
            </a:r>
            <a:r>
              <a:rPr lang="nl-NL" sz="2400" dirty="0"/>
              <a:t> </a:t>
            </a:r>
            <a:r>
              <a:rPr lang="nl-NL" sz="2400" dirty="0" err="1"/>
              <a:t>education</a:t>
            </a:r>
            <a:r>
              <a:rPr lang="nl-NL" sz="2400" dirty="0"/>
              <a:t>.  </a:t>
            </a:r>
          </a:p>
          <a:p>
            <a:r>
              <a:rPr lang="nl-NL" sz="2000" dirty="0"/>
              <a:t>(</a:t>
            </a:r>
            <a:r>
              <a:rPr lang="nl-NL" sz="2000" dirty="0" err="1"/>
              <a:t>Buzan</a:t>
            </a:r>
            <a:r>
              <a:rPr lang="nl-NL" sz="2000" dirty="0"/>
              <a:t> &amp; </a:t>
            </a:r>
            <a:r>
              <a:rPr lang="nl-NL" sz="2000" dirty="0" err="1"/>
              <a:t>Buzan</a:t>
            </a:r>
            <a:r>
              <a:rPr lang="nl-NL" sz="2000" dirty="0"/>
              <a:t>, 2007; </a:t>
            </a:r>
            <a:r>
              <a:rPr lang="nl-NL" sz="2000" dirty="0" err="1"/>
              <a:t>Merchie</a:t>
            </a:r>
            <a:r>
              <a:rPr lang="nl-NL" sz="2000" dirty="0"/>
              <a:t>, 2009)</a:t>
            </a:r>
          </a:p>
          <a:p>
            <a:endParaRPr lang="nl-NL" sz="2000" dirty="0"/>
          </a:p>
          <a:p>
            <a:r>
              <a:rPr lang="nl-NL" sz="2400" dirty="0"/>
              <a:t>Digital </a:t>
            </a:r>
            <a:r>
              <a:rPr lang="nl-NL" sz="2400" dirty="0" err="1"/>
              <a:t>Mind</a:t>
            </a:r>
            <a:r>
              <a:rPr lang="nl-NL" sz="2400" dirty="0"/>
              <a:t> </a:t>
            </a:r>
            <a:r>
              <a:rPr lang="nl-NL" sz="2400" dirty="0" err="1"/>
              <a:t>Mapping</a:t>
            </a:r>
            <a:r>
              <a:rPr lang="nl-NL" sz="2400" dirty="0"/>
              <a:t>: </a:t>
            </a:r>
            <a:r>
              <a:rPr lang="nl-NL" sz="2400" dirty="0" err="1"/>
              <a:t>flexible</a:t>
            </a:r>
            <a:r>
              <a:rPr lang="nl-NL" sz="2400" dirty="0"/>
              <a:t>, </a:t>
            </a:r>
            <a:r>
              <a:rPr lang="nl-NL" sz="2400" dirty="0" err="1"/>
              <a:t>dynamic</a:t>
            </a:r>
            <a:r>
              <a:rPr lang="nl-NL" sz="2400" dirty="0"/>
              <a:t>, more </a:t>
            </a:r>
            <a:r>
              <a:rPr lang="nl-NL" sz="2400" dirty="0" err="1"/>
              <a:t>elaborate</a:t>
            </a:r>
            <a:r>
              <a:rPr lang="nl-NL" sz="2400" dirty="0"/>
              <a:t> </a:t>
            </a:r>
            <a:r>
              <a:rPr lang="nl-NL" sz="2400" dirty="0" err="1"/>
              <a:t>functionality</a:t>
            </a:r>
            <a:r>
              <a:rPr lang="nl-NL" sz="2400" dirty="0"/>
              <a:t>.</a:t>
            </a:r>
          </a:p>
          <a:p>
            <a:r>
              <a:rPr lang="en-US" sz="2000" dirty="0"/>
              <a:t>(Stokhof, et al. 2011; </a:t>
            </a:r>
            <a:r>
              <a:rPr lang="en-US" sz="2000" dirty="0" err="1"/>
              <a:t>Tergan</a:t>
            </a:r>
            <a:r>
              <a:rPr lang="en-US" sz="2000" dirty="0"/>
              <a:t>, 2005)</a:t>
            </a:r>
            <a:endParaRPr lang="nl-NL" sz="2000" dirty="0"/>
          </a:p>
          <a:p>
            <a:r>
              <a:rPr lang="nl-NL" sz="2400" dirty="0"/>
              <a:t> </a:t>
            </a:r>
          </a:p>
        </p:txBody>
      </p:sp>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sp>
        <p:nvSpPr>
          <p:cNvPr id="10" name="Rectangle 9"/>
          <p:cNvSpPr/>
          <p:nvPr/>
        </p:nvSpPr>
        <p:spPr>
          <a:xfrm>
            <a:off x="1119560" y="412552"/>
            <a:ext cx="8572092" cy="769441"/>
          </a:xfrm>
          <a:prstGeom prst="rect">
            <a:avLst/>
          </a:prstGeom>
        </p:spPr>
        <p:txBody>
          <a:bodyPr wrap="square">
            <a:spAutoFit/>
          </a:bodyPr>
          <a:lstStyle/>
          <a:p>
            <a:pPr lvl="0"/>
            <a:r>
              <a:rPr lang="nl-NL" sz="4400" dirty="0" err="1">
                <a:latin typeface="+mj-lt"/>
                <a:ea typeface="+mj-ea"/>
                <a:cs typeface="+mj-cs"/>
              </a:rPr>
              <a:t>Why</a:t>
            </a:r>
            <a:r>
              <a:rPr lang="nl-NL" sz="4400" dirty="0">
                <a:latin typeface="+mj-lt"/>
                <a:ea typeface="+mj-ea"/>
                <a:cs typeface="+mj-cs"/>
              </a:rPr>
              <a:t> mind </a:t>
            </a:r>
            <a:r>
              <a:rPr lang="nl-NL" sz="4400" dirty="0" err="1">
                <a:latin typeface="+mj-lt"/>
                <a:ea typeface="+mj-ea"/>
                <a:cs typeface="+mj-cs"/>
              </a:rPr>
              <a:t>mapping</a:t>
            </a:r>
            <a:r>
              <a:rPr lang="nl-NL" sz="4400" dirty="0">
                <a:latin typeface="+mj-lt"/>
                <a:ea typeface="+mj-ea"/>
                <a:cs typeface="+mj-cs"/>
              </a:rPr>
              <a:t> as support?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076207" y="2676535"/>
            <a:ext cx="3373348" cy="1755930"/>
          </a:xfrm>
          <a:prstGeom prst="rect">
            <a:avLst/>
          </a:prstGeom>
        </p:spPr>
        <p:txBody>
          <a:bodyPr wrap="square">
            <a:spAutoFit/>
          </a:bodyPr>
          <a:lstStyle/>
          <a:p>
            <a:r>
              <a:rPr lang="nl-NL" sz="2162" b="1" dirty="0" err="1"/>
              <a:t>Width</a:t>
            </a:r>
            <a:r>
              <a:rPr lang="nl-NL" sz="2162" b="1" dirty="0"/>
              <a:t> of curriculum</a:t>
            </a:r>
            <a:r>
              <a:rPr lang="nl-NL" sz="2162" dirty="0"/>
              <a:t>: </a:t>
            </a:r>
          </a:p>
          <a:p>
            <a:r>
              <a:rPr lang="nl-NL" sz="2162" dirty="0"/>
              <a:t>offer opportunity </a:t>
            </a:r>
            <a:r>
              <a:rPr lang="nl-NL" sz="2162" dirty="0" err="1"/>
              <a:t>to</a:t>
            </a:r>
            <a:r>
              <a:rPr lang="nl-NL" sz="2162" dirty="0"/>
              <a:t> link </a:t>
            </a:r>
            <a:r>
              <a:rPr lang="nl-NL" sz="2162" dirty="0" err="1"/>
              <a:t>all</a:t>
            </a:r>
            <a:r>
              <a:rPr lang="nl-NL" sz="2162" dirty="0"/>
              <a:t> </a:t>
            </a:r>
            <a:r>
              <a:rPr lang="nl-NL" sz="2162" dirty="0" err="1"/>
              <a:t>interests</a:t>
            </a:r>
            <a:r>
              <a:rPr lang="nl-NL" sz="2162" dirty="0"/>
              <a:t> of </a:t>
            </a:r>
            <a:r>
              <a:rPr lang="nl-NL" sz="2162" dirty="0" err="1"/>
              <a:t>students</a:t>
            </a:r>
            <a:r>
              <a:rPr lang="nl-NL" sz="2162" dirty="0"/>
              <a:t> </a:t>
            </a:r>
            <a:r>
              <a:rPr lang="nl-NL" sz="2162" dirty="0" err="1"/>
              <a:t>to</a:t>
            </a:r>
            <a:r>
              <a:rPr lang="nl-NL" sz="2162" dirty="0"/>
              <a:t> </a:t>
            </a:r>
            <a:r>
              <a:rPr lang="nl-NL" sz="2162" dirty="0" err="1"/>
              <a:t>the</a:t>
            </a:r>
            <a:r>
              <a:rPr lang="nl-NL" sz="2162" dirty="0"/>
              <a:t> topic</a:t>
            </a:r>
          </a:p>
          <a:p>
            <a:endParaRPr lang="nl-NL" sz="2162" dirty="0"/>
          </a:p>
        </p:txBody>
      </p:sp>
      <p:sp>
        <p:nvSpPr>
          <p:cNvPr id="14" name="Rectangle 13"/>
          <p:cNvSpPr/>
          <p:nvPr/>
        </p:nvSpPr>
        <p:spPr>
          <a:xfrm>
            <a:off x="1076207" y="5321591"/>
            <a:ext cx="3308476" cy="2421368"/>
          </a:xfrm>
          <a:prstGeom prst="rect">
            <a:avLst/>
          </a:prstGeom>
        </p:spPr>
        <p:txBody>
          <a:bodyPr wrap="square">
            <a:spAutoFit/>
          </a:bodyPr>
          <a:lstStyle/>
          <a:p>
            <a:r>
              <a:rPr lang="nl-NL" sz="2162" b="1" dirty="0"/>
              <a:t>Depth of curriculum </a:t>
            </a:r>
            <a:r>
              <a:rPr lang="nl-NL" sz="2162" dirty="0"/>
              <a:t>:  </a:t>
            </a:r>
          </a:p>
          <a:p>
            <a:r>
              <a:rPr lang="nl-NL" sz="2162" dirty="0"/>
              <a:t>make </a:t>
            </a:r>
            <a:r>
              <a:rPr lang="nl-NL" sz="2162" dirty="0" err="1"/>
              <a:t>students</a:t>
            </a:r>
            <a:r>
              <a:rPr lang="nl-NL" sz="2162" dirty="0"/>
              <a:t> </a:t>
            </a:r>
            <a:r>
              <a:rPr lang="nl-NL" sz="2162" dirty="0" err="1"/>
              <a:t>aware</a:t>
            </a:r>
            <a:r>
              <a:rPr lang="nl-NL" sz="2162" dirty="0"/>
              <a:t> of </a:t>
            </a:r>
            <a:r>
              <a:rPr lang="nl-NL" sz="2162" dirty="0" err="1"/>
              <a:t>meaning</a:t>
            </a:r>
            <a:r>
              <a:rPr lang="nl-NL" sz="2162" dirty="0"/>
              <a:t> </a:t>
            </a:r>
            <a:r>
              <a:rPr lang="nl-NL" sz="2162" dirty="0" err="1"/>
              <a:t>and</a:t>
            </a:r>
            <a:r>
              <a:rPr lang="nl-NL" sz="2162" dirty="0"/>
              <a:t> </a:t>
            </a:r>
            <a:r>
              <a:rPr lang="nl-NL" sz="2162" dirty="0" err="1"/>
              <a:t>mutual</a:t>
            </a:r>
            <a:r>
              <a:rPr lang="nl-NL" sz="2162" dirty="0"/>
              <a:t> relations of </a:t>
            </a:r>
            <a:r>
              <a:rPr lang="nl-NL" sz="2162" dirty="0" err="1"/>
              <a:t>concepts</a:t>
            </a:r>
            <a:r>
              <a:rPr lang="nl-NL" sz="2162" dirty="0"/>
              <a:t> </a:t>
            </a:r>
            <a:r>
              <a:rPr lang="nl-NL" sz="2162" dirty="0" err="1"/>
              <a:t>with</a:t>
            </a:r>
            <a:r>
              <a:rPr lang="nl-NL" sz="2162" dirty="0"/>
              <a:t> </a:t>
            </a:r>
            <a:r>
              <a:rPr lang="nl-NL" sz="2162" dirty="0" err="1"/>
              <a:t>key</a:t>
            </a:r>
            <a:r>
              <a:rPr lang="nl-NL" sz="2162" dirty="0"/>
              <a:t> </a:t>
            </a:r>
            <a:r>
              <a:rPr lang="nl-NL" sz="2162" dirty="0" err="1"/>
              <a:t>concepts</a:t>
            </a:r>
            <a:endParaRPr lang="nl-NL" sz="2162" dirty="0"/>
          </a:p>
          <a:p>
            <a:endParaRPr lang="nl-NL" sz="2162" dirty="0"/>
          </a:p>
          <a:p>
            <a:endParaRPr lang="nl-NL" sz="2162" dirty="0"/>
          </a:p>
        </p:txBody>
      </p:sp>
      <p:pic>
        <p:nvPicPr>
          <p:cNvPr id="15" name="Picture 2" descr="https://encrypted-tbn1.gstatic.com/images?q=tbn:ANd9GcQ6fJbxt4NjH7RJHYip8PlZQ5-F_Bk9YTpBbM0T2t5x79KL-8RCuA">
            <a:hlinkClick r:id="rId3"/>
          </p:cNvPr>
          <p:cNvPicPr>
            <a:picLocks noChangeAspect="1" noChangeArrowheads="1"/>
          </p:cNvPicPr>
          <p:nvPr/>
        </p:nvPicPr>
        <p:blipFill>
          <a:blip r:embed="rId4" cstate="print"/>
          <a:srcRect/>
          <a:stretch>
            <a:fillRect/>
          </a:stretch>
        </p:blipFill>
        <p:spPr bwMode="auto">
          <a:xfrm>
            <a:off x="4548339" y="2596875"/>
            <a:ext cx="2153462" cy="1881290"/>
          </a:xfrm>
          <a:prstGeom prst="rect">
            <a:avLst/>
          </a:prstGeom>
          <a:noFill/>
        </p:spPr>
      </p:pic>
      <p:pic>
        <p:nvPicPr>
          <p:cNvPr id="16" name="Picture 15" descr="clipboard(3).png">
            <a:hlinkClick r:id="" action="ppaction://noaction"/>
          </p:cNvPr>
          <p:cNvPicPr>
            <a:picLocks/>
          </p:cNvPicPr>
          <p:nvPr/>
        </p:nvPicPr>
        <p:blipFill>
          <a:blip r:embed="rId5" cstate="print"/>
          <a:stretch>
            <a:fillRect/>
          </a:stretch>
        </p:blipFill>
        <p:spPr>
          <a:xfrm>
            <a:off x="7194304" y="2660439"/>
            <a:ext cx="2150158" cy="1754162"/>
          </a:xfrm>
          <a:prstGeom prst="rect">
            <a:avLst/>
          </a:prstGeom>
          <a:solidFill>
            <a:scrgbClr r="0" g="0" b="0">
              <a:alpha val="0"/>
            </a:scrgbClr>
          </a:solidFill>
        </p:spPr>
      </p:pic>
      <p:pic>
        <p:nvPicPr>
          <p:cNvPr id="17" name="Picture 4" descr="https://encrypted-tbn3.gstatic.com/images?q=tbn:ANd9GcQMz5B5FnW2DAyZr1TKGQsiF8bZplLzFh2dW7mNsj32LtSrjFKQ">
            <a:hlinkClick r:id="rId6"/>
          </p:cNvPr>
          <p:cNvPicPr>
            <a:picLocks noChangeAspect="1" noChangeArrowheads="1"/>
          </p:cNvPicPr>
          <p:nvPr/>
        </p:nvPicPr>
        <p:blipFill>
          <a:blip r:embed="rId7" cstate="print"/>
          <a:srcRect/>
          <a:stretch>
            <a:fillRect/>
          </a:stretch>
        </p:blipFill>
        <p:spPr bwMode="auto">
          <a:xfrm>
            <a:off x="4379787" y="5321591"/>
            <a:ext cx="2645964" cy="2017052"/>
          </a:xfrm>
          <a:prstGeom prst="rect">
            <a:avLst/>
          </a:prstGeom>
          <a:noFill/>
        </p:spPr>
      </p:pic>
      <p:pic>
        <p:nvPicPr>
          <p:cNvPr id="18" name="Picture 17" descr="clipboard(3).png">
            <a:hlinkClick r:id="" action="ppaction://noaction"/>
          </p:cNvPr>
          <p:cNvPicPr>
            <a:picLocks/>
          </p:cNvPicPr>
          <p:nvPr/>
        </p:nvPicPr>
        <p:blipFill>
          <a:blip r:embed="rId5" cstate="print"/>
          <a:stretch>
            <a:fillRect/>
          </a:stretch>
        </p:blipFill>
        <p:spPr>
          <a:xfrm>
            <a:off x="7350523" y="5584481"/>
            <a:ext cx="2150158" cy="1754162"/>
          </a:xfrm>
          <a:prstGeom prst="rect">
            <a:avLst/>
          </a:prstGeom>
          <a:solidFill>
            <a:scrgbClr r="0" g="0" b="0">
              <a:alpha val="0"/>
            </a:scrgbClr>
          </a:solidFill>
        </p:spPr>
      </p:pic>
      <p:sp>
        <p:nvSpPr>
          <p:cNvPr id="19" name="Rectangle 18"/>
          <p:cNvSpPr/>
          <p:nvPr/>
        </p:nvSpPr>
        <p:spPr>
          <a:xfrm>
            <a:off x="1911648" y="657554"/>
            <a:ext cx="7434920" cy="769441"/>
          </a:xfrm>
          <a:prstGeom prst="rect">
            <a:avLst/>
          </a:prstGeom>
        </p:spPr>
        <p:txBody>
          <a:bodyPr wrap="none">
            <a:spAutoFit/>
          </a:bodyPr>
          <a:lstStyle/>
          <a:p>
            <a:r>
              <a:rPr lang="nl-NL" sz="4400" dirty="0" err="1">
                <a:latin typeface="+mj-lt"/>
                <a:ea typeface="+mj-ea"/>
                <a:cs typeface="+mj-cs"/>
              </a:rPr>
              <a:t>Two</a:t>
            </a:r>
            <a:r>
              <a:rPr lang="nl-NL" sz="4400" dirty="0">
                <a:latin typeface="+mj-lt"/>
                <a:ea typeface="+mj-ea"/>
                <a:cs typeface="+mj-cs"/>
              </a:rPr>
              <a:t> </a:t>
            </a:r>
            <a:r>
              <a:rPr lang="nl-NL" sz="4400" dirty="0" err="1">
                <a:latin typeface="+mj-lt"/>
                <a:ea typeface="+mj-ea"/>
                <a:cs typeface="+mj-cs"/>
              </a:rPr>
              <a:t>functions</a:t>
            </a:r>
            <a:r>
              <a:rPr lang="nl-NL" sz="4400" dirty="0">
                <a:latin typeface="+mj-lt"/>
                <a:ea typeface="+mj-ea"/>
                <a:cs typeface="+mj-cs"/>
              </a:rPr>
              <a:t> of mind </a:t>
            </a:r>
            <a:r>
              <a:rPr lang="nl-NL" sz="4400" dirty="0" err="1">
                <a:latin typeface="+mj-lt"/>
                <a:ea typeface="+mj-ea"/>
                <a:cs typeface="+mj-cs"/>
              </a:rPr>
              <a:t>mapping</a:t>
            </a:r>
            <a:endParaRPr lang="nl-NL" sz="4400" dirty="0">
              <a:latin typeface="+mj-lt"/>
              <a:ea typeface="+mj-ea"/>
              <a:cs typeface="+mj-cs"/>
            </a:endParaRPr>
          </a:p>
        </p:txBody>
      </p:sp>
    </p:spTree>
    <p:extLst>
      <p:ext uri="{BB962C8B-B14F-4D97-AF65-F5344CB8AC3E}">
        <p14:creationId xmlns:p14="http://schemas.microsoft.com/office/powerpoint/2010/main" val="68061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488425" y="1924720"/>
            <a:ext cx="9472488" cy="2742883"/>
          </a:xfrm>
          <a:prstGeom prst="rect">
            <a:avLst/>
          </a:prstGeom>
        </p:spPr>
      </p:pic>
      <p:sp>
        <p:nvSpPr>
          <p:cNvPr id="3" name="Rectangle 18"/>
          <p:cNvSpPr/>
          <p:nvPr/>
        </p:nvSpPr>
        <p:spPr>
          <a:xfrm>
            <a:off x="2772051" y="479093"/>
            <a:ext cx="5073633" cy="769441"/>
          </a:xfrm>
          <a:prstGeom prst="rect">
            <a:avLst/>
          </a:prstGeom>
        </p:spPr>
        <p:txBody>
          <a:bodyPr wrap="none">
            <a:spAutoFit/>
          </a:bodyPr>
          <a:lstStyle/>
          <a:p>
            <a:r>
              <a:rPr lang="nl-NL" sz="4400" dirty="0">
                <a:latin typeface="+mj-lt"/>
                <a:ea typeface="+mj-ea"/>
                <a:cs typeface="+mj-cs"/>
              </a:rPr>
              <a:t>Practical </a:t>
            </a:r>
            <a:r>
              <a:rPr lang="nl-NL" sz="4400" dirty="0" err="1">
                <a:latin typeface="+mj-lt"/>
                <a:ea typeface="+mj-ea"/>
                <a:cs typeface="+mj-cs"/>
              </a:rPr>
              <a:t>Experience</a:t>
            </a:r>
            <a:r>
              <a:rPr lang="nl-NL" sz="4400" dirty="0">
                <a:latin typeface="+mj-lt"/>
                <a:ea typeface="+mj-ea"/>
                <a:cs typeface="+mj-cs"/>
              </a:rPr>
              <a:t> </a:t>
            </a:r>
          </a:p>
        </p:txBody>
      </p:sp>
      <p:sp>
        <p:nvSpPr>
          <p:cNvPr id="4" name="Rechthoek 3"/>
          <p:cNvSpPr/>
          <p:nvPr/>
        </p:nvSpPr>
        <p:spPr>
          <a:xfrm>
            <a:off x="471488" y="1924720"/>
            <a:ext cx="1656184"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2271688" y="1924720"/>
            <a:ext cx="187220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82854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43351" y="7235453"/>
            <a:ext cx="6682695" cy="450423"/>
          </a:xfrm>
          <a:prstGeom prst="rect">
            <a:avLst/>
          </a:prstGeom>
          <a:noFill/>
        </p:spPr>
        <p:txBody>
          <a:bodyPr vert="horz" wrap="square" lIns="79861" tIns="39931" rIns="79861" bIns="39931" rtlCol="0">
            <a:spAutoFit/>
          </a:bodyPr>
          <a:lstStyle/>
          <a:p>
            <a:r>
              <a:rPr lang="nl-NL" sz="2403" dirty="0" err="1">
                <a:solidFill>
                  <a:srgbClr val="FF0000"/>
                </a:solidFill>
                <a:latin typeface="Arial - 24"/>
              </a:rPr>
              <a:t>Selection</a:t>
            </a:r>
            <a:r>
              <a:rPr lang="nl-NL" sz="2403" dirty="0">
                <a:solidFill>
                  <a:srgbClr val="FF0000"/>
                </a:solidFill>
                <a:latin typeface="Arial - 24"/>
              </a:rPr>
              <a:t> of </a:t>
            </a:r>
            <a:r>
              <a:rPr lang="nl-NL" sz="2403" dirty="0" err="1">
                <a:solidFill>
                  <a:srgbClr val="FF0000"/>
                </a:solidFill>
                <a:latin typeface="Arial - 24"/>
              </a:rPr>
              <a:t>key</a:t>
            </a:r>
            <a:r>
              <a:rPr lang="nl-NL" sz="2403" dirty="0">
                <a:solidFill>
                  <a:srgbClr val="FF0000"/>
                </a:solidFill>
                <a:latin typeface="Arial - 24"/>
              </a:rPr>
              <a:t> </a:t>
            </a:r>
            <a:r>
              <a:rPr lang="nl-NL" sz="2403" dirty="0" err="1">
                <a:solidFill>
                  <a:srgbClr val="FF0000"/>
                </a:solidFill>
                <a:latin typeface="Arial - 24"/>
              </a:rPr>
              <a:t>concepts</a:t>
            </a:r>
            <a:r>
              <a:rPr lang="nl-NL" sz="2403" dirty="0">
                <a:solidFill>
                  <a:srgbClr val="FF0000"/>
                </a:solidFill>
                <a:latin typeface="Arial - 24"/>
              </a:rPr>
              <a:t> </a:t>
            </a:r>
            <a:r>
              <a:rPr lang="nl-NL" sz="2403" dirty="0" err="1">
                <a:solidFill>
                  <a:srgbClr val="FF0000"/>
                </a:solidFill>
                <a:latin typeface="Arial - 24"/>
              </a:rPr>
              <a:t>to</a:t>
            </a:r>
            <a:r>
              <a:rPr lang="nl-NL" sz="2403" dirty="0">
                <a:solidFill>
                  <a:srgbClr val="FF0000"/>
                </a:solidFill>
                <a:latin typeface="Arial - 24"/>
              </a:rPr>
              <a:t> </a:t>
            </a:r>
            <a:r>
              <a:rPr lang="nl-NL" sz="2403" dirty="0" err="1">
                <a:solidFill>
                  <a:srgbClr val="FF0000"/>
                </a:solidFill>
                <a:latin typeface="Arial - 24"/>
              </a:rPr>
              <a:t>structure</a:t>
            </a:r>
            <a:r>
              <a:rPr lang="nl-NL" sz="2403" dirty="0">
                <a:solidFill>
                  <a:srgbClr val="FF0000"/>
                </a:solidFill>
                <a:latin typeface="Arial - 24"/>
              </a:rPr>
              <a:t> topic</a:t>
            </a:r>
            <a:endParaRPr lang="nl-NL" sz="2403" dirty="0">
              <a:solidFill>
                <a:srgbClr val="000000"/>
              </a:solidFill>
              <a:latin typeface="Arial - 24"/>
            </a:endParaRPr>
          </a:p>
        </p:txBody>
      </p:sp>
      <p:sp>
        <p:nvSpPr>
          <p:cNvPr id="2050" name="AutoShape 2" descr="data:image/jpeg;base64,/9j/4AAQSkZJRgABAQAAAQABAAD/2wCEAAkGBxQSEhUUExQUFhUXGRcYFhgYGBgYGBoZFhoaGBoYGBcYHSggHholHBYXIjEhJSkrLi4uHB8zODMsNygtLisBCgoKDg0OGxAQGiwkICQsLDAsLCwsLCwsLCwsLCwsLCwsLCwsLCwsLCwsLCwsLCwsLCwsLCwsLCwsLCwsLCwsLP/AABEIALIBHAMBIgACEQEDEQH/xAAbAAACAgMBAAAAAAAAAAAAAAAEBQMGAQIHAP/EAEIQAAECAwUFBgQCCQQCAwEAAAECEQADIQQFEjFBBlFhcYETIpGhscEyQtHwI3IUFTNSYqKy4fEHgpLCJENTc/IW/8QAGgEAAgMBAQAAAAAAAAAAAAAAAgMAAQQFBv/EAC0RAAICAQMDAgUDBQAAAAAAAAABAhEDEiExBEFRIjITYXGBsQUzQiNikaHw/9oADAMBAAIRAxEAPwDpFrtihOSCAAqW4IqkrxAM+jD+rhGRaVZqAIJGEAjXR9DQ15Qvtc8f+OCr/wBS8ZydiEktvcvloY1m0UgkVLgscLlxu4pfLfxggQ5VtcEJIoQA71xux3vw4aRAq0KQolTEBwQa95yRrnUDpxge1JGLJnJoQMwknI/FUjnHpaz3gCk4dHLKYCrtRQIIrq++IQNRbsctag3yt/uJAOdQwgWdbVHKlWJFWYHTUZHxiKY/YzS1CUpqQ+E5B8vmofpA02YC6qEu5pwdyDnT1iECZtsOLC5zDZBqOw4EvQ8I8q2nR65ZbwrXhlAjMBTmAP4gwI4PTgRGsyQcRqWFOJajcqNvoIhYztdpX+G4clIcUdysh3/K2mkQJnLKBV3p1AqOecRWqiZYLA4aDexUUp5xhaDi3gVNS5wtmN9IohkziyajfXgGfzjeYs9nv7yebEE67yPKBUhTFug1y08TE0uzKMtQALuAlnyTi4fxRCGgm73zBAc6NpHpisiDrTeK73jwsyiKJVwocwX3VpGf0JebHho7n6RCHlT6CrVOZ3Nn5xsqa7g+b8cjujc2BbChpipzI4842l3cvUc8vaIUDS5jKBrm3q+URotBJqTTeeEMBdagQSRxc5dPCMouchqga7/PpFkAps3fwy9Y0nK7xqWYcPlG6GgugU71OT/eUSm4xX4zRsohBEhe8voI2XmNcvHP3h4LkAzfyHGPLu1DuSl6fOBlEIIlK/tzrGq/Kn3lDtVmkjMo1+Z/IRkdg/xJPJKj7RZBEsV++MasaHPfDg2iSN55IHuY0Vb5Y+VVK/KIhQq7MnSMdkfWGSLySoOhDg5En2aPLtxAJwpyfXSLsm4t/Rlbj4Rv+gLzb0jWTtHKWsITMlhZyRTFvbnBFqtMxId3LgM28tpEsJxkuURfq9X2YiVZm1HjBC5xYnGaZ1gO67YienuLStQ+PCXY7juiMis27IDNUaKQN/lBa7Md0QLknhFBEGEbzGKcY3VLjXDxiiy62m4ypYWFjClJSkF/mUFEuNGEYRdJC1HGGo9A9HdzxKvIR79eEfDLQPGIxfkzRKB0/vFCwidYEoSSVvVgwFMRo3IxpZrqSksCcjoCCHahahY6QLar7UlOKYtCUvmQGfrrGovhUwEy5wUBnhanNsolkoaIsEvvBiyuBFQGOnCNP1UjFiwKegOjhNATVjlCObeE4/8AsX/yMapnrVmtR/3GJZKHU260EpaUQCoDcwAcHPePFo2XdssfKkOX+IBtcnil2q9ZqLUmSAjCQHKwTmRUEEVag4w5myGMVZY9X2eFKSZTDQqHOm6saiZJdyqVzFeeQivlEZSiLJQ6lT5TDEtL64Un3iSZbJYDvMrkQkeTmFCpXdOlDFbuC9bPKQULmpCiaBycnzowiLctRsuf6zljLtT4D3jQ3sjSWrh3m9BASpWoyNY1RJiFUGzb4ASVGWGFScROUaSr67RAVLSgpOTpUPInfAN8LSiSp81AhI1JOQAhPcF7lS/0aXL+BQClKUNfjLA6K7oZ9Ill6drLIq8pm5A5JHvGU22afm8h9I2MiF9/3kLNKJpjIoN3ExCjH/8AQKE1Upc0IZsLrwlRIFGfiYImFZzUo9SY5HeiCsKnLUe0dKgXr3lAHFwYiOg7B3x26VyFBlycLHMLQrIvvBcNy3xaWxTG4k74S2C8B2i5c2ZUqWZb5BKSxY6By0Or6mFCGSWUqgO58z4RTzgkzrFPDEfjS2eveqkk9TEIW1UmFl/SxgSCWdY0egqSw0g26b9k2lSky8TgAksGqH3v5RmfZMS1qOktY5OIplxo1kKC3IBw0YnV9wzpGl4KwSzRyaAbyYIlEos4UA5CQw/xGtqRiKd7ZcxF3sXW4m2enzFzZks4ezllSUACvdITU83jTb63mRZlBJZSqOMwDSNtmpoJnzXZJ7Zuk+ain/B4q/8AqRbUKEqWJiVqS2IJOId0NU8zAyY7p4apqylyZhSsKBIUO8Dq++Oy3ZbhaJclY1TiV+Yd0jxfyjjYT6D1h/ct8zZIKEFwtC0JBLBKjUKFM84qLrk6vW9O5YdS5X4GN830LPjlSSMSyvtNUjvqAIY/EUkA8AIrdhvSbJUVS1BLlyEjC/NqxpNsKwWDKLE0P7gKlEvuAgaShSzhSCTuhqdq0cSqdMtl3bWTlFsZCtyiVJPjF1ui3fpCHwssUUn3HCOOLQoHIgjfSLlsTeBSsFSgxOAgliQrIjkYv3IHgvK5JiIy+UFTkHdEHZ8oWMHRzgS8rzlyEuqqjkkZ/wCI1t1rKR3c4r8i51z1Ylkgak5nlFNgpCW3TrRbpoCQSQe6kUSkbz9YeXRszOlzELmLAwF+4osaEMoMPt4slisyJScKEgb954k6xJMmBIKlEJSMyaAQGjuw3PwRqRGxIQCpRYDMxmdNSlOIFKhvSoKHiIQz5pmrZRcaJ06wTdAJEiSZkxdqCEmWhCsOMF1EVBABDVGsT3HeMxc1fbLTh7NKxQJSMRrx3axFtBfKbPJ7NgqZMSUpTkADRzFLF5Ko5chgEnRqAcBWFRhOU009jRg6aWTfhHR594ygWBxHhx4mjRPInJO8a1ijIvSWlP4oIUMgmg0NfpFjua/JZlpxJSDXusaNkecatMXwaZdLDT6bfzI9orwUoFCThQEqUo6kD2jmou8rkzZoXWWAW1OIgEuNzvHSr+sibRKmCQpKVrAHefCz1qA9copqrEqyylCZhIWmYklJxJOJNGPMDOCxOK77sTGNKjqlglvJlH+BH9IjKJ8vCVhQIGbacC8JNkr6T+rZcyYaoxS+JKTRujRRpW10xU0yjSViNKPR6v5wrJ6ZNA4+mnkk4of35fPfMw/Ch8I+9Yg2PlYUCaT3lISpR1xTFzJp/lWiKrf97oWMCXOJidGGfjFyuIIFmSAD30hXJ2Az4JAgOwMo6U0x1L2tWSE9ikvkokg5scQ3xWtrrSpamVmpTcAE6eUPp11grMxFFUcaVAmgtzWeg4RQ9r7wmKtU1AwpCJi0gAVoSXJNS46RaTbE2iK8cPZzMawkFKhk9WoG5tC65pyjKmqExSVFIw1PewmoPFhTeRC+810CSXUQCo+bRm6CQpKgWKSFJo9XoTwgm2gWrLJYNqJ9oHZrKlk0SqgIGoOhJhQq8FzJqA5ZD4RuJ/xGbccEwTEMAVYgBkFAuRTjXrE1+S0i0dqh8ExIUk5AkUU3BwYFOyEmzN/LsgUtAQSokd4E/CBQMeMO7kvidPn4isjGQDkA6mGgyA9Ipl396m5aj5Jb0MWHZ2YpdqQiW+CWypmjsRTxI+xFtjpOLiklxydMnyJpZIVhSGIAFaVqecC2mxKAWtcxZISSWLPhBLU0zh9agzk5RQ/9QL6KLMUy1AKWoIU2eEglXoz8YKMRTkwO6ShMuelBStUsLdi9e1mV6uD1jn85WJTnUvE9ktSpExKgcJo4yGEhiCNxp66RFNT+IevHzipxo3dDJN0bt7e5ghKmAOoIPgfo8RFP30gpKcSSODDqGhR6RYtcJR8oIMvElY+YAtzYk+LkQiSogggkHNwWMWFWJCkLUCMSUkuGy/tWFdvsRSXTVGhHixEXhnScWeUzQupI2Re6w2NKJoGYWM+ukMpEyXNZdnIkrcBUtVUOT8QOgyy8IryqR0b/AE7u/DZJsxQB7VbIfQDuv1JPhDroRRYLutypsvvhlpJSsVbEC1CcxxiUpMSSldwdW5OW8miNRgGEhiLODUxM0L5m0FmHz4vypUfaIF7USh8MuYeYAHmYrUiaJeByiXCrbApTZziOZAA3mBF7Wq+WSP8Acr6CKnfN7TLQt5hFMgMh0iJpuhmPE3JJlx2fCZ0jAhaUsSSVjAlzo9axFJl9mtXaMMJbNx0OoiO6EiXIloOoMxXUOB4NCHaSzqWcQJZCa56ZRU0uxJRTk0uBXe9vM6epYfNhwSmieh94zKl4SVqPePw+jmF0gglNPT7yHrBs2cVqFAMLUrUgNi3PB/2nXjFKoLgnRLxF1aZ6t/eG9kLBJQg0zUSliXGYzw4QYXCaymSWaiioUKlULE5MPffDayLT2aQ+ErmKKgDUgAMpyKJdoFytWLyX34NrYVsa4C5y+arskHKu7dGtvsqVWdbAgKIACsyQ/fFeJENldi4wzJRUpykMopoGYrNHcnSFt8d2UhIph44jQsHPjApprZ2Z3NONWVywoIstSfiVR6bjTpFfSv8AEUdzgekP5lqeQQKMpVOZJity1ZneTDM/uZo6P9xnpqQQ1XSXpqn5gOOo6x1mVdwQ0ofCpCQjw7vqI5xcYHbJdjXUPzi03Vtd2xUlUkvKOHElTVSSAQ/LWEpgfqGJpqXktVntjgKGsqWtuKSQf5XEVvbO75AK7QofiTVIwAKIDkBJLcgSeRh7LvaTNnSsKVIxBaVpIDOtqgijElRbjCbaKwdvZxMAJmSMRA3pyWG3hsXQw1Pc5TTRzW3KxrpuA8o3ui2djNSsAFqVqN1YikksXzVUQPUB+MRsotd7FE+YlU1IkpYOx7swjNmFCXTXcDBl8SVzJAUEsiQFFChUFKmBHAOzczFasVmSrvTF1d21I3u0PLRNSmzzCJhOIJThqQ+IYatoAYmoFiCzd1J4VPP79Y6l/ppc/ZWYzVhlzSTxKRRPTM9Y5tYrJ2kyVJyxF1HcMyegEdvsih+jyyKDAKdIBSuVDdO1gN62lxQ0jk+10/EsDcSfSOm26Wwzzr41Mcr2kH4x5n2hkHuSS2Fs/vLpkpwPbPiIxJOR4N4fYjNoBSlBIyVn1eJ7RIKC2hIUn8qh/iGTjabGdHLTlibFVW4CCbLrAc0Mp4nkrYxlPYYZ+rcaWa0GZLWFKUsoJ+JnpkA2kK514dm6R3iQxGiX94KuuY05QPzAH2hNeEvs5i0n97yzB9IGMU5uzy/Up45OK7NoxJllakpGaiAOpaOzzFS5NklJQQE/hIQ5FVFQbnWpjleysgLnpJ0KWHEqHs8Xe7SP0hEicxCVKXIJAotBYprkWSCOZGsaE7bQiGLVCUlyiz4AkADQN4RETBE6kCLmCIZ7I1XSmX8TPugC2SxoINtMxy5hdNU5hbHxshmywA8IezxTAN5HnD6bLxgh2AqfvpCq6U45zniYuC7mjF3l4LXJqSNyCfGgHgPKK/tnacEgj9/CPAglug84sl3IfEd9PCK/tvZcVnG8KHofeCFY/duVK75tAX8q9fGC5bYkjR3JG4VyhTdyzh616aQ0s0pRddB3gHILAasPCKyOlZ1m0oag42gGYpEtylnON6E0KufAxNLQUswUEnXU8awAFBOIS198FOeZKyBrXeX0g632nKUFhUxiABU4moS2XWEKKndsy5Ll7v8AH/dyU2YqSBiVnQUdvvWG15SSJeFRcpSB9YBuuyGXOQhJKiEhSnqzuXJy4tDO8ZgOLn9YJKNqheaXBz62WjCmZy+v1gWUGAjN5n4h084ymHZnwzX0C9TkG3cvATMIcIBPUhgPGGGwFnJlTVH94PzZz6wmmTGlKoauRyH+Xi27CIw2V2+JSj4HCPSER4YP6k3rjHwhgtOFUtswtKugUPrDmQvBPnI/dmLpoQouB4GKxeVpV2rJPwmUDyKw49Isd5922r/jlyl/yAH+kwxcHKnyUq+LF2CpiFhPZhQ7PQpSoApCVHcHFM2OsVq8pASWBxAN/MH946ZtZYUz7MJqkH8L4ykOTKJdz+U66BRO+OZzZgmKOhJMWxQTY1MmWUElYUzcGNQOUO9sEAS5KEk9+ZUUYMNG0dUDbOXcSkTSRhQVBtSW0PX1hlb7mXaZSLQFhKZRUSkgmlHUCNA3lCnqc1RcUmC7EWcTbXNVomWsJ6gpHRnjp4U0hIGiEjyEKNlbPLRYgtKAFFJKjqcJLPvg+VaHs0s75aPNIh+mhs043Hwwe81d1H5Y5ftivCoPmTHTbzP4aSxpiBOgyz8Y5DtROK7Qr+EAAefvFR5Alwb2gBchBTmmixuagPURCJhKEAl2NOX2YCsFswKD5ZEcN0MrXKSlbIUFJoQRlUO3SHZJXGxnQ49WZLxubKFYglzal8n8HggloGK0vQjdGU9TldNUwySkFctWoLYgdD5RvtNZnUFAVoFcjkfEEdYHk7tD9vFgtDFKCRQ4kHl/YwE5aWmcnr8Pr1efyK9jgO2TlnXozB4fbTk9ocBIUl1g6hScKj6vFb2ZOCaRUl6DWhH0zizXyt1pWa5O7ZF0keQgsMv6z+aM/Qe5os1gvHtpCJhPeUPhQkqLihB3ViQpX/8AAgf/AGTGV4Yh6Qm2OCwJspKwgBTuA6iDSh3Uep1h+mxyhmpajvK1f9WEPlszH1GLRkcUCrAMBTaQc0K7UuijCmWjM8YbOtRzXly08oAuMBIKjmSAnnBe0UxkIRu9hAVySnmPoMue+GcRHrbF9S32AMloX7XI/AX+dP8AUIPkTGifaGziZZ5jDNAUOaGPtFx3ERdTTOPTZXZzlCrKYgb3/vFnu2Zhks9VuXbLSvQQsvSzYkJUAXSoJJ3BWT9YsEyxpZILgA4eYSGpX7rAZea8bnSnOmofMTXqhOAYGfGMRAqSQwyziW75QkTO93p66OPlKuH1hpZbr74UEsHepLjcWMLb3WmRMZCQpanKlr7x6DIF4DFCLelb2Z8skpbFhs1oSmYQVpRjogkjvMkAuM2yiC8LvWBSYg8j/eM7OTwpgrCskFRKg7ZDprFlTKGE0pwA+kYZTljbS2Y2OGL3lucgvWw4VElQd8ucQKOQGsPdsJiTM7oavD2hBiavhzjRiySnFOR0OmhGClQdMQChA/MPYxb7kT2chCf3Uh+bV83ilqmNLQwNCfNoskq14pCQM1skdc/IGCj4K/U8acYzXbYlSquI/OsHp3W9Ys+1NLRIP70jD/x//UVe0reYgDIKA8xFm2oV3bPN/dWEnktJ9wIeuDz8+UbWS3KlqY1SztmCMlJI1B3cY5vtLdfYWkpQGlrAmS+CFUIP5S45AR0uVJxy1NmCkjqWbxaKntSQbfIQofHZyhuJVNA6xcVboXJlTvG1T5H4D4EgPT5n1fyi6We1YbjzqUzEdFKA9FRX9sbO8uROY938BZ/iT3gerq8InVPJudY/dmofkS3q0M06XSBi+5drhmq/VwUUt3FlP5akHrA1zW9KrNISVOrABh17tPaFwvkCxolJcqMlKQkVqUtlC651KloEtSSmYErIcVNQadIGd6bNkYuUG35OlXdeYCQl0hLVJG/MEaxXb+2TscxRmpTUnvYSpI5hOmUekSVYQUlwQ9NYLClsQum4anUk7qwlTYHw0tzmW1lyybOpGDE6ndy+XSFklMWjb6T3AWq7PFTlWgBnJ4xe7Ru6KeOEnq2NLVLKlHc/1+kQiWxcaQ1VYV9gJzd0qI4/feEL3jQlUTm5cjllcr7hizhbeWI5GHk+Z+EndiCh1cH0hfLTilg6iWR5gQWhTyPyqT5kffWMmdJSpGtdRkzRubNbhRhmLLB/qTBt92hkoI1KgX3ApLjqYEsKSmYtQ+AKYnjQwznXWbSlAQoDDjc14HSF4U1mv5DMHolfYN2em/iA/vIY8Sgv6RYZpbL7qYUXdcRklLLcjOhrmN9IdAAxryNN2K6qcZTuJBaqJhXMS45kesHXgtyBvgG0Kw9CPIwt8iY8AV8zMU0DdBFyIYq6QMBjnKMH2JLYucNaH5OFEaqVDizsUSwclYkHr/mK+lbwai0EJA3F4i2EyjsL9krNLNomWecO5MCpah1cEcQQ/SHl4XOLPOCSAqgIURVvYvuhBaZ4FrTMSGdaSRxLP4kxeb6aYhE017uA8xXzeJlhdMvqrcoy8oqSkkznGWGvV2EVC8JYm2tYLslP36RfVpDRQpAxTpq9+LyIEZZv4OOUk92F0uPVMs+z91lCVLD1lgAUoAoserGGBnEoUnhENxXoVzAkpACZSU0q9SXPjE95Sgk4k5HTnGDNP4ktV2dCCa2Zy6+pjzW4kwDMOnGGF7ySZ5CQT8WQfWFs8EKYghgaGkbMPtRpxuo/VhCKy1DcyvCnvDa5xiCC9EOW4lxl/uhTZc23gjygy4J7UbF6sQxPpDY8jeujqwv6fgcv+IgfxD1i5XsjtLHNbNHZKHQt7xRkTHtCBxHpF9uxeOXPlt8UpTc01hqPNS3Vg92TvwlHgj+pMVT/AFNl/wDlSVSicSZUtaXzcrUpvGLBYP2ChuUgdHJ9oQ7ay3mSlOe9LUnlgL/94uL3AkQ2Vf6VY7XLbvN26RuUipFeRHWF11d+7rWNyUq6pIV7RPs3ePZTl4xRaSOrZdWPjAFx2kJsVsf5pQA5qUB7w5vZC0t2WXYWfJUhin8VKQc/iGQ9MoJvSfjV2gYKT3kjcHIIMUrZq0mXaZZGoKT1G7m0Xuzy0tjmhgahB31+PkdIdCcZY3FnX03TT2XKJrlvADEgvhUykEaE5gfe6GeInMkxPZZCUy090BRAelX4xAuOfpoxuSsr2013GdLKQz6PHNJiChRQqikkg9I7DPivXpcqLQWIAJpiA7w6xcZUVKGopAtx7MS3LO7aRBOS0MLRs9NFoXIltMUgBVO64Lb9aikbTrhtIS5krpwB9DDtSEaWS3QoFCwdJZ6EEn2ENLnQF4kbxVtCCCD4wJdlzqbDhKZimquiWGmFtzw5uiStKMRKQFB2AA4B2HCMuT1Ss04/TGjFzSQqUtwCDMV5ACGWzCe9N3BTAbtPaA7gH4CeJWf5oYbMDuLO9Z/qeLiTU6ock1++H1jULbyjVZ++n9ojmBz974MWDA4pnKBL4WA7wXJmpQkk1JyiuXveBK0vvAgkGlbIbRe3YKYAEkO3pEt3XnNXiOEHKgIDDc0Vq1zscxSt+XIUHlBFimKR3ks7jMPTJ8sodsuTfLHiTud/Ytsm9QPjdPPLxhrZ7UCKGKoq2UZSUTHzAJSah3BrAhVgLyVqRrhV3k/8k1/liJxkriDPDH+N/ctdq/aDmnyI/tHRrDL7SWuVvAUn8wy+kcguy8VTZiQoMd4LhxUcqjIx0q77WU4VDMsRFvgyZ1cV8gKee6rkY51YlELmVcgKH89Y6dfEvvqLUUMQ65+bxza8btmSbQpaEKUiYA4Sly4fV6Rk6jG542lyX0s9MrZZNlz31H+FP35RLabcMBrkT5QsskyZLqmWpiKgsDSFt7TFMe6Uiur+kcuGHI9qOlLLBO2xBa5mKeo7hC8zMSi5dh6mJ3JxEZ1c8NPeBJOam4D1jqRhpiLxZXKUY13bDpRYgwbs5ajJtKFDRRHi4he8T2JbTUk7wYE7E1caLLaLP+NItIAEueFEAH4VgVSdzuCOB4RcNmZn4qScmU/nFO2TsAmC0InLEtSCrANe1l6DcC/gTFm2clYlYTRweh/zGmS4aPILumFWayYHcUUoAcxl5GK5tvMAny0UGGWVZN+0LeiIztDfirNaOwGJRl8gHUAp9+oEIr3vg2uaqapIScKUMC/wj1cmKjyU0QLsoWnn3TwJyPjC6wSSZM2WR3mVT+KWQpvFMObGsMoF/hr0YgjkYGsCsdpn50WWbeVFvODa7lLkVXYgmenD8pBcaNHSrlsy5y+0V+zSaDVStSeAgDZDZEyhjnhia4NSf4twG6LiqYwYBgNBQQDbNmTKox0x+5rPMArMETS8DWgwDM6B1xHZkOp91Y2UYkkpZJO+KQdlZupT3pajuQkeSPpFnmLpCK67pmS7XPnqKMEwUAJejM7jcIbz1xbKQqM38ccEqPkYiQcMgcJY9CfeNEq/GPBCvSBrxkrWEoQflAIBZw1RAMsNucNZ5X5H8STBuzf7AHeX8oVWztZcmWJaSWQkGjhtesOdm5SjZ0OKtWIiMOV9+cTSZRIcCBbwt8qzjFMUH0Gp5DWKnatt5pUezSlKdAqp6wQPIznrz5RS7ytOKbQ/D6xZb5tGCWpXBupilyakmDx+TXiW9vsGWRsQfKGcwPl7VHOFMqWp8obWYkMKKOvvC8zrfuadC975JkygG9vCB7TJAIBpm4HvBWMEigcbsmBiQhKpS14g5ox0AIpzIaM+PI0nTC+JKKA0zwEqSHcZEUL7wSaRd9j73M6QUrcrlkJfIqBDg8868o5/2Jr/AA5+vnSLpsaodnNmDVYSnklIHq8aMNoydRBVq7tl2tksrkS1fMklKuRqPeFE9DNDq6llcqag54cSRr3awgnzHMNkYlzQPaOEVXaGZQxZ56qRUL3tAEyocPkKGo0gR0Y20hEssg/dYBsuT71en+YsN8iQJamW6txQAeNWzhDKSyU9TAs6OJP4iXgnJjx08I1eMzv2fHEG6g/SAS3OhlyaMbl4Oiolp/WEqelh20gKVrgmoRhU24qAFecGJtf6OsMnEcCcTlu8oYvcCKrZbZ3JbEKmzGATuOT9Xh/b14lEmu/iRR41ZHUdjy0FctylbdWpUy0rmkMJmmbMAM9coBuQfhtuJiy3tdQngAkitCNIWr2Zm2cYkzHSpnYd59KF/GFxYUo0Zlz+zKlrBAwtl91jbZyYkWuYXDdqCkb++SAI0vxKOwThnFRJdSFEOFIodH11gjZG4rQi0y1rkqCUK7xJTR0uHDv8wMGwEdRmKgdXGMzZ26ByXgWESFcCzKxITES1UgS0QmsTTFUAjRCY8c4lFtnoFnGCFGEV733LlOB3l7hpzMUWmaTe4rGSAGYvShzrFbtVuPaFUtSydCTQcgIhttuVNLrNNAMh0gQzCaJoPOK2RN3wOl7TzgzFNAAzPlqTB83bBQlJTLSyyO8o5A64RrzirIlxsEwDkkNjBszOnKWoqWoqUcyamMdnEiJUThMIlkHxxDnaSSVyiBmK+EVmxSCUlW7jX7+sXe0ynis3hZ1SiSkd00PDjGhSfCLg6aMWABykVcZ8tH6wQJakpIemmv8AeArLbgMIdgPvSGE23SyknEOG/QZeMFNb8/6DnkblsgaaspSBvaJpJcolkbyetYWz7crEwoBk/rE6rVTEfiPoIU8exUXqlSJbdaMIUBrn0p7RdNjZLWcBsmUOJNTFBczChAFVKA6f4eOo2CV2aE7so1bdgeqaXpRYNnZ7TUvkrunrSFG0Nm7GetOjunkqvll0iaSWLj7MFbYjtJcieM/2a/Uf9ouXBz17isWiZSKZeq2W+4v4Ra7QqKdeqqmFdjVh96F1umBQACW0dyT9I1mZJ6xGs15A+Mbzvl5QLOnjVNswDEqUuG/iT9PeIAYkC2SrkPVveIuRuZ3il9GWHZyzdrb5a00QhSW6fCPGLLaTU9YXXHY1J7AjRKZyv9xOF+GFJPSDll4blPPwVGLLJxKEWCUgDjC27pLV3QwSc2iorYqTKZtTstNnWztJKU4VhKlkkABQ7ppnkAaRb7vlTEmdjKTjmYktRk4EJYvqMMTGmZjRU2CBN5h31iNS40JfKM4N8CWalUePGNnge0T0oGJSgkDU/ecQhIVUgO23hLkh1qbcNTyEV++Nqq4ZI/3HPoNIrc1SlnFMUST1JgXJINRbG167RzJrpl91PDM8zCMIPMwVLkvwEEolAQiWXwaIYPIALPvjOCC1JiMphLyMesaIUy6g6jKJ1JD0oN0eAjdKHgHNvYJQSZhKYmTLjeVKglMuKSsYWBUvPlAsyzg5iD1JzjTs42GHUJbRckkgnABycekCr2WSQClakuAa1EP7UO6eUEoR3U8h6QcWy/iMpq9nZqclIUOLjyIaNJmzs8EFknrFxmD1HrBZluYOylla4Edx3CUKEyZhxN3QmoG8uddItaS6W3f5jUSgEhuXv7xiSYJKhEpOW4TJX4Q0wdpZp0nVsaPzIrTmA0KGhhd08gg6g/YgxbKTaZlIqF4msXO/JHZzJiBkCW5Go8iIpFvNfGEM3dPvkQAtbHmwiW06cveIV5jmIktOkUb8b2Zo8EWVAU4OVH5OIFEE2R2U2bN0JD+UQKb9Evo/wdEue04pBWGZQCEtuQSkDwSrxieySMUD7OykmzoZLB1MOrD084cy0ACGvdnCukbABIA+/ukamZHlVG+vsY8Je+LBNc4zg3xs4HCMecUQ2jUwDed7ypD4i6v3Bn1OQimXrf020Fsk6JTl139YptBJNlhvbadEt0y++rf8v94qFstcycrEpRPPIch9I1RJ/eqd2kEIkE5xnnm7GmGCwWXJ3Z74Jl2bfBSJYEblMIc2+TVHGlwQ4Y1UIlWI1JgXIJIhaNcMSiMEQuy6NcETy0RqBBCExaLNkCJQY0AjZoO0Tcsq49MyEej0aznAds+AwaPhTyEej0FEjILRlByM+kej0EuSnwH/APrPMQHI+IxmPQx9hSChBErMRiPRaBYo20SAtBAFZdeNSKxza35jrHo9CpdzZ03uQuXmOcST8oxHoE6MP5EQhldI+Lp6iMx6ISX7cvozpljSBKltTu+5glUej0OfJwexmT8J+9Y1XHo9F9iELxHb1kSJhBIIBYihj0egSPg5raFEqLl4ms3wE6vHo9GafDNUOxNZxBYjMejHE3GTGDHo9FsJERjVUej0UQ1EZj0egCzwzghEej0GijcRII9HosI//9k=">
            <a:hlinkClick r:id="rId3"/>
          </p:cNvPr>
          <p:cNvSpPr>
            <a:spLocks noChangeAspect="1" noChangeArrowheads="1"/>
          </p:cNvSpPr>
          <p:nvPr/>
        </p:nvSpPr>
        <p:spPr bwMode="auto">
          <a:xfrm>
            <a:off x="230212" y="-1579544"/>
            <a:ext cx="4767268" cy="2984310"/>
          </a:xfrm>
          <a:prstGeom prst="rect">
            <a:avLst/>
          </a:prstGeom>
          <a:noFill/>
        </p:spPr>
        <p:txBody>
          <a:bodyPr vert="horz" wrap="square" lIns="91532" tIns="45766" rIns="91532" bIns="45766" numCol="1" anchor="t" anchorCtr="0" compatLnSpc="1">
            <a:prstTxWarp prst="textNoShape">
              <a:avLst/>
            </a:prstTxWarp>
          </a:bodyPr>
          <a:lstStyle/>
          <a:p>
            <a:endParaRPr lang="nl-NL" sz="1802"/>
          </a:p>
        </p:txBody>
      </p:sp>
      <p:grpSp>
        <p:nvGrpSpPr>
          <p:cNvPr id="19" name="Group 12"/>
          <p:cNvGrpSpPr/>
          <p:nvPr/>
        </p:nvGrpSpPr>
        <p:grpSpPr>
          <a:xfrm>
            <a:off x="1747876" y="2461209"/>
            <a:ext cx="6180699" cy="4139480"/>
            <a:chOff x="1231645" y="2766060"/>
            <a:chExt cx="2532126" cy="1466595"/>
          </a:xfrm>
        </p:grpSpPr>
        <p:pic>
          <p:nvPicPr>
            <p:cNvPr id="20" name="Picture 19" descr="clipboard(2).png">
              <a:hlinkClick r:id="" action="ppaction://noaction"/>
            </p:cNvPr>
            <p:cNvPicPr>
              <a:picLocks/>
            </p:cNvPicPr>
            <p:nvPr/>
          </p:nvPicPr>
          <p:blipFill>
            <a:blip r:embed="rId4" cstate="print"/>
            <a:stretch>
              <a:fillRect/>
            </a:stretch>
          </p:blipFill>
          <p:spPr>
            <a:xfrm>
              <a:off x="1425447" y="2875026"/>
              <a:ext cx="2144648" cy="1294891"/>
            </a:xfrm>
            <a:prstGeom prst="rect">
              <a:avLst/>
            </a:prstGeom>
            <a:solidFill>
              <a:scrgbClr r="0" g="0" b="0">
                <a:alpha val="0"/>
              </a:scrgbClr>
            </a:solidFill>
          </p:spPr>
        </p:pic>
        <p:sp>
          <p:nvSpPr>
            <p:cNvPr id="24" name="Oval 23">
              <a:hlinkClick r:id="" action="ppaction://noaction"/>
            </p:cNvPr>
            <p:cNvSpPr/>
            <p:nvPr/>
          </p:nvSpPr>
          <p:spPr>
            <a:xfrm>
              <a:off x="1894966" y="2891917"/>
              <a:ext cx="1205485" cy="1214881"/>
            </a:xfrm>
            <a:prstGeom prst="ellipse">
              <a:avLst/>
            </a:prstGeom>
            <a:solidFill>
              <a:schemeClr val="accent1">
                <a:alpha val="1000"/>
              </a:schemeClr>
            </a:solidFill>
            <a:ln w="254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2"/>
            </a:p>
          </p:txBody>
        </p:sp>
        <p:sp>
          <p:nvSpPr>
            <p:cNvPr id="25" name="Oval 24">
              <a:hlinkClick r:id="" action="ppaction://noaction"/>
            </p:cNvPr>
            <p:cNvSpPr/>
            <p:nvPr/>
          </p:nvSpPr>
          <p:spPr>
            <a:xfrm>
              <a:off x="1231645" y="2766060"/>
              <a:ext cx="2532126" cy="1466595"/>
            </a:xfrm>
            <a:prstGeom prst="ellipse">
              <a:avLst/>
            </a:prstGeom>
            <a:solidFill>
              <a:schemeClr val="accent1">
                <a:alpha val="1000"/>
              </a:schemeClr>
            </a:solidFill>
            <a:ln w="25400" cap="flat" cmpd="sng" algn="ctr">
              <a:solidFill>
                <a:srgbClr val="00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2"/>
            </a:p>
          </p:txBody>
        </p:sp>
      </p:grpSp>
      <p:sp>
        <p:nvSpPr>
          <p:cNvPr id="15" name="TextBox 6"/>
          <p:cNvSpPr txBox="1"/>
          <p:nvPr/>
        </p:nvSpPr>
        <p:spPr>
          <a:xfrm>
            <a:off x="1551608" y="908942"/>
            <a:ext cx="7272808" cy="769441"/>
          </a:xfrm>
          <a:prstGeom prst="rect">
            <a:avLst/>
          </a:prstGeom>
          <a:noFill/>
        </p:spPr>
        <p:txBody>
          <a:bodyPr vert="horz" wrap="square" rtlCol="0">
            <a:spAutoFit/>
          </a:bodyPr>
          <a:lstStyle/>
          <a:p>
            <a:r>
              <a:rPr lang="nl-NL" sz="4400" dirty="0" err="1">
                <a:latin typeface="+mj-lt"/>
                <a:ea typeface="+mj-ea"/>
                <a:cs typeface="+mj-cs"/>
              </a:rPr>
              <a:t>Prepare</a:t>
            </a:r>
            <a:r>
              <a:rPr lang="nl-NL" sz="4400" dirty="0">
                <a:latin typeface="+mj-lt"/>
                <a:ea typeface="+mj-ea"/>
                <a:cs typeface="+mj-cs"/>
              </a:rPr>
              <a:t> Expert Mind Map</a:t>
            </a:r>
          </a:p>
        </p:txBody>
      </p:sp>
    </p:spTree>
    <p:extLst>
      <p:ext uri="{BB962C8B-B14F-4D97-AF65-F5344CB8AC3E}">
        <p14:creationId xmlns:p14="http://schemas.microsoft.com/office/powerpoint/2010/main" val="388898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agesCAKU9S9N.jpg">
            <a:hlinkClick r:id="rId2"/>
          </p:cNvPr>
          <p:cNvPicPr>
            <a:picLocks/>
          </p:cNvPicPr>
          <p:nvPr/>
        </p:nvPicPr>
        <p:blipFill>
          <a:blip r:embed="rId3" cstate="print"/>
          <a:stretch>
            <a:fillRect/>
          </a:stretch>
        </p:blipFill>
        <p:spPr>
          <a:xfrm>
            <a:off x="3622209" y="3722140"/>
            <a:ext cx="2400670" cy="2078502"/>
          </a:xfrm>
          <a:prstGeom prst="rect">
            <a:avLst/>
          </a:prstGeom>
          <a:solidFill>
            <a:scrgbClr r="0" g="0" b="0">
              <a:alpha val="0"/>
            </a:scrgbClr>
          </a:solidFill>
        </p:spPr>
      </p:pic>
      <p:sp>
        <p:nvSpPr>
          <p:cNvPr id="3074" name="AutoShape 2" descr="data:image/jpeg;base64,/9j/4AAQSkZJRgABAQAAAQABAAD/2wCEAAkGBxQSEhUUExQVFhUXFRQaFRYXFxcXHRYcGhYZGBcYHxsYHCgiGB4mHxYWITEhJSkrLi4uFyAzODMsNygtLisBCgoKDg0OGxAQGywkHyQvLCwvLCwsLCw0LCwsLCwsLCwsLCwsLCwsLCwsLCw0LCwsLCwsLCwsLCwsLCwsLCwsLP/AABEIANAA8wMBEQACEQEDEQH/xAAcAAABBQEBAQAAAAAAAAAAAAAAAgMEBQYBBwj/xABEEAACAQIEAwYCBwUGBQUBAAABAgMAEQQSITEFE0EGIlFhcYEykQcUQqGxwdEjM1Ji8BUkgoOS4UNTctLxNGSisuIW/8QAGwEBAAIDAQEAAAAAAAAAAAAAAAMEAQIFBgf/xAA2EQACAgEDAgQDBgcAAwEBAAAAAQIDEQQSIQUxE0FRYRQicQYygZGhsRUjQlLB0fAkM+GCFv/aAAwDAQACEQMRAD8A9xoAoAoAoAoAoAoAoAoAoAoAoAoAoAoAoAoAoAoAoAoAoAoAoAoAoAoAoAoAoAoAoAoAoAoAoAoAoAoAoAoAoAoAoAoAoAoAoAoAoAoAoAoAoAoAoAoAoAoAoAoAoAoAoAoAoAoAoAoAoAoCBxHjEMBVZHsW2Fifc22FaSnGPcsU6S25NwWcEnDYlJBdGDDxBvWykn2Ip1yg8SWB6smgUAUAUAUAUAUAUAUAUAUAUAUAUAUAUAUAUAUAUAUAUAUAUBTY7tRhopDG8neHxWBNvIkdasQ0tk47kivPU1wltbOx9p8K20w9ww/EUeltX9IWqqfmSE43hztNH/qA/GtHRYv6Wbq+t+aHl4jEdpY/9a/rWjhJd0bKyL7MqcfxzMWSEqAvxzP8Keg+2fSo8Tk9sUXYQqrh4l0uPJLu/wDRmJ0wkzG80yv/AMyQXDnxtuoqWzpc8Z7s20/2jVb27UoiG4HiIv2kLCRejxNr8t/xrnWVTq5Z3aup6TVLEv1/2WOB7Q4tP3kTOPNCD8wKjjrUuG0QXdP0k/uTS/Eu8F2rgfRyY28GGnz/AFtVuGohI51vS74cx+ZexdxSqwupBHiDepk0yhKLi8NYF1k1CgCgCgCgCgCgCgCgCgCgCgCgCgCgCgCgCgCgCgIvFMasETytsik+vgPc2HvW8IOclFeZrOW2LbPOeFssWHlxcyJJJLIREHGYE3JdrHpe/wDp86tdQ1DpShB9h0bp/wAZa3Ps+X9Bkdpf/a4Y/wCX/vXJ/iFq8z1T+zelxnL/AENLBhlZO/BArfaypotxfLvv92tcq/rmofyweDh2aDTKfyrK/ceEOUbIijwH/bVB6mdj5k2/qTwqqjxGIkMzbAMB5flW6s2/1NP6kkqqu0kN/wBnxSbxgMb2tddQL65bXFW6er6nTyxu3L0fJRv0FEn2/Izi8RjH/CI8csrD9a7f8UnLuk/wOivs1TtzGbRoYeECTkOkkoSS5ZS2qgKTofa23UVchbXODbhH8jz2o0k6bvDU33x3IcxwbnXETXHVlzflVdaqlf0R/I6kOk66K+Scl/8AoW+FEcLT4WdiFIDd3L1F/wAR0q3pp02yS2I53UK9XQv5k3+I9h+IyiOOSTGZM4YqDHm+FrHUCmosoqm4uJpo9Jq9VDdWyTh+KsxCrjYySQADCRcnQCoPiNM/L9S1Lpuugsvt9B/+0pVUNJiIVzM4XNGdcjFSdD/V63tlRB4af5lfTUaq9N1849gTjEpICzYRidALupNaKzTPzf6Es9HroLLj+jHE4piudySkOcJnNmYAC9t6ndVWzfl47FJXXb9mFkWvG3vb+7E+Am//ADUG6j+4u+Bq8Zdf7lk+NKKDIFVidFz/AD1IqG2yFfORBSl3KDEfSBhI8T9Xd7NszAgoh10ZhsdNfC9aQt3eRI62W0XafBttioD/AJifrUmUa7WSo+KQN8M0R9HU/gaZMYZKSQHYg+hvWTAqgCgCgCgCgCgCgCgCgMP9IWMMjRYSP4nZSw9TZAfe59hXQ0MEs2y7Io6yTeK15jc3AxisqLKEihBjhFrmQr+8e1xcX0v5Vyroy1EnN9j0+j1cOmVxr25k1l+y8l/kyGEwrmdUjGdw9ltscp39NN/CudKDlmK+h6m66HgOc+E1+56NisK2txbW91N7MdwfHptXGt0tumfzrg8hVdB9nkjEvscrf9Q/XWo8w78on/l91lD8DNtYWA2AOg666W+dFW7HiCbZDZsXLf5hJCZVIgliz2sBnuUB3tlvr511KOkXcStWCGnWUb/m5S9PMwk+BdZuSbZ8wXQ3FzYD8atuDUtp66GohKnxV2xk9Bdrc1ItTBhxGijcsy3P3BPvrrSg4UrHn/g8LVZG3V5m+M8/uzzh7gkHQjQg9Lb1x2e/jhrKNL2QbmJiIP44iV9RcfmPlV3Q2bZnnftDp99Sl9UQOLK3Iw2hyiI3Nja5kbS/tUvU3m5mn2Z2rT4b5Dswv7UyHaFHkP8AhHd+8j5VV0sN9iR0OtX+DpZe/BP7R4OXlwHISiQrdgL95tW9OlT67MrG12Of0CdVdO1v5mQOB4KR5Y2VGKiRLsAbCzC+tVK4yck8HW1t9UKpRcuWnwX2JxR/vsy3JLLCltbWFmOnkL12NZLZRGK+v5njek1q7VuUnxn9im4SVhtiJbWX92h0MjeI/lHU1xotQ+eR6bqWqW3wod339kHFu1Fozipu6sZJWw6GwCj+I3tvUTnO+ZxFFQR4mnFMzySZAc8kji9xbM5a2nrXSaNIt4HW4i415aj1DH8TWDbLD67KdlUf5a/mKDLLvsb2smweJWVgxjAYOqqo6G2wHW1ZTwYayjXdsfpSGJhSGBZIWdru2YAhRsAVN9T9w863k+COEcS5MjH2jxS7YnED/Nk/7qjyyxtXobT6OO1GKbEMJZpJUEZJV2LfaUXBOoOprMZPJHZBYPYYJQ6hhsRepisOUAUAUAUA3iJgiszGyqCSfAAXNZSy8Iw3hZZ48naC+LfEshYtnCjNlKXGVSDY6hdK73wmaFXnBxFrNl/iYzgn4TGWSTEgZVjjEOHW97O41N7C5ALsdN2rma1R0unVUe7O70mM+p9Q8afb/RI7JoIIJ8Y32VKRebG35lR865ugp8Sxf99Tv/abWquvwl9X/gqOHcaaJXBVXzujnPm3Qkg6EX13r0uo0Vd+FLsjwOl6hZp23Du/U0nEOIvFgQzE87FOz6E9xSb6eAtb/VXneoxqjLbGK447fmet+zumlfPxLOy5f+EVcLmPASSMTmnkWMEm5yp3m36Ei1S9GoTs3YH2s1CjiqPH/wBJfYgBOfiW+GKMgeZPT5C3+Kup1OzbBR/E870eh3W4XnwR+zDZ8UZZDpGJJXPpr+JHyrzeni7LUfQOrzjptE4r6fgPdncTmmnxb/8ADR3/AMT3Cr+Ir0evkqaFFf8AYPAdLqlqdV9X+5Bw3DHmimn3yEX/AJr6ufbQ+9eYUHJOR9JnqoUWwo9f09DvZnGcvFRHoWyn0bu/mD7UpliaHUqfE0017Z/ItuL4uSKHExM11MwSJdO6usjW8rMg966vUJQ8OLXdrk8l9nqJy1Um+0exH49j2hZsPGqKnLjDWQZmuisbtvua6Og0lfhxsxycPquvundKDllEXgvH5IHFyXjOjRk3BB3tfY1a1GlhZHtyc/T6udUk88FpjykR5ayN9XmAkjKk3iJuL26r4j8xr56FnwluGuPQ9vKj+K6XfH768/UZ4fL9X7wmZtbhULKjn3+MeJsPU1PrOqVtYjE49HSLKMOyWH6L/IxiJuY2eUEsfG1vIa2sPIV56UnN5Z0sY7HnXbXjBxMjQKRlQkEC1iwGh9Btf1q9p69qyzR8ozOHxIdcpOuXUedqsYMKSawLiYlNbg2tqNyB0/WnmM5iEWIuLEd8Lcg3Hlf0vQzl4DDYgEXOhO4s3T2ownkrsWpD/hW/kQtYZIiaYgEMSPUfnWvBuss1HYPi7wYgc0fs3sjNZe6WPd7w2BItWOA08cn0Twb90tTR7Fd9ydWTAUAUAUBi/pL4vy4RAp70mreSg/mfwNX9BTvnufkUtbdshj1PP8BgC6GUsqRq6qWbMdSCbAKCSbD8K6Wq1lemXzlDp/Tb9fPbSTOL8RRkjhhBEUdzcixkc/E5HTyHQV5PWap3z3H0/onSPgK8S+8zQJy8XgoMNBIFlUgtG1xnIDZtQLbkmr3TtTXU1n0PM/aDpuqsnKb7Z7+WPJGewnC2bEjDm2bmZWsb2t8Rv5AH5V6KdyVPiI8ZXTJ3eG/Uk9qeJCac5f3aDJGP5V0v7m9eJvs3zyfX+laRafTpeb5f+i37T8Jl5WFSFGeNIviQZruxux09jfzr0XS511QeXyfOeueNqNQ5JPuyPxQHDYKPDXAkkYyTAEEqPsqbf4f9JrndU1Csn8p6P7LdPlD+ZNdv3Y1wrDv9UkEalpMQ4jUDcogzyH01ArPSoRUnZLsjX7WXyk40Q7icRKIcJybjmSSZpQCDlC6KpI0vfW3SnVNVG2WIvKNvsz0u2n+bbHHoWmBx5jhgGHtIqiR8SgIub2DAqdbAddtBW2gjTOtwk+X2KfXvi4anxdr2p9/YouK4QRSdw3RrPE3ip1X3B09RXMuqdU3Fnren6uOs0ymvTDLLtBjhiZ4QtrFYy3m7hc33BR7VtbZvaRV0Gm+Fpsk1zl/khjti398m8in/ANFr12iX8mJ8v1z/AJ8iHguHSy2yRsQdjlNvntUll0IJ5ZHVTOx8IvOJwKZDI/8A6eLLEnjIUFso8r3JNeN1M90nZLt+59G09sdJpY0x++1n6f8AehW4vialswAFwALCwUDQKPACudObk8sqN+vLMx2n42yoURv2jaH+QEbk+JuNPfwqxp6nJ7n2Im/QwEcgzd4AMosdRYg/cRXQwRprJzFQqe8GA13/APFZRiSQ68qtsxv5Br+m2lamW0xvmGxIDg3330vpvod9qyYyOxFuokYk6XCr+dYMptHOJAgHQA9dmI9x+VZiYn2GOGS7r7issVvyPQfo9waTfWUkXMjJGCPUsfYiwIPS1aozY8YPcOAx5YEW97KouetlGtTR7FWXcsK2MBQHL0AmRwASTYAXJ8BTuDx7GLLxTGvyxp0J0CINAT/W5rvVOOlpzI4d6nqbdsexfcKw2FTLgzieYTITYRKVzkW+IqbnpvVPVQlcvFnXx9S5oNR8I/DqtafsS+I9nUiKXaDK8qIM0Kg66nUG17A208Kpwpokn8nZZ7nTn1TXQa/nPl4FcX5fD7NDy+cSBbl7KdybHbSpNLpa5y+7hfUg13U9S4bZzcvYi4nh6YUpi0ldppCWjjaO+cuNQQDp8f31cjZK5OppYXd+mDmSqjS1bFvL7L1yOYjhMYXm4qGCDMdubLe+/wAK3A9BXOeionLFeWd2vrmtqgt8kl78kTF4KNITNEhkhBsxixDDL6qyabj51mHT63LY24sT+0GpUfE2xkvXA1w3gyTLzeRII/4pMQiqffl3t5itbOm0wltcm36YJ6/tNrJwyoRS9S2wuFxSyI8aYcxiN0QJISkYPeY3GpY2386tqOnjV4fK/wAnEst1Vt/jyw/xKHh+GE4JTCAqPicyuqj1ZmtWlnTNNDvJ59C9V9peoT+6lj8C1g4dIsUow8MTF0KMUn5hAO4ANYp0+npsUstfVEWt6lrNbVslh/Rkbg3BJMRDlIjPLdhlZ2R4yfiU2U6Ei9vXxqTqFdFk05Z+q8yPo+v1ekhJVYxns/Ir8SY8NMtkV2Uq4KTF1uDoD3d9Nq0p6RVNbk2vqizqvtVqsOuSi8ryB4J8dM8qRE5jrb4V0Atmaw6V1VOvTwUJM8y4W6mbnGJfY7DyiKNXw02SNAo5UykHxJCqdSa5Fumrvm27Mfoeh0fUbtHXtjUn79ys45jrFYUuFhGQXYHW/eOgA8r+Vec1U057F2R1oTlPNku8uTN8Yx/KjaQnUaL11Og+/X2qKqG+WDLeDzqSJSxbKSCxvc6nqeu/nXWIcHUw+twg1BtcA2/3oMIkCNgLZdfEi1t9qDgbZiN3Xr9tR7705M5QcxbayL7E9NtgfL5UwY3IRz4+sh3voG/Mb0wNyOyhSptnJOouoF/P4r7eVZ7GHyiqibI/oa2ZEnhnqX0UShhOQf8Al6dftfrWqXJvN5R7bwr92Pb8BU0exXZMrJgKAQzUBkfpD4zycPy1PfluPRR8R99B7mrmip8SzPkirq7fDh7md7CYyHkYiEyLFNJfK7aaFbCxPgbm3nV/W1zU4zxlI5ujurcJQzhsbwPY28qq+KgtvaN8zEDU2HT1rezXfJxB/iRV6D5+Zovo+BxniEfKQLDALyNmveS2ZV1Nza6nSqfjy8B7ny/2L3gReoW37sf3CWbiTYp0Q2jDjblkKjE5dSLk5RfxrMVpVUm++Pfuat6qVuF2z+hI4m7DicDSrliAZYmJFi5W5Nr6akDXwFaVpPTSUe/d/QksbWqi59uy+pX/AEhcOnklRkRnTIFAUE5WuSbgbX018qm6fbXGLUnhlfqNNspJxWUcCjBcPaOYgSzk9zcqDZSfZQT6kCjzqNRuh2iZWNPp9s+8h3trwqeXkjDpnhWMBQpFgfG19e7lsfWtdFdXDd4jwzOupts2+GsxG+F8DxeGw8j84QjKzNGVD6BT16Ejw8q2u1FNtiW3Pua06a6qtvdj2F9tcM0eFw8cQPJHxZdQTYZSbeN2PrWNFJStlKfc218XGmMYLgPo+4a8fMxEl0TIQL6XF8zMb9BbfzNOoWxniuPJjp1MoZsnwiz4Nic+HxeIUG8jzMgA1ICBV08dPmar2xxZCD8sFmmWa52LzbMdwvs3LKshN05aZu8pGbQ6C/pXUt1cK8Jc5OTVop2Jt8YNN2q/Z4GFYdIzkuR1GW4vbxOtUNL817c+50NX8uniodiv7G4l4o8TJchFjuL7Z9ctvE/qKdVlCME/Pkx0pScnnsUhjdiosSW99Tr79a8U5ebPTuXoYHthjJGmMKKQIiQ+gN3Gh32tqPnXT0te2O592RTbM+xl17xuOma34VaNOSGcU1+9c+RJrODTcPwyxnoAfMVhpkikmSlA6AVqb8DuIkyKV+03xeQ3C+vU+3nWAxqGOEKCw79r2Lab6frbw9a2I1jI4WvrvWpKIkiDbj3/AN6zkw4pmj7BhsNMJhrA7iGT+UtrGT5X09T51nJHKOOD1/CcbmViAVyg2AI000336VUlqZxm0ux046Gl1pvua/A4oSoHHX7j1FX4TU45Rx7a3XNxZIrcjIkklAeEdou05xk8j6ZFdkjtrdVYgH31Neh0NcY18HA6jKUrMeRWDFVeyc3whxcX5Cncx4eOwtcZb/zTCYSkuzJEHFXX4XcejEfga1dcH3SNlOyPZv8AMcm4s0ls7u1tszFrelzpWI1xj2QlZOX3myZH2nnVconlAtoM7frUb0tTeXFEi1NqWNzIsuOztmZiSdySSfmalUNqwkRSk5PLZPwfaSaJMqTOq9ADoPS+1Qz01c3lxRNDU2wjhSYSdo5mUo00hVr5gWJvfe96LTVp5UVkw9Xa1tcngncL7XTwqESS6jQKwDAelxf2qK3RVzeWiWrXWQWE/wAw4l2onxC5Xk7vVVAUH1tqazXo663lLkW62yxYb4LDC9tcQihRy7DQDIAPuNQy0FbeeSeHULUscElu3MxUgrEbgg6N1/xVp/D6085ZI+oWYw0iBwvtJNh1yKysn8Di4Hp1qa3SV2Pc+GQVauytYXK9C37QcZd4oI2yAuvNdVuBa/7MfLX1tXk+qyUZeHFnpdEnKCnJFNxeQxQPODbIoN7+JAUaeJIFcmmDnPBcZ45Pj3Oe7E5r3J1Opvf1rtxRHN4Owjuj0/HWjNo9hTqG0YA+v67iiYcUyJLgB9k28m/WsqRG6/QRBK8TrcdQbHUH8iKy+TCymTUw5Y3O19z1O5/3/wB60RK+RqfB5iSGPuP0rO40dYwcK67fcf1rOUY2yQDFOu/3imEFKSPSPoyxUc8M8DgXJDEX3BAAI8CCPwpgOWeTbyNluo8T+Ncuz77PQ6dZrTZb9leIZH5Z+Fzp5N0+e3yq1pbMPa/MqdS0+6HiLuv2NjXQOCUuJlFiDtY3rK7hnz/wbDRieKI6x8yNDra63AJv0vqfevQRThT8vfBw7MWX/N2NxHgeHmOeT6u2WCXltaVzmGZVzjvbak+1U3bqFJLd3XoWVTp2nLb2eO5XcT4Zg4GLycwxySOsIiYEKqZQzlmvm1J0qeu+6awu675IbKKYPMuz7YJCdi1bnosjc2OxQEKFdWXNH5gmxB8xWr17W3K4Zn4BPck+UVX9hKscMsmIREkOU91iyEXDgjrlYWNT/FNycYxy0V/hEkpSl3FHs2xxbYVJVJChg7BlDd0NYAX8TrtpWfi8VKxofB5tdaYnhnADLiWg5q2RSzSrdlIFr5ds2rW9jWbNXtr347+RrDR7rHDP4isdwVEw5xEeIWVA4UAKVOvU3Oh8vSleqcp7HHAs0kYw3qWSP2d4Y2KlyZgiqpaRz9lR+etSX6hVRz5+RHp9L4ssdkaFeycM0ZfC4nPlLBsy9QL6WsR0+dVPj5weLIlv+H1zjmuRF4t2djgjgc4nuyugJyXygqSW0bvAWHzqSrWSm5Lb2IrdBCtRe7uR+IdnpExC4eJhM5TMbDLlF/tXOnQ+4reGsi4b5LBHZoJKeyLyR+I8JngUucrIDZmjcOEPg1tV9xUleqrm8efuR2aOytZ8vYTgeH4mVM8UTsv8QGht4X39q2nfVF4k+TWGluksxQhEm5iRZSHfLkU6E5tj5be1jR217XLPCMKizcoebNN2ktDLYnQJGFJ6gKBbz2rwGtbnfJntdPFRqSPP+PdoWkk+r3IiuLhSRma3dY+NiRp6+0unpUY7vNmzfJlH296trsRy7kgYoeFYwb7hQxK+dMDcO4eRWYAmw1vp4C/z0rBncNYxuaw6AfCB9lR0/rrRGJIkCVbAAi3QXGg8PXqfP0FZZmOEdBrU2yjtDIUMGs7HcKZVTFw/EkzJIg+3EQlzbxUknzF/KtiOWM4PRMYn7Rh51zrV/MZ39M8UxbNXwHggiAd9XP8A8f8Aer9FGzl9zjazWu17Y/d/cuqsnPMJ2p4hysNM43CED1buj7zUtEN1iRFdLbBs8VyV6JPg4TTbNT2axkC4XEQzS5DNoO47ZbDRu6NdbaeVU74zdkZxXYuUyhGuUZPuIw8UOIw8cDzrE0Ly5WcHK6O17jaxuNjSUp1zclHOf3MRhCyCi5YwaHE8TRnnMM8WYR4UIWcLmaJ3c6ncWNjbxqntaUdy9f1LW9Nva/T9CJ2zxEU2CjliI1kDlbi4zq2bTxzWv51Lo90bnFkWs2yqUkJw+Ll/ssyKv7QfsuZbvckHofAXy38q3cY/EYfbv+Jopyenyu/b8BvsriJcS8arJymw0BCHKGzgkAhhp3fh+XjrW2pjGtNtZ3Mxp5SsklnG1EjtNwa+EbESxRxToy35R7sgLKtyPHvX8dK0012LdkW2vc21NGat8kk/YpexuKQNNC7BOfC0audgxva/he5+6rOri2lJeTK2kkuYPjKwW3Z7sriUkZZXeKPKf3UoBcjY2U6jU7iob9VBpOKy/dE1Glmm9z49mLfESx4LCEYVJu66nmRlyvf7lgNRmHzsKjUYytlmWDeUpxqhiOS+wTn69NdSplw8XLJBAuo7yg+IuDb+WoJf+pY8myxH/wBrz5pGV7IYN0mxEcqkLyJBMCDbS1ib+9j61d1M4yhFxfOVgpaWuUZyUlxh5O8fkxGXCNAZOUMPFk5eawcXzfD9r4d/1pR4fzb++fMajxPl8POMeRreBwytiHmxMaLLyY1TKb6ZnLHyNyBVG+cVBRg+Ml6iE3PdYucGC7T8VLYmU5rgOyr1AC93r6V5+2O6bZ3KYNxRgMcGMrt4uxHzNquRWIort8icSlzca3ufS+tqyYfcZyHwoAymgFwDvD1/HSjModl7gy/a+15eXt+PpWEGRayYO0MnQxoBQlPifnTAyem/RXxbMrYdviU5l8wTr6n/AGrBiR6nw/Cj6xI5+yRl/WuRrHZXYpR7E8tYpV+DHy7mmikDC4rsae6N1anHzKLWHgXUxgwuNRXUqwDKdwdQaypOLyjDSawymk4Hhz/wU9rj8DU3xNv9xH4FfoZftL9VhOSOMF7jMczWUeG+9R2a+6K4ZFKmrOMEji3BIlIyqQCPEn8TpXHr67q9ry1+R0JdOoz2/Uz8+DUHS/zqaPW9Q++DH8Np9yHxC0cWcb5wAD10rpafqls4OTSNF0qqU8ZYxwzGq9wxCN0F7A/OrK6jP0WTW3o8IfdbwTElZbstxbQlH+7SoZdVsS+avj6ka6VDPEmhOL4m4iFzIyAgZM5IXTQ2OlSU9UjJbtnIfSm3t3lYvFUP2H9rGrK6pH+1kcuhy/uRIi4iwN1WcHa4FtPXMKz/ABKp94/sRvo9q7TX6kvD8bkBVedKm2XMzAAjbZiBtRa/TN9jR9M1KWVL9SyxGMxLgM8zNkzOpzklco1Itre3hW8dVpV2Xf2I3o9XJ98/iKbiuKxMZHOd48yqwuFBLEBQds1yR86zXfpFyjN2i1y+WS/URgeNYjDXijmKd4gp3WsdiBcGxv4VmdulnLMmsmY6PXRhmMXg2vYvirsJfrEg5i5ApfKpCm/kOo363qjrPD48PsWtJC7H8xHluPctLIxNyXc38bsTfTSuMzuc8FVP8Tep/GrCfBTknkbvWTQKAKA5QyDa70AnIPCgOGMVgzkOUKDJzk0GS07M404fFQyA7OubzUkBh8qMH0DDibYtl6Eaf6Q35Vx+pPMG/RlKttalr1NRgQADbxJ+e/33q10mSdLXuWLO5JrqGhgpGoCPK4AJOwBJ9BvQwzx6UXJ1J8zufWqb5KakehznmQxP4op+4GvPfdlJM9BF7opmfxmHNzW0JozgquI8AkmfMrHJpYEMcp6gdLe9d+FsZJbFx9DELlBYl3I47LW+LPuBsF3+dHY1/SzPxPpgnDhfIjIUaE6gkny8qzqHKFbzjkhVniT5ODC2Qupb7qhiowqdkWw5Ny2s59WITMbny2GvpUqyqvEk8mN2Z7URo4wxsy77EXqCuyNktsl3JJJxWUd+pWDi1yPLp/V6mhBwUku6NXPc0/IgwYaRWBjJBBOm666G48CK0qsm3glntxyWsHE+XyomjEUYlWR2W7BipBGm4Fwvparbko4TMQe/Ms5eMIvuF8JCznE51k5kkpiy6g5kZx/iFiKJYeSWeocqlUljCWSu4NG2KhPO/aFJ8PlL6/vHCuvpre1axe5clnU1xpmtnGYvt7dmOSdmYPrEwcskIhEqMuuUXs2976g6a0cVkiVs3VFpJyzjBS4rs3MiiQRs8LC6Oveup1BIGqm29xUbjI6unnppS2z+8u6fqQ4so+yPkPzqJ5OzXXR/avyJ+FeLMC0aH1VSPcEWNaZkuzFug01scOCL7AYDASh8+HuzHucosALgADIHHUX3+0fK2fiNqe442q6NGLThjC75/fJpsF9GGEKlpY3BbVUEjdwW2vfvMdzfS500rjajql7sxU8L6ZODe6U9sF28/UhRfRZC7m/NjUHYODp0AJBzeOa+m1qv3dRVdScHuk/39fb6FCDnKXzLCM/xXsLCJCuHlkIG7PlIJ8rAaedbafV3OObEvwO/R0uuVe6xtN+RQY3svJG1iQR4gVbWpT8jaXRljMZ8DkHZJ32kA9VP5Gs/EL0IH0mXlItU+i/FsgcSQ2OwYuCfP4TpUOo19dCTmnz6FCyjbNxyngip9H2IEyxO8S3IuylmtfysL/dWVr4SqdkU8IqTtjCxVvuem4UcuaFbk2RASb3NlK3NwN7eFc2cnZp5tlZ8aqLNrw2fW1adHv22eG/Mv3w8yyr0+SqeeuayDOdtOI8qDKD3pDYen2vyHvWlj4IrXhYMTwvBCYOTIEChdWFx3jYDyqBRyQwhnzN3BA0eGRDYsgy6XPUgW+YrgaiG3USTO3TlVIsOH8LEjLmG9rj22qhp5KerjW+zZPY8VtkvifDiHsNAALW0q91bqF1Oo8OL2pYwQ6euEoZfLCPg7SqdgLW+HfSrGl1Wq11UuUkvbuaTjXVJeYiHghaEZVBYG2ov+Pr91S6bUXW6LdWsyTwazjCNvL4Y3h+zjOrhxoQQDpoRpsP60rbRT1N9c1bwnlLt3FuyEk4jScBVBy5ACLaEa+xrSGujp/8Ax9Rysd1yZlDf88CK3ZqFTmBZrbC35monqdJTLfGTl7f/AE3xbJYawQZeBnMWGh/rSqcuq2Ox2LglVMdu0bm4Ux8B6CpH1m2SxwvoYVEUQJ+BX319a0/iEpd2SKGOxWS8Hki1jZl1DWBI1Gx9RVyrXrsT12uPcuuH8WluglRCokV3KKFdyuqk6hSbgHptVyGvh2kJVVSTcW08YXoSMTikODxMYJLrnWPMLM8buraDrYkjTw86uRtjODcWK6pLUVy8uM47JpETjMjYdk5JmE0UMSlLHIYxGczkDU2Zhe+xNbSeCfTRjcn4mNrbefPOewvjLQv9RjxCAF44zJKtlYXQqo0G2Yg/4ay8PGTGm8WHjTqfZvCZn/7CkeaeKAFjCx7rFVci9rgbH28R41Fs5aR1o9RjCuE7Hjd+RYdhE/vJdtBEpJv0bYX9NT7VyOrTlGnZHvJ4M9T1X/j4Xn+xuMH2ikklS0iFWzDuHVR8V2VhcGwtfxI0FPCo0ull4kJblh8+b7cNfseD+eyxbWsP08iXx3tIrN9WjazEDmHqAdco9t/Wqmhp8SKtkuD0uh6e1Hx5rKXb/ZBZVRdN66mC6m5yKyeINvWUi2nhYHuGtDGw5rC+uVNLt7b2qC69RTSTb9inqZWNNVr6v0NViuLFFQiNz0GlidPA2ttVBa+WonFVwy4rGWzzd22pNzl3M7xCeVpTJy2XaxJX8ia6emrar22Lvk42osU7N0S24FwwySIxZiRr42Aqz4EbIuHZMxTudil3wbWDAopuAb+JNS0dOopluiuToytlLhkqrxGedMaAy/a/gj4go0bAFQwytexuQb3G21aSjkjnDcY6XhGJiNijWJFypuu+hOXoPOo3Foj2NHonCZw4cggjPoQQfsr4bag1wOqxxdn1R2NM8xNDw2E2udPA15+yL3qUXhosSfkW/wBaFu8qsR1tXXj1bdFK6Ck15lXwefleDhxp6WHlbatf4zavu4S9MGfAXmM/WTawNh5VUXULox2xlhexv4Uc5wMvLVeWqm1y3+ZuoIaZ6gdxtgZc1p4rNkhoxk7An0FSRhbP7sX+QykMcq5AG5NhWKlKclGPdmzaSyx88NjvlL94b+Fehr6ZplJ1Tt+dd+xUeonjKjwR58DGUOUAkG1yfO9/DarENJQ6X4XMk8ZbMO2e9buxXy4dc6Cy2sTpsTVrwoTtrTS7Z49TVTajJr1IEkqu5RwCtzoQNLbEeFRU3WSvcH25/AmUnCKlF4ZGk4nIqZVfmIyMpWQ3K3FjZ/iHvfarcbrNqwsoljZW5ZmsNPOV/rsNTnCYuSMTOYckXLykgg2vlYSDQb/aAqxujJlqmy2qD8HEsvP/ACJvF2nXCw8lSJ51XmyKLOQiC3eHUi33+Nbt4jwR6aNctRLxH8seyfbkruxsHLhld9Luc1+gUa39y1ea6q3O+Fa7/wCWWupWLK9EiZwGQlmkZgxUZc1wdzmbYXAsF0O1S9XxGEKYLCbzj9P99jg6KLlJyf0MhBOZsQXb7bsfY30+VdKEFXUoryPf6eG2vb6I1/ApnMZjkJLRkrc9Rup89PwNasp2RUXwXeFwt7uwOQb26+XpXN12s8L+XD7z/Qp3XY+WPcmcMw/OmzFRlWx0DDQEmMa21vdri4rlyzXXjOW/38ypfZ4VeM8v/mWk0md7/ZGg/M/14V2unaVVV+7PI6q3fP6DMq3rolM0PZ/B5EzHdtvSrlMcLJephhZLapiYKA87daAjSrQDdqAaxDZEdlAzZdPM7L95Fcbq1abgy5pHy0XeDlORQTsBXirJNTZeaHeZWqy+EYFZW00Ou2m9T/DX5S2vL7cGu+PqL+rvcC1idr1Yj0vVSmoOOG/U0d0MZAYVrkEgW118PEeNbw6Pe5yhJpOPPPp7B3xwmhLQgqCpLG4zDwrZ9NrnUp0tyecNehjxWpYlwKnhUXy/ZsWub38v68at6jQaaLxX3hhvPOfZGkbJtc+Y+8uY2VrG2istdZzlbPFM9ra+64kGFFfMs++SpD5GBP2Tr7GvL05o1CbX3WXpfPD6kXiHFcKjlnxEY1vluC3pau3LRV2X+OpZi3nGOfoVfH2x2PuUfEe2OFs4XmPcgjKlhoPFrVclRGasjjiTTXtgg+IjHDzyihl7U8ywRBGV+EyNr57C331NDTpRio8bezMx1EZN5fcq8PxGad5AXUBbC6C19xufSp3FPnzN6pptorcXC0kwijZj/Eb/AD28KxGCjwka2Tc5bUSMSqAHlSheWLWsSXa9tzoRp59ay0JWtfdl2J3Z/iMzuiIbBbs2pK31AOXYb208azl+Rbo18pPbZHPq/P8AM0/C8RHJHJBzUExaQEajUn7N7ZvDTwrhavfXq1e4txWOxvqb67sxg/LHI5jYGhw05O9ntqTuAq6nXw3qKd8NTq63Htx/tm/T6mppS9TF8DT9qK79vY9lU/lZu+GYfNMoHVDn8gCCv4sPeuZrNUtPU35+Rx9Xq4wexfeLrjcmVFjAIDWuQtwdDZbkixJHTX5ivP6KLssd0+fx/Up6ZbpOb/73LKGP6vAFHxsBexO9gCdfAAD5Ve00Pib93kjj9T1WW2vwCMWFq9GuEeebJPD8NzHC9Nz6VLXHczeqG5msUWq8XztAFAYaSKgIksdARnWgGn/Mfcb/AJVzOrRzp2/QsaZ/OWOH+EeleCnzI6bLbC4oDIBbXRtPlXqdBrq4KmuCXPEuPPyKNtUnub/AU0xLsh3AfKfUaCrMrpyvlRLut21/VGiilFSQyhKJ3tO+pW5t1F6j0dNtdGLFypJrJtZKLlx6CZOLxqTmYG18pXvaHppXXhCTm1YvXD9n5FdtJLBnX7UCFyeVKQAbGws3gO6SR7iuXo+nW6e7xM8c/kTW3xlHGCu//pJHmQIiFHF2KtnKnqLi2xI3HWj6ZW7HNt8vJr8TLhJIZx/anEfVopA9mZiH7oFrX7tum33V1HJ4yU5zaimitxPDxITI8jLEYkkNyXILkjKLnXUH7qiVMc5wjWWXy3wV2L4EFVZI2EiO2VCAQSddCvQ6Vu4cEMovGU8kTF8NkjtnRlvtcEX961aaI2pLuQ3i8qIKWCO0NjcEg+I0rbJLG1i8Hi5Ib5bEE3Nxe/vvWSxC/BOw3GIg2doQr2NitrflQnV0e+OSy4LJEqScuVTM9zd+5r038Lk6VqZhKKTw+WITssywvLK4Qrc2+K46ag7k1pKHGWROrCy2bJYBJgVbFMyDljNa1zqMp1HxGw0/mNQ/CVKStxhou0auVGJ+hjeH4TLJmBuozWuNT4bVmViaOr//AEdSqk0vm9D0DgmHEEPMkNmk189iVHyua8lrrJam/ZDlRKOkhOfzy5lLlkrgmDilcSoXNrFs4vdsth3iLm1ttRsaksdtcfDkl+Hp9C/qbbK47JYX09CVNJzJCR8I0H6+9d/Q6fwq16s8lqbfEn7ICavFU03BMLkS53bX26VdqjhF+mG2JZVKShQBQGTlioCHNHQEGVKAYyVDqKvFqlD1RtCW2SZIEngK8/X9nv75/ki3LV+iFLMwNxbTyroUdGoqkpctoinqJSWDk0ztuxP3fhXRlTXJ5ksshUmuxHaEmpMI1E/VTWQd+oX6UAxL2fVjcrY+I0PzGtYaTBEl7LvZgrZ1cgsklyLjqCCCDoNb1o60auOSvxWBxClllhPJZFT9lrkCG6ML72JNaODNJRfn2GuGvh4WS0z5hIQVYFAMysobKw6XAvfqawopeZqlGInhUEiRYpZQwVUJBN7Zxcqyk77XuPKiTw8msYtJ5EdtJ7yqll0RTmsMxJve56jbStbDS55aQxJ2cUFY2mAmZQQhU5ddlL9D7Vjw/LPJjw0uM8lTiuDSJHzCvdzFTqLqQSCCOmo/CtdrXJja0skbHcIliAMkbKDsTsdL7isvK7mz3R7kLk1qFYT8BjpIyMrEAG9txf8A6ToflWryZ8VrsaxO0rTIscqRsA6N1BOU3I3tqLj3rWc21hozLUNrDNJE0eKZEUEgZSSVUEBQQRcHXNddNAPwo9S1Crpbj38ianF00vIl8bfvoqasNDYuCM1soBBA1t43rz+iqxFyl5np9NFKDcu34eRPkTkQhAbu17nqSdXb77fKrekq8e7c+yON1HVZy158L2QxGuUWr0aXBwWTOF4XmSAdBq3pUtcdzJaobpGtAq6XztAFAFAUckNAQ5cPQEKTC0A2MEaAcXAGgHl4dQDi8NoB1eG0A4vDhQCxgR4UAr6oKADhqAQ2HoCBjuCxSi0kat6isYQwZ/iHYwFcsUjquh5ZJZDY3tY9PKsOOTRwTIGK4fKrZpcOJGylc8ROxBHwMbbHxrDiYcfYpXkEs8csjiF1MfMWQFblDupOhvbao3Ft5InHLTZbtIsi5T+7xEkwzDUX05bX8yptW3fj1N3h8eo3Ip+sJC1nWPC3KMAwZgpF9et8utYec4Zr/Vj2K2PAwSSrDJCYpSxDCNrj4MytqSB6a1pti3jsaLa3hrkg4ngAvMYpVZYT3s3dbQa9LHW487Vq4d8Gjr74fYgJA4UNlYKdmsbHoddqiaIWnjJtOxMpVHbxYD5C/wCf3V5nrUm5xgvLk7HTIfI5F3g4ss3NZs1yzEFVBDHRbEC9gLixJ6GqL1j8PZtO5Zdur2JY/wBEfGdo4S7O75VUhBe/jYbeJvXpdBUoVL1fJ5PVWbrH7FkWvV4rI1XBMJkjufibU+nQf141dqjhHQqhtiWNSEoUAUAUBCMVAIaCgEHC0B0YQUAtcMKAWIaAVyqAOXQBy6AOXQHOXQHDFQCTFQCDDQCGgoBp8LQEDGcISQWZAR5i9AZ3HdikI/Zs8eoNlJtcG4OU6XrVxTNHBMqsTwTEo7u6rOGj5bWJjbL120ufyrVx5yauDzkh4UwxSwsyyRFC+cygkkFcqjMulhfrbQVqopNGm1JpicHgWV5MRmRkLlWUEMJEkax1U6fEND4VqovOSNQablkd4+/1eP6rADky5pSdScx09NvwpY9q2oWvatkRvDqUwJysVJVjmW17k2HxaeAvpbxFeUvanrsNZXueg6TFKEMomcKxLiOR5HLEFtCAMmVRpozA9DcG2vSq+pqg7YxgsZ/Xkt61xgsxWOCm4TgFxCyRvezLuNwQQVYeYIvXp4/Lg8W5fNk9A7JwtNlzjVLiTwJU208mtceRqxXHdImphul7G5FXC+FAFAFAFAIy0AZaAMtAGWgO5aALUAWoAtQBagC1AGWgDLQHMtAcyUBwx0Akx0AkxUAgwUA22FHhQEbEcLRxZlBHmL0BQ4vsPCTmQGJv4oyVrVxRo4RZU43szjEJZJVm7trOMpI3HeXfc7+JrVxZo4S8mVWOwzxYYJIjqbIDoddRcXXodRcHrXl56O6Gqc3Hjl5O5oJxSisrgjx2XBGwAFmAAFrXcgDUAnTqRc1Alv1y/wC8jPU5/LJ+xG7My2ly/wAWg9a9E0eSa5PYeB4ARJ/M5DN62AA9gBV2uO1HRqhsiWVSEoUAUAUAUBygO0AUAUAUAUAUAUAUAUAUAUAUAUBy1AFqALUBy1AFqA5loAy0Bwx0AhsODuKApuJ9lIJlKlct/wCDu9b7bfdVeWlqlPft59TMpOUdrfBUcI7BLBiEl5uZFJIUrqTawuRp1vt0rdVLOSuqEpZNsKlJztAFAFAFAFAFAFAFAFAFAFAFAFAFAFAFAFAFAFAFAFAFAFAFAFAFAFAFAFAFAFAFAFAFAFAFAFAFAFAFAFAFAFAFAFAFAFAFAFAFAFAFAFAFAFAFAFAFAFAFAFAFAFAFAFAFAFAf/9k="/>
          <p:cNvSpPr>
            <a:spLocks noChangeAspect="1" noChangeArrowheads="1"/>
          </p:cNvSpPr>
          <p:nvPr/>
        </p:nvSpPr>
        <p:spPr bwMode="auto">
          <a:xfrm>
            <a:off x="1595049" y="1682809"/>
            <a:ext cx="235602" cy="235603"/>
          </a:xfrm>
          <a:prstGeom prst="rect">
            <a:avLst/>
          </a:prstGeom>
          <a:noFill/>
        </p:spPr>
        <p:txBody>
          <a:bodyPr vert="horz" wrap="square" lIns="70681" tIns="35340" rIns="70681" bIns="35340" numCol="1" anchor="t" anchorCtr="0" compatLnSpc="1">
            <a:prstTxWarp prst="textNoShape">
              <a:avLst/>
            </a:prstTxWarp>
          </a:bodyPr>
          <a:lstStyle/>
          <a:p>
            <a:endParaRPr lang="nl-NL" sz="1391"/>
          </a:p>
        </p:txBody>
      </p:sp>
      <p:sp>
        <p:nvSpPr>
          <p:cNvPr id="27" name="TextBox 11"/>
          <p:cNvSpPr txBox="1"/>
          <p:nvPr/>
        </p:nvSpPr>
        <p:spPr>
          <a:xfrm>
            <a:off x="2307970" y="2710623"/>
            <a:ext cx="5424744" cy="523220"/>
          </a:xfrm>
          <a:prstGeom prst="rect">
            <a:avLst/>
          </a:prstGeom>
          <a:noFill/>
        </p:spPr>
        <p:txBody>
          <a:bodyPr vert="horz" rtlCol="0">
            <a:spAutoFit/>
          </a:bodyPr>
          <a:lstStyle/>
          <a:p>
            <a:pPr algn="ctr"/>
            <a:r>
              <a:rPr lang="nl-NL" sz="2800" i="1" dirty="0">
                <a:latin typeface="Calibri - 26"/>
              </a:rPr>
              <a:t>“</a:t>
            </a:r>
            <a:r>
              <a:rPr lang="nl-NL" sz="2800" i="1" dirty="0" err="1">
                <a:latin typeface="Calibri - 26"/>
              </a:rPr>
              <a:t>Throw</a:t>
            </a:r>
            <a:r>
              <a:rPr lang="nl-NL" sz="2800" i="1" dirty="0">
                <a:latin typeface="Calibri - 26"/>
              </a:rPr>
              <a:t> a rock in </a:t>
            </a:r>
            <a:r>
              <a:rPr lang="nl-NL" sz="2800" i="1" dirty="0" err="1">
                <a:latin typeface="Calibri - 26"/>
              </a:rPr>
              <a:t>the</a:t>
            </a:r>
            <a:r>
              <a:rPr lang="nl-NL" sz="2800" i="1" dirty="0">
                <a:latin typeface="Calibri - 26"/>
              </a:rPr>
              <a:t> pond!”</a:t>
            </a:r>
          </a:p>
        </p:txBody>
      </p:sp>
      <p:sp>
        <p:nvSpPr>
          <p:cNvPr id="13" name="Rechthoek 12"/>
          <p:cNvSpPr/>
          <p:nvPr/>
        </p:nvSpPr>
        <p:spPr>
          <a:xfrm>
            <a:off x="1379049" y="1586916"/>
            <a:ext cx="7282586" cy="567720"/>
          </a:xfrm>
          <a:prstGeom prst="rect">
            <a:avLst/>
          </a:prstGeom>
        </p:spPr>
        <p:txBody>
          <a:bodyPr wrap="square">
            <a:spAutoFit/>
          </a:bodyPr>
          <a:lstStyle/>
          <a:p>
            <a:pPr algn="ctr"/>
            <a:r>
              <a:rPr lang="nl-NL" sz="3089" dirty="0">
                <a:solidFill>
                  <a:srgbClr val="000000"/>
                </a:solidFill>
                <a:latin typeface="Calibri - 26"/>
              </a:rPr>
              <a:t>Step 1: </a:t>
            </a:r>
            <a:r>
              <a:rPr lang="nl-NL" sz="3089" dirty="0" err="1">
                <a:solidFill>
                  <a:srgbClr val="000000"/>
                </a:solidFill>
                <a:latin typeface="Calibri - 26"/>
              </a:rPr>
              <a:t>activate</a:t>
            </a:r>
            <a:endParaRPr lang="nl-NL" sz="3089" dirty="0"/>
          </a:p>
        </p:txBody>
      </p:sp>
      <p:sp>
        <p:nvSpPr>
          <p:cNvPr id="16" name="TextBox 10"/>
          <p:cNvSpPr txBox="1"/>
          <p:nvPr/>
        </p:nvSpPr>
        <p:spPr>
          <a:xfrm>
            <a:off x="983451" y="3570381"/>
            <a:ext cx="2413000" cy="2241013"/>
          </a:xfrm>
          <a:prstGeom prst="rect">
            <a:avLst/>
          </a:prstGeom>
          <a:noFill/>
        </p:spPr>
        <p:txBody>
          <a:bodyPr vert="horz" lIns="85740" tIns="42870" rIns="85740" bIns="42870" rtlCol="0">
            <a:spAutoFit/>
          </a:bodyPr>
          <a:lstStyle/>
          <a:p>
            <a:r>
              <a:rPr lang="nl-NL" sz="2000" b="1" dirty="0" err="1">
                <a:solidFill>
                  <a:srgbClr val="000000"/>
                </a:solidFill>
                <a:latin typeface="Calibri - 26"/>
              </a:rPr>
              <a:t>imagers</a:t>
            </a:r>
            <a:r>
              <a:rPr lang="nl-NL" sz="2000" dirty="0">
                <a:solidFill>
                  <a:srgbClr val="000000"/>
                </a:solidFill>
                <a:latin typeface="Calibri - 26"/>
              </a:rPr>
              <a:t>:</a:t>
            </a:r>
          </a:p>
          <a:p>
            <a:r>
              <a:rPr lang="nl-NL" sz="2000" dirty="0" err="1">
                <a:solidFill>
                  <a:srgbClr val="000000"/>
                </a:solidFill>
                <a:latin typeface="Calibri - 26"/>
              </a:rPr>
              <a:t>stories</a:t>
            </a:r>
            <a:endParaRPr lang="nl-NL" sz="2000" dirty="0">
              <a:solidFill>
                <a:srgbClr val="000000"/>
              </a:solidFill>
              <a:latin typeface="Calibri - 26"/>
            </a:endParaRPr>
          </a:p>
          <a:p>
            <a:r>
              <a:rPr lang="nl-NL" sz="2000" dirty="0" err="1">
                <a:solidFill>
                  <a:srgbClr val="000000"/>
                </a:solidFill>
                <a:latin typeface="Calibri - 26"/>
              </a:rPr>
              <a:t>objects</a:t>
            </a:r>
            <a:endParaRPr lang="nl-NL" sz="2000" dirty="0">
              <a:solidFill>
                <a:srgbClr val="000000"/>
              </a:solidFill>
              <a:latin typeface="Calibri - 26"/>
            </a:endParaRPr>
          </a:p>
          <a:p>
            <a:r>
              <a:rPr lang="nl-NL" sz="2000" dirty="0">
                <a:solidFill>
                  <a:srgbClr val="000000"/>
                </a:solidFill>
                <a:latin typeface="Calibri - 26"/>
              </a:rPr>
              <a:t>images</a:t>
            </a:r>
          </a:p>
          <a:p>
            <a:r>
              <a:rPr lang="nl-NL" sz="2000" dirty="0">
                <a:solidFill>
                  <a:srgbClr val="000000"/>
                </a:solidFill>
                <a:latin typeface="Calibri - 26"/>
              </a:rPr>
              <a:t>video</a:t>
            </a:r>
          </a:p>
          <a:p>
            <a:r>
              <a:rPr lang="nl-NL" sz="2000" dirty="0">
                <a:solidFill>
                  <a:srgbClr val="000000"/>
                </a:solidFill>
                <a:latin typeface="Calibri - 26"/>
              </a:rPr>
              <a:t>drama</a:t>
            </a:r>
          </a:p>
          <a:p>
            <a:r>
              <a:rPr lang="nl-NL" sz="2000" dirty="0">
                <a:solidFill>
                  <a:srgbClr val="000000"/>
                </a:solidFill>
                <a:latin typeface="Calibri - 26"/>
              </a:rPr>
              <a:t>statements</a:t>
            </a:r>
          </a:p>
        </p:txBody>
      </p:sp>
      <p:pic>
        <p:nvPicPr>
          <p:cNvPr id="3" name="Afbeelding 2"/>
          <p:cNvPicPr>
            <a:picLocks noChangeAspect="1"/>
          </p:cNvPicPr>
          <p:nvPr/>
        </p:nvPicPr>
        <p:blipFill>
          <a:blip r:embed="rId4"/>
          <a:stretch>
            <a:fillRect/>
          </a:stretch>
        </p:blipFill>
        <p:spPr>
          <a:xfrm>
            <a:off x="3284080" y="3444845"/>
            <a:ext cx="3076926" cy="2633090"/>
          </a:xfrm>
          <a:prstGeom prst="rect">
            <a:avLst/>
          </a:prstGeom>
        </p:spPr>
      </p:pic>
      <p:sp>
        <p:nvSpPr>
          <p:cNvPr id="10" name="TextBox 11"/>
          <p:cNvSpPr txBox="1"/>
          <p:nvPr/>
        </p:nvSpPr>
        <p:spPr>
          <a:xfrm>
            <a:off x="1572177" y="7109296"/>
            <a:ext cx="7025044" cy="400110"/>
          </a:xfrm>
          <a:prstGeom prst="rect">
            <a:avLst/>
          </a:prstGeom>
          <a:noFill/>
        </p:spPr>
        <p:txBody>
          <a:bodyPr vert="horz" rtlCol="0">
            <a:spAutoFit/>
          </a:bodyPr>
          <a:lstStyle/>
          <a:p>
            <a:pPr algn="ctr"/>
            <a:r>
              <a:rPr lang="nl-NL" sz="2000" dirty="0">
                <a:solidFill>
                  <a:srgbClr val="FF0000"/>
                </a:solidFill>
                <a:latin typeface="Calibri - 26"/>
              </a:rPr>
              <a:t>Prompt </a:t>
            </a:r>
            <a:r>
              <a:rPr lang="nl-NL" sz="2000" dirty="0" err="1">
                <a:solidFill>
                  <a:srgbClr val="FF0000"/>
                </a:solidFill>
                <a:latin typeface="Calibri - 26"/>
              </a:rPr>
              <a:t>perplexity</a:t>
            </a:r>
            <a:r>
              <a:rPr lang="nl-NL" sz="2000" dirty="0">
                <a:solidFill>
                  <a:srgbClr val="FF0000"/>
                </a:solidFill>
                <a:latin typeface="Calibri - 26"/>
              </a:rPr>
              <a:t> </a:t>
            </a:r>
            <a:r>
              <a:rPr lang="nl-NL" sz="2000" dirty="0" err="1">
                <a:solidFill>
                  <a:srgbClr val="FF0000"/>
                </a:solidFill>
                <a:latin typeface="Calibri - 26"/>
              </a:rPr>
              <a:t>and</a:t>
            </a:r>
            <a:r>
              <a:rPr lang="nl-NL" sz="2000" dirty="0">
                <a:solidFill>
                  <a:srgbClr val="FF0000"/>
                </a:solidFill>
                <a:latin typeface="Calibri - 26"/>
              </a:rPr>
              <a:t> </a:t>
            </a:r>
            <a:r>
              <a:rPr lang="nl-NL" sz="2000" dirty="0" err="1">
                <a:solidFill>
                  <a:srgbClr val="FF0000"/>
                </a:solidFill>
                <a:latin typeface="Calibri - 26"/>
              </a:rPr>
              <a:t>elicit</a:t>
            </a:r>
            <a:r>
              <a:rPr lang="nl-NL" sz="2000" dirty="0">
                <a:solidFill>
                  <a:srgbClr val="FF0000"/>
                </a:solidFill>
                <a:latin typeface="Calibri - 26"/>
              </a:rPr>
              <a:t> </a:t>
            </a:r>
            <a:r>
              <a:rPr lang="nl-NL" sz="2000" dirty="0" err="1">
                <a:solidFill>
                  <a:srgbClr val="FF0000"/>
                </a:solidFill>
                <a:latin typeface="Calibri - 26"/>
              </a:rPr>
              <a:t>wonderment</a:t>
            </a:r>
            <a:endParaRPr lang="nl-NL" sz="2000" dirty="0">
              <a:solidFill>
                <a:srgbClr val="FF0000"/>
              </a:solidFill>
              <a:latin typeface="Calibri - 26"/>
            </a:endParaRPr>
          </a:p>
        </p:txBody>
      </p:sp>
      <p:sp>
        <p:nvSpPr>
          <p:cNvPr id="11" name="TextBox 10"/>
          <p:cNvSpPr txBox="1"/>
          <p:nvPr/>
        </p:nvSpPr>
        <p:spPr>
          <a:xfrm>
            <a:off x="7455135" y="3570381"/>
            <a:ext cx="2413000" cy="1625460"/>
          </a:xfrm>
          <a:prstGeom prst="rect">
            <a:avLst/>
          </a:prstGeom>
          <a:noFill/>
        </p:spPr>
        <p:txBody>
          <a:bodyPr vert="horz" lIns="85740" tIns="42870" rIns="85740" bIns="42870" rtlCol="0">
            <a:spAutoFit/>
          </a:bodyPr>
          <a:lstStyle/>
          <a:p>
            <a:r>
              <a:rPr lang="nl-NL" sz="2000" b="1" dirty="0">
                <a:solidFill>
                  <a:srgbClr val="000000"/>
                </a:solidFill>
                <a:latin typeface="Calibri - 26"/>
              </a:rPr>
              <a:t>features</a:t>
            </a:r>
            <a:r>
              <a:rPr lang="nl-NL" sz="2000" dirty="0">
                <a:solidFill>
                  <a:srgbClr val="000000"/>
                </a:solidFill>
                <a:latin typeface="Calibri - 26"/>
              </a:rPr>
              <a:t>:</a:t>
            </a:r>
          </a:p>
          <a:p>
            <a:r>
              <a:rPr lang="nl-NL" sz="2000" dirty="0" err="1">
                <a:solidFill>
                  <a:srgbClr val="000000"/>
                </a:solidFill>
                <a:latin typeface="Calibri - 26"/>
              </a:rPr>
              <a:t>exciting</a:t>
            </a:r>
            <a:endParaRPr lang="nl-NL" sz="2000" dirty="0">
              <a:solidFill>
                <a:srgbClr val="000000"/>
              </a:solidFill>
              <a:latin typeface="Calibri - 26"/>
            </a:endParaRPr>
          </a:p>
          <a:p>
            <a:r>
              <a:rPr lang="nl-NL" sz="2000" dirty="0" err="1">
                <a:solidFill>
                  <a:srgbClr val="000000"/>
                </a:solidFill>
                <a:latin typeface="Calibri - 26"/>
              </a:rPr>
              <a:t>motivating</a:t>
            </a:r>
            <a:endParaRPr lang="nl-NL" sz="2000" dirty="0">
              <a:solidFill>
                <a:srgbClr val="000000"/>
              </a:solidFill>
              <a:latin typeface="Calibri - 26"/>
            </a:endParaRPr>
          </a:p>
          <a:p>
            <a:r>
              <a:rPr lang="nl-NL" sz="2000" dirty="0" err="1">
                <a:solidFill>
                  <a:srgbClr val="000000"/>
                </a:solidFill>
                <a:latin typeface="Calibri - 26"/>
              </a:rPr>
              <a:t>surprising</a:t>
            </a:r>
            <a:endParaRPr lang="nl-NL" sz="2000" dirty="0">
              <a:solidFill>
                <a:srgbClr val="000000"/>
              </a:solidFill>
              <a:latin typeface="Calibri - 26"/>
            </a:endParaRPr>
          </a:p>
          <a:p>
            <a:r>
              <a:rPr lang="nl-NL" sz="2000" dirty="0" err="1">
                <a:solidFill>
                  <a:srgbClr val="000000"/>
                </a:solidFill>
                <a:latin typeface="Calibri - 26"/>
              </a:rPr>
              <a:t>recognizable</a:t>
            </a:r>
            <a:endParaRPr lang="nl-NL" sz="2000" dirty="0">
              <a:solidFill>
                <a:srgbClr val="000000"/>
              </a:solidFill>
              <a:latin typeface="Calibri - 26"/>
            </a:endParaRPr>
          </a:p>
        </p:txBody>
      </p:sp>
    </p:spTree>
    <p:extLst>
      <p:ext uri="{BB962C8B-B14F-4D97-AF65-F5344CB8AC3E}">
        <p14:creationId xmlns:p14="http://schemas.microsoft.com/office/powerpoint/2010/main" val="17985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819707" y="1322516"/>
            <a:ext cx="6736812" cy="567720"/>
          </a:xfrm>
          <a:prstGeom prst="rect">
            <a:avLst/>
          </a:prstGeom>
        </p:spPr>
        <p:txBody>
          <a:bodyPr wrap="square">
            <a:spAutoFit/>
          </a:bodyPr>
          <a:lstStyle/>
          <a:p>
            <a:pPr algn="ctr"/>
            <a:r>
              <a:rPr lang="nl-NL" sz="3089" dirty="0">
                <a:solidFill>
                  <a:srgbClr val="000000"/>
                </a:solidFill>
                <a:latin typeface="Calibri - 26"/>
              </a:rPr>
              <a:t>Step 2: record </a:t>
            </a:r>
            <a:r>
              <a:rPr lang="nl-NL" sz="3089" dirty="0" err="1">
                <a:solidFill>
                  <a:srgbClr val="000000"/>
                </a:solidFill>
                <a:latin typeface="Calibri - 26"/>
              </a:rPr>
              <a:t>associations</a:t>
            </a:r>
            <a:endParaRPr lang="nl-NL" sz="3089" dirty="0">
              <a:solidFill>
                <a:srgbClr val="000000"/>
              </a:solidFill>
              <a:latin typeface="Calibri - 26"/>
            </a:endParaRPr>
          </a:p>
        </p:txBody>
      </p:sp>
      <p:sp>
        <p:nvSpPr>
          <p:cNvPr id="4" name="Rechthoek 3"/>
          <p:cNvSpPr/>
          <p:nvPr/>
        </p:nvSpPr>
        <p:spPr>
          <a:xfrm>
            <a:off x="2383643" y="2133493"/>
            <a:ext cx="5901808" cy="831638"/>
          </a:xfrm>
          <a:prstGeom prst="rect">
            <a:avLst/>
          </a:prstGeom>
        </p:spPr>
        <p:txBody>
          <a:bodyPr wrap="none">
            <a:spAutoFit/>
          </a:bodyPr>
          <a:lstStyle/>
          <a:p>
            <a:pPr algn="ctr"/>
            <a:r>
              <a:rPr lang="nl-NL" sz="2402" b="1" dirty="0">
                <a:solidFill>
                  <a:srgbClr val="00B050"/>
                </a:solidFill>
                <a:latin typeface="Calibri - 26"/>
              </a:rPr>
              <a:t>Write </a:t>
            </a:r>
            <a:r>
              <a:rPr lang="nl-NL" sz="2402" b="1" dirty="0" err="1">
                <a:solidFill>
                  <a:srgbClr val="00B050"/>
                </a:solidFill>
                <a:latin typeface="Calibri - 26"/>
              </a:rPr>
              <a:t>them</a:t>
            </a:r>
            <a:r>
              <a:rPr lang="nl-NL" sz="2402" b="1" dirty="0">
                <a:solidFill>
                  <a:srgbClr val="00B050"/>
                </a:solidFill>
                <a:latin typeface="Calibri - 26"/>
              </a:rPr>
              <a:t> down </a:t>
            </a:r>
            <a:r>
              <a:rPr lang="nl-NL" sz="2402" b="1" dirty="0" err="1">
                <a:solidFill>
                  <a:srgbClr val="00B050"/>
                </a:solidFill>
                <a:latin typeface="Calibri - 26"/>
              </a:rPr>
              <a:t>just</a:t>
            </a:r>
            <a:r>
              <a:rPr lang="nl-NL" sz="2402" b="1" dirty="0">
                <a:solidFill>
                  <a:srgbClr val="00B050"/>
                </a:solidFill>
                <a:latin typeface="Calibri - 26"/>
              </a:rPr>
              <a:t> </a:t>
            </a:r>
            <a:r>
              <a:rPr lang="nl-NL" sz="2402" b="1" dirty="0" err="1">
                <a:solidFill>
                  <a:srgbClr val="00B050"/>
                </a:solidFill>
                <a:latin typeface="Calibri - 26"/>
              </a:rPr>
              <a:t>for</a:t>
            </a:r>
            <a:r>
              <a:rPr lang="nl-NL" sz="2402" b="1" dirty="0">
                <a:solidFill>
                  <a:srgbClr val="00B050"/>
                </a:solidFill>
                <a:latin typeface="Calibri - 26"/>
              </a:rPr>
              <a:t> </a:t>
            </a:r>
            <a:r>
              <a:rPr lang="nl-NL" sz="2402" b="1" dirty="0" err="1">
                <a:solidFill>
                  <a:srgbClr val="00B050"/>
                </a:solidFill>
                <a:latin typeface="Calibri - 26"/>
              </a:rPr>
              <a:t>your</a:t>
            </a:r>
            <a:r>
              <a:rPr lang="nl-NL" sz="2402" b="1" dirty="0">
                <a:solidFill>
                  <a:srgbClr val="00B050"/>
                </a:solidFill>
                <a:latin typeface="Calibri - 26"/>
              </a:rPr>
              <a:t> </a:t>
            </a:r>
            <a:r>
              <a:rPr lang="nl-NL" sz="2402" b="1" dirty="0" err="1">
                <a:solidFill>
                  <a:srgbClr val="00B050"/>
                </a:solidFill>
                <a:latin typeface="Calibri - 26"/>
              </a:rPr>
              <a:t>self</a:t>
            </a:r>
            <a:r>
              <a:rPr lang="nl-NL" sz="2402" b="1" dirty="0">
                <a:solidFill>
                  <a:srgbClr val="00B050"/>
                </a:solidFill>
                <a:latin typeface="Calibri - 26"/>
              </a:rPr>
              <a:t>, first</a:t>
            </a:r>
          </a:p>
          <a:p>
            <a:pPr algn="ctr"/>
            <a:endParaRPr lang="nl-NL" sz="2402" b="1" dirty="0">
              <a:solidFill>
                <a:srgbClr val="00B050"/>
              </a:solidFill>
            </a:endParaRPr>
          </a:p>
        </p:txBody>
      </p:sp>
      <p:sp>
        <p:nvSpPr>
          <p:cNvPr id="10" name="Rechthoek 9"/>
          <p:cNvSpPr/>
          <p:nvPr/>
        </p:nvSpPr>
        <p:spPr>
          <a:xfrm>
            <a:off x="6983968" y="3895948"/>
            <a:ext cx="1454676" cy="170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4" dirty="0"/>
              <a:t>word 3</a:t>
            </a:r>
          </a:p>
        </p:txBody>
      </p:sp>
      <p:sp>
        <p:nvSpPr>
          <p:cNvPr id="11" name="Rechthoek 10"/>
          <p:cNvSpPr/>
          <p:nvPr/>
        </p:nvSpPr>
        <p:spPr>
          <a:xfrm>
            <a:off x="4607209" y="3339059"/>
            <a:ext cx="1454676" cy="170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4" dirty="0" err="1"/>
              <a:t>nice</a:t>
            </a:r>
            <a:endParaRPr lang="nl-NL" sz="2504" dirty="0"/>
          </a:p>
        </p:txBody>
      </p:sp>
      <p:sp>
        <p:nvSpPr>
          <p:cNvPr id="13" name="Rechthoek 12"/>
          <p:cNvSpPr/>
          <p:nvPr/>
        </p:nvSpPr>
        <p:spPr>
          <a:xfrm>
            <a:off x="5529291" y="4333791"/>
            <a:ext cx="1454676" cy="1703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504" dirty="0"/>
              <a:t>word 2</a:t>
            </a:r>
          </a:p>
        </p:txBody>
      </p:sp>
      <p:sp>
        <p:nvSpPr>
          <p:cNvPr id="24" name="Rechthoek 23"/>
          <p:cNvSpPr/>
          <p:nvPr/>
        </p:nvSpPr>
        <p:spPr>
          <a:xfrm>
            <a:off x="3003863" y="6621758"/>
            <a:ext cx="4368505" cy="1201291"/>
          </a:xfrm>
          <a:prstGeom prst="rect">
            <a:avLst/>
          </a:prstGeom>
        </p:spPr>
        <p:txBody>
          <a:bodyPr wrap="none">
            <a:spAutoFit/>
          </a:bodyPr>
          <a:lstStyle/>
          <a:p>
            <a:pPr algn="ctr"/>
            <a:r>
              <a:rPr lang="nl-NL" sz="2402" b="1" dirty="0">
                <a:solidFill>
                  <a:srgbClr val="0070C0"/>
                </a:solidFill>
                <a:latin typeface="Calibri - 26"/>
              </a:rPr>
              <a:t>Attention:</a:t>
            </a:r>
          </a:p>
          <a:p>
            <a:pPr algn="ctr"/>
            <a:r>
              <a:rPr lang="nl-NL" sz="2402" b="1" dirty="0">
                <a:solidFill>
                  <a:srgbClr val="0070C0"/>
                </a:solidFill>
                <a:latin typeface="Calibri - 26"/>
              </a:rPr>
              <a:t>1 word on </a:t>
            </a:r>
            <a:r>
              <a:rPr lang="nl-NL" sz="2402" b="1" dirty="0" err="1">
                <a:solidFill>
                  <a:srgbClr val="0070C0"/>
                </a:solidFill>
                <a:latin typeface="Calibri - 26"/>
              </a:rPr>
              <a:t>each</a:t>
            </a:r>
            <a:r>
              <a:rPr lang="nl-NL" sz="2402" b="1" dirty="0">
                <a:solidFill>
                  <a:srgbClr val="0070C0"/>
                </a:solidFill>
                <a:latin typeface="Calibri - 26"/>
              </a:rPr>
              <a:t> post-</a:t>
            </a:r>
            <a:r>
              <a:rPr lang="nl-NL" sz="2402" b="1" dirty="0" err="1">
                <a:solidFill>
                  <a:srgbClr val="0070C0"/>
                </a:solidFill>
                <a:latin typeface="Calibri - 26"/>
              </a:rPr>
              <a:t>it</a:t>
            </a:r>
            <a:r>
              <a:rPr lang="nl-NL" sz="2402" b="1" dirty="0">
                <a:solidFill>
                  <a:srgbClr val="0070C0"/>
                </a:solidFill>
                <a:latin typeface="Calibri - 26"/>
              </a:rPr>
              <a:t>!</a:t>
            </a:r>
          </a:p>
          <a:p>
            <a:pPr algn="ctr"/>
            <a:r>
              <a:rPr lang="nl-NL" sz="2402" b="1" dirty="0">
                <a:solidFill>
                  <a:srgbClr val="0070C0"/>
                </a:solidFill>
                <a:latin typeface="Calibri - 26"/>
              </a:rPr>
              <a:t>Do </a:t>
            </a:r>
            <a:r>
              <a:rPr lang="nl-NL" sz="2402" b="1" dirty="0" err="1">
                <a:solidFill>
                  <a:srgbClr val="0070C0"/>
                </a:solidFill>
                <a:latin typeface="Calibri - 26"/>
              </a:rPr>
              <a:t>not</a:t>
            </a:r>
            <a:r>
              <a:rPr lang="nl-NL" sz="2402" b="1" dirty="0">
                <a:solidFill>
                  <a:srgbClr val="0070C0"/>
                </a:solidFill>
                <a:latin typeface="Calibri - 26"/>
              </a:rPr>
              <a:t> </a:t>
            </a:r>
            <a:r>
              <a:rPr lang="nl-NL" sz="2402" b="1" dirty="0" err="1">
                <a:solidFill>
                  <a:srgbClr val="0070C0"/>
                </a:solidFill>
                <a:latin typeface="Calibri - 26"/>
              </a:rPr>
              <a:t>place</a:t>
            </a:r>
            <a:r>
              <a:rPr lang="nl-NL" sz="2402" b="1" dirty="0">
                <a:solidFill>
                  <a:srgbClr val="0070C0"/>
                </a:solidFill>
                <a:latin typeface="Calibri - 26"/>
              </a:rPr>
              <a:t> on </a:t>
            </a:r>
            <a:r>
              <a:rPr lang="nl-NL" sz="2402" b="1" dirty="0" err="1">
                <a:solidFill>
                  <a:srgbClr val="0070C0"/>
                </a:solidFill>
                <a:latin typeface="Calibri - 26"/>
              </a:rPr>
              <a:t>the</a:t>
            </a:r>
            <a:r>
              <a:rPr lang="nl-NL" sz="2402" b="1" dirty="0">
                <a:solidFill>
                  <a:srgbClr val="0070C0"/>
                </a:solidFill>
                <a:latin typeface="Calibri - 26"/>
              </a:rPr>
              <a:t> flap, </a:t>
            </a:r>
            <a:r>
              <a:rPr lang="nl-NL" sz="2402" b="1" dirty="0" err="1">
                <a:solidFill>
                  <a:srgbClr val="0070C0"/>
                </a:solidFill>
                <a:latin typeface="Calibri - 26"/>
              </a:rPr>
              <a:t>yet</a:t>
            </a:r>
            <a:r>
              <a:rPr lang="nl-NL" sz="2402" b="1" dirty="0">
                <a:solidFill>
                  <a:srgbClr val="0070C0"/>
                </a:solidFill>
                <a:latin typeface="Calibri - 26"/>
              </a:rPr>
              <a:t>.</a:t>
            </a:r>
            <a:endParaRPr lang="nl-NL" sz="2402" b="1" dirty="0">
              <a:solidFill>
                <a:srgbClr val="0070C0"/>
              </a:solidFill>
            </a:endParaRPr>
          </a:p>
        </p:txBody>
      </p:sp>
      <p:pic>
        <p:nvPicPr>
          <p:cNvPr id="5" name="Afbeelding 4"/>
          <p:cNvPicPr>
            <a:picLocks noChangeAspect="1"/>
          </p:cNvPicPr>
          <p:nvPr/>
        </p:nvPicPr>
        <p:blipFill>
          <a:blip r:embed="rId3"/>
          <a:stretch>
            <a:fillRect/>
          </a:stretch>
        </p:blipFill>
        <p:spPr>
          <a:xfrm>
            <a:off x="2552877" y="3448349"/>
            <a:ext cx="1593290" cy="2241540"/>
          </a:xfrm>
          <a:prstGeom prst="rect">
            <a:avLst/>
          </a:prstGeom>
        </p:spPr>
      </p:pic>
    </p:spTree>
    <p:extLst>
      <p:ext uri="{BB962C8B-B14F-4D97-AF65-F5344CB8AC3E}">
        <p14:creationId xmlns:p14="http://schemas.microsoft.com/office/powerpoint/2010/main" val="2396077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3371564" y="3493959"/>
            <a:ext cx="3725510" cy="401918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3" name="Rechthoek 2"/>
          <p:cNvSpPr/>
          <p:nvPr/>
        </p:nvSpPr>
        <p:spPr>
          <a:xfrm>
            <a:off x="1623616" y="1030542"/>
            <a:ext cx="6813366" cy="567720"/>
          </a:xfrm>
          <a:prstGeom prst="rect">
            <a:avLst/>
          </a:prstGeom>
        </p:spPr>
        <p:txBody>
          <a:bodyPr wrap="square">
            <a:spAutoFit/>
          </a:bodyPr>
          <a:lstStyle/>
          <a:p>
            <a:pPr algn="ctr"/>
            <a:r>
              <a:rPr lang="nl-NL" sz="3089" dirty="0">
                <a:solidFill>
                  <a:srgbClr val="000000"/>
                </a:solidFill>
                <a:latin typeface="Calibri - 26"/>
              </a:rPr>
              <a:t>Step 3: exchange </a:t>
            </a:r>
            <a:r>
              <a:rPr lang="nl-NL" sz="3089" dirty="0" err="1">
                <a:solidFill>
                  <a:srgbClr val="000000"/>
                </a:solidFill>
                <a:latin typeface="Calibri - 26"/>
              </a:rPr>
              <a:t>ideas</a:t>
            </a:r>
            <a:endParaRPr lang="nl-NL" sz="3089" dirty="0">
              <a:solidFill>
                <a:srgbClr val="000000"/>
              </a:solidFill>
              <a:latin typeface="Calibri - 26"/>
            </a:endParaRPr>
          </a:p>
        </p:txBody>
      </p:sp>
      <p:sp>
        <p:nvSpPr>
          <p:cNvPr id="7" name="Rechthoek 6"/>
          <p:cNvSpPr/>
          <p:nvPr/>
        </p:nvSpPr>
        <p:spPr>
          <a:xfrm>
            <a:off x="2733099" y="4608913"/>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7" name="Rechthoek 16"/>
          <p:cNvSpPr/>
          <p:nvPr/>
        </p:nvSpPr>
        <p:spPr>
          <a:xfrm>
            <a:off x="2634210" y="4052024"/>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8" name="Rechthoek 17"/>
          <p:cNvSpPr/>
          <p:nvPr/>
        </p:nvSpPr>
        <p:spPr>
          <a:xfrm>
            <a:off x="6133107" y="4559038"/>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9" name="Rechthoek 18"/>
          <p:cNvSpPr/>
          <p:nvPr/>
        </p:nvSpPr>
        <p:spPr>
          <a:xfrm>
            <a:off x="6126625" y="5810565"/>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0" name="Rechthoek 19"/>
          <p:cNvSpPr/>
          <p:nvPr/>
        </p:nvSpPr>
        <p:spPr>
          <a:xfrm>
            <a:off x="7315013" y="5978772"/>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1" name="Rechthoek 20"/>
          <p:cNvSpPr/>
          <p:nvPr/>
        </p:nvSpPr>
        <p:spPr>
          <a:xfrm>
            <a:off x="3564959" y="5949204"/>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4" name="Rechthoek 23"/>
          <p:cNvSpPr/>
          <p:nvPr/>
        </p:nvSpPr>
        <p:spPr>
          <a:xfrm>
            <a:off x="2582753" y="6577193"/>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5" name="Rechthoek 24"/>
          <p:cNvSpPr/>
          <p:nvPr/>
        </p:nvSpPr>
        <p:spPr>
          <a:xfrm>
            <a:off x="3622497" y="4020945"/>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6" name="Rechthoek 25"/>
          <p:cNvSpPr/>
          <p:nvPr/>
        </p:nvSpPr>
        <p:spPr>
          <a:xfrm>
            <a:off x="7381200" y="6435703"/>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7" name="Rechthoek 26"/>
          <p:cNvSpPr/>
          <p:nvPr/>
        </p:nvSpPr>
        <p:spPr>
          <a:xfrm>
            <a:off x="2570300" y="6832258"/>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8" name="Rechthoek 27"/>
          <p:cNvSpPr/>
          <p:nvPr/>
        </p:nvSpPr>
        <p:spPr>
          <a:xfrm>
            <a:off x="3623404" y="6854468"/>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9" name="Rechthoek 28"/>
          <p:cNvSpPr/>
          <p:nvPr/>
        </p:nvSpPr>
        <p:spPr>
          <a:xfrm>
            <a:off x="2700397" y="3777398"/>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0" name="Rechthoek 29"/>
          <p:cNvSpPr/>
          <p:nvPr/>
        </p:nvSpPr>
        <p:spPr>
          <a:xfrm>
            <a:off x="6133107" y="4049912"/>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1" name="Rechthoek 30"/>
          <p:cNvSpPr/>
          <p:nvPr/>
        </p:nvSpPr>
        <p:spPr>
          <a:xfrm>
            <a:off x="7315013" y="4125064"/>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2" name="Rechthoek 31"/>
          <p:cNvSpPr/>
          <p:nvPr/>
        </p:nvSpPr>
        <p:spPr>
          <a:xfrm>
            <a:off x="2627939" y="6292437"/>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3" name="Rechthoek 32"/>
          <p:cNvSpPr/>
          <p:nvPr/>
        </p:nvSpPr>
        <p:spPr>
          <a:xfrm>
            <a:off x="7197344" y="6256048"/>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4" name="Rechthoek 33"/>
          <p:cNvSpPr/>
          <p:nvPr/>
        </p:nvSpPr>
        <p:spPr>
          <a:xfrm>
            <a:off x="3611188" y="4436676"/>
            <a:ext cx="453227" cy="2772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6" name="Rechthoek 35"/>
          <p:cNvSpPr/>
          <p:nvPr/>
        </p:nvSpPr>
        <p:spPr>
          <a:xfrm>
            <a:off x="7203429" y="4238227"/>
            <a:ext cx="453227" cy="2772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7" name="Rechthoek 36"/>
          <p:cNvSpPr/>
          <p:nvPr/>
        </p:nvSpPr>
        <p:spPr>
          <a:xfrm>
            <a:off x="7326430" y="3834480"/>
            <a:ext cx="453227" cy="2772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8" name="Rechthoek 37"/>
          <p:cNvSpPr/>
          <p:nvPr/>
        </p:nvSpPr>
        <p:spPr>
          <a:xfrm>
            <a:off x="2626539" y="4428704"/>
            <a:ext cx="453227" cy="27727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 name="Rechthoek 1"/>
          <p:cNvSpPr/>
          <p:nvPr/>
        </p:nvSpPr>
        <p:spPr>
          <a:xfrm>
            <a:off x="2582753" y="1830111"/>
            <a:ext cx="5610633" cy="1631216"/>
          </a:xfrm>
          <a:prstGeom prst="rect">
            <a:avLst/>
          </a:prstGeom>
        </p:spPr>
        <p:txBody>
          <a:bodyPr wrap="square">
            <a:spAutoFit/>
          </a:bodyPr>
          <a:lstStyle/>
          <a:p>
            <a:pPr marL="514864" indent="-514864">
              <a:buFontTx/>
              <a:buChar char="-"/>
            </a:pPr>
            <a:r>
              <a:rPr lang="nl-NL" sz="2000" dirty="0">
                <a:solidFill>
                  <a:srgbClr val="000000"/>
                </a:solidFill>
                <a:latin typeface="Calibri - 26"/>
              </a:rPr>
              <a:t>introduce </a:t>
            </a:r>
            <a:r>
              <a:rPr lang="nl-NL" sz="2000" dirty="0" err="1">
                <a:solidFill>
                  <a:srgbClr val="000000"/>
                </a:solidFill>
                <a:latin typeface="Calibri - 26"/>
              </a:rPr>
              <a:t>your</a:t>
            </a:r>
            <a:r>
              <a:rPr lang="nl-NL" sz="2000" dirty="0">
                <a:solidFill>
                  <a:srgbClr val="000000"/>
                </a:solidFill>
                <a:latin typeface="Calibri - 26"/>
              </a:rPr>
              <a:t> post-</a:t>
            </a:r>
            <a:r>
              <a:rPr lang="nl-NL" sz="2000" dirty="0" err="1">
                <a:solidFill>
                  <a:srgbClr val="000000"/>
                </a:solidFill>
                <a:latin typeface="Calibri - 26"/>
              </a:rPr>
              <a:t>its</a:t>
            </a:r>
            <a:r>
              <a:rPr lang="nl-NL" sz="2000" dirty="0">
                <a:solidFill>
                  <a:srgbClr val="000000"/>
                </a:solidFill>
                <a:latin typeface="Calibri - 26"/>
              </a:rPr>
              <a:t> </a:t>
            </a:r>
            <a:r>
              <a:rPr lang="nl-NL" sz="2000" dirty="0" err="1">
                <a:solidFill>
                  <a:srgbClr val="000000"/>
                </a:solidFill>
                <a:latin typeface="Calibri - 26"/>
              </a:rPr>
              <a:t>one-by-one</a:t>
            </a:r>
            <a:r>
              <a:rPr lang="nl-NL" sz="2000" dirty="0">
                <a:solidFill>
                  <a:srgbClr val="000000"/>
                </a:solidFill>
                <a:latin typeface="Calibri - 26"/>
              </a:rPr>
              <a:t> </a:t>
            </a:r>
          </a:p>
          <a:p>
            <a:pPr marL="514864" indent="-514864">
              <a:buFontTx/>
              <a:buChar char="-"/>
            </a:pPr>
            <a:r>
              <a:rPr lang="nl-NL" sz="2000" dirty="0">
                <a:solidFill>
                  <a:srgbClr val="000000"/>
                </a:solidFill>
                <a:latin typeface="Calibri - 26"/>
              </a:rPr>
              <a:t>stick on </a:t>
            </a:r>
            <a:r>
              <a:rPr lang="nl-NL" sz="2000" dirty="0" err="1">
                <a:solidFill>
                  <a:srgbClr val="000000"/>
                </a:solidFill>
                <a:latin typeface="Calibri - 26"/>
              </a:rPr>
              <a:t>them</a:t>
            </a:r>
            <a:r>
              <a:rPr lang="nl-NL" sz="2000" dirty="0">
                <a:solidFill>
                  <a:srgbClr val="000000"/>
                </a:solidFill>
                <a:latin typeface="Calibri - 26"/>
              </a:rPr>
              <a:t> </a:t>
            </a:r>
            <a:r>
              <a:rPr lang="nl-NL" sz="2000" dirty="0" err="1">
                <a:solidFill>
                  <a:srgbClr val="000000"/>
                </a:solidFill>
                <a:latin typeface="Calibri - 26"/>
              </a:rPr>
              <a:t>the</a:t>
            </a:r>
            <a:r>
              <a:rPr lang="nl-NL" sz="2000" dirty="0">
                <a:solidFill>
                  <a:srgbClr val="000000"/>
                </a:solidFill>
                <a:latin typeface="Calibri - 26"/>
              </a:rPr>
              <a:t> flap</a:t>
            </a:r>
          </a:p>
          <a:p>
            <a:pPr marL="514864" indent="-514864">
              <a:buFontTx/>
              <a:buChar char="-"/>
            </a:pPr>
            <a:r>
              <a:rPr lang="nl-NL" sz="2000" dirty="0" err="1">
                <a:solidFill>
                  <a:srgbClr val="000000"/>
                </a:solidFill>
                <a:latin typeface="Calibri - 26"/>
              </a:rPr>
              <a:t>explain</a:t>
            </a:r>
            <a:r>
              <a:rPr lang="nl-NL" sz="2000" dirty="0">
                <a:solidFill>
                  <a:srgbClr val="000000"/>
                </a:solidFill>
                <a:latin typeface="Calibri - 26"/>
              </a:rPr>
              <a:t> </a:t>
            </a:r>
            <a:r>
              <a:rPr lang="nl-NL" sz="2000" dirty="0" err="1">
                <a:solidFill>
                  <a:srgbClr val="000000"/>
                </a:solidFill>
                <a:latin typeface="Calibri - 26"/>
              </a:rPr>
              <a:t>their</a:t>
            </a:r>
            <a:r>
              <a:rPr lang="nl-NL" sz="2000" dirty="0">
                <a:solidFill>
                  <a:srgbClr val="000000"/>
                </a:solidFill>
                <a:latin typeface="Calibri - 26"/>
              </a:rPr>
              <a:t> </a:t>
            </a:r>
            <a:r>
              <a:rPr lang="nl-NL" sz="2000" dirty="0" err="1">
                <a:solidFill>
                  <a:srgbClr val="000000"/>
                </a:solidFill>
                <a:latin typeface="Calibri - 26"/>
              </a:rPr>
              <a:t>relation</a:t>
            </a:r>
            <a:r>
              <a:rPr lang="nl-NL" sz="2000" dirty="0">
                <a:solidFill>
                  <a:srgbClr val="000000"/>
                </a:solidFill>
                <a:latin typeface="Calibri - 26"/>
              </a:rPr>
              <a:t> </a:t>
            </a:r>
            <a:r>
              <a:rPr lang="nl-NL" sz="2000" dirty="0" err="1">
                <a:solidFill>
                  <a:srgbClr val="000000"/>
                </a:solidFill>
                <a:latin typeface="Calibri - 26"/>
              </a:rPr>
              <a:t>with</a:t>
            </a:r>
            <a:r>
              <a:rPr lang="nl-NL" sz="2000" dirty="0">
                <a:solidFill>
                  <a:srgbClr val="000000"/>
                </a:solidFill>
                <a:latin typeface="Calibri - 26"/>
              </a:rPr>
              <a:t> chocolate</a:t>
            </a:r>
          </a:p>
          <a:p>
            <a:pPr marL="514864" indent="-514864">
              <a:buFontTx/>
              <a:buChar char="-"/>
            </a:pPr>
            <a:r>
              <a:rPr lang="nl-NL" sz="2000" dirty="0" err="1">
                <a:solidFill>
                  <a:srgbClr val="000000"/>
                </a:solidFill>
                <a:latin typeface="Calibri - 26"/>
              </a:rPr>
              <a:t>others</a:t>
            </a:r>
            <a:r>
              <a:rPr lang="nl-NL" sz="2000" dirty="0">
                <a:solidFill>
                  <a:srgbClr val="000000"/>
                </a:solidFill>
                <a:latin typeface="Calibri - 26"/>
              </a:rPr>
              <a:t> </a:t>
            </a:r>
            <a:r>
              <a:rPr lang="nl-NL" sz="2000" dirty="0" err="1">
                <a:solidFill>
                  <a:srgbClr val="000000"/>
                </a:solidFill>
                <a:latin typeface="Calibri - 26"/>
              </a:rPr>
              <a:t>can</a:t>
            </a:r>
            <a:r>
              <a:rPr lang="nl-NL" sz="2000" dirty="0">
                <a:solidFill>
                  <a:srgbClr val="000000"/>
                </a:solidFill>
                <a:latin typeface="Calibri - 26"/>
              </a:rPr>
              <a:t> </a:t>
            </a:r>
            <a:r>
              <a:rPr lang="nl-NL" sz="2000" dirty="0" err="1">
                <a:solidFill>
                  <a:srgbClr val="000000"/>
                </a:solidFill>
                <a:latin typeface="Calibri - 26"/>
              </a:rPr>
              <a:t>ask</a:t>
            </a:r>
            <a:r>
              <a:rPr lang="nl-NL" sz="2000" dirty="0">
                <a:solidFill>
                  <a:srgbClr val="000000"/>
                </a:solidFill>
                <a:latin typeface="Calibri - 26"/>
              </a:rPr>
              <a:t> </a:t>
            </a:r>
            <a:r>
              <a:rPr lang="nl-NL" sz="2000" dirty="0" err="1">
                <a:solidFill>
                  <a:srgbClr val="000000"/>
                </a:solidFill>
                <a:latin typeface="Calibri - 26"/>
              </a:rPr>
              <a:t>questions</a:t>
            </a:r>
            <a:r>
              <a:rPr lang="nl-NL" sz="2000" dirty="0">
                <a:solidFill>
                  <a:srgbClr val="000000"/>
                </a:solidFill>
                <a:latin typeface="Calibri - 26"/>
              </a:rPr>
              <a:t> </a:t>
            </a:r>
            <a:r>
              <a:rPr lang="nl-NL" sz="2000" dirty="0" err="1">
                <a:solidFill>
                  <a:srgbClr val="000000"/>
                </a:solidFill>
                <a:latin typeface="Calibri - 26"/>
              </a:rPr>
              <a:t>if</a:t>
            </a:r>
            <a:r>
              <a:rPr lang="nl-NL" sz="2000" dirty="0">
                <a:solidFill>
                  <a:srgbClr val="000000"/>
                </a:solidFill>
                <a:latin typeface="Calibri - 26"/>
              </a:rPr>
              <a:t> </a:t>
            </a:r>
            <a:r>
              <a:rPr lang="nl-NL" sz="2000" dirty="0" err="1">
                <a:solidFill>
                  <a:srgbClr val="000000"/>
                </a:solidFill>
                <a:latin typeface="Calibri - 26"/>
              </a:rPr>
              <a:t>needed</a:t>
            </a:r>
            <a:endParaRPr lang="nl-NL" sz="2000" dirty="0">
              <a:solidFill>
                <a:srgbClr val="000000"/>
              </a:solidFill>
              <a:latin typeface="Calibri - 26"/>
            </a:endParaRPr>
          </a:p>
          <a:p>
            <a:pPr marL="514864" indent="-514864">
              <a:buFontTx/>
              <a:buChar char="-"/>
            </a:pPr>
            <a:r>
              <a:rPr lang="nl-NL" sz="2000" dirty="0">
                <a:solidFill>
                  <a:srgbClr val="000000"/>
                </a:solidFill>
                <a:latin typeface="Calibri - 26"/>
              </a:rPr>
              <a:t>take </a:t>
            </a:r>
            <a:r>
              <a:rPr lang="nl-NL" sz="2000" dirty="0" err="1">
                <a:solidFill>
                  <a:srgbClr val="000000"/>
                </a:solidFill>
                <a:latin typeface="Calibri - 26"/>
              </a:rPr>
              <a:t>equal</a:t>
            </a:r>
            <a:r>
              <a:rPr lang="nl-NL" sz="2000" dirty="0">
                <a:solidFill>
                  <a:srgbClr val="000000"/>
                </a:solidFill>
                <a:latin typeface="Calibri - 26"/>
              </a:rPr>
              <a:t> </a:t>
            </a:r>
            <a:r>
              <a:rPr lang="nl-NL" sz="2000" dirty="0" err="1">
                <a:solidFill>
                  <a:srgbClr val="000000"/>
                </a:solidFill>
                <a:latin typeface="Calibri - 26"/>
              </a:rPr>
              <a:t>turns</a:t>
            </a:r>
            <a:endParaRPr lang="nl-NL" sz="2000" dirty="0"/>
          </a:p>
        </p:txBody>
      </p:sp>
      <p:pic>
        <p:nvPicPr>
          <p:cNvPr id="43" name="Picture 23" descr="clipboard(14).png"/>
          <p:cNvPicPr>
            <a:picLocks/>
          </p:cNvPicPr>
          <p:nvPr/>
        </p:nvPicPr>
        <p:blipFill>
          <a:blip r:embed="rId3" cstate="print"/>
          <a:stretch>
            <a:fillRect/>
          </a:stretch>
        </p:blipFill>
        <p:spPr>
          <a:xfrm>
            <a:off x="1366832" y="3492822"/>
            <a:ext cx="1040981" cy="1213158"/>
          </a:xfrm>
          <a:prstGeom prst="rect">
            <a:avLst/>
          </a:prstGeom>
          <a:solidFill>
            <a:scrgbClr r="0" g="0" b="0">
              <a:alpha val="0"/>
            </a:scrgbClr>
          </a:solidFill>
        </p:spPr>
      </p:pic>
      <p:pic>
        <p:nvPicPr>
          <p:cNvPr id="44" name="Picture 19" descr="clipboard(4).png"/>
          <p:cNvPicPr>
            <a:picLocks/>
          </p:cNvPicPr>
          <p:nvPr/>
        </p:nvPicPr>
        <p:blipFill>
          <a:blip r:embed="rId4" cstate="print"/>
          <a:stretch>
            <a:fillRect/>
          </a:stretch>
        </p:blipFill>
        <p:spPr>
          <a:xfrm>
            <a:off x="1402968" y="5851956"/>
            <a:ext cx="957528" cy="1350193"/>
          </a:xfrm>
          <a:prstGeom prst="rect">
            <a:avLst/>
          </a:prstGeom>
          <a:solidFill>
            <a:scrgbClr r="0" g="0" b="0">
              <a:alpha val="0"/>
            </a:scrgbClr>
          </a:solidFill>
        </p:spPr>
      </p:pic>
      <p:pic>
        <p:nvPicPr>
          <p:cNvPr id="45" name="Picture 20" descr="clipboard(5).png"/>
          <p:cNvPicPr>
            <a:picLocks/>
          </p:cNvPicPr>
          <p:nvPr/>
        </p:nvPicPr>
        <p:blipFill>
          <a:blip r:embed="rId5" cstate="print"/>
          <a:stretch>
            <a:fillRect/>
          </a:stretch>
        </p:blipFill>
        <p:spPr>
          <a:xfrm>
            <a:off x="7821993" y="5949202"/>
            <a:ext cx="955101" cy="1393253"/>
          </a:xfrm>
          <a:prstGeom prst="rect">
            <a:avLst/>
          </a:prstGeom>
          <a:solidFill>
            <a:scrgbClr r="0" g="0" b="0">
              <a:alpha val="0"/>
            </a:scrgbClr>
          </a:solidFill>
        </p:spPr>
      </p:pic>
      <p:pic>
        <p:nvPicPr>
          <p:cNvPr id="46" name="Picture 21" descr="clipboard(7).png"/>
          <p:cNvPicPr>
            <a:picLocks/>
          </p:cNvPicPr>
          <p:nvPr/>
        </p:nvPicPr>
        <p:blipFill>
          <a:blip r:embed="rId6" cstate="print"/>
          <a:stretch>
            <a:fillRect/>
          </a:stretch>
        </p:blipFill>
        <p:spPr>
          <a:xfrm>
            <a:off x="7855111" y="3542433"/>
            <a:ext cx="890490" cy="1316838"/>
          </a:xfrm>
          <a:prstGeom prst="rect">
            <a:avLst/>
          </a:prstGeom>
          <a:solidFill>
            <a:scrgbClr r="0" g="0" b="0">
              <a:alpha val="0"/>
            </a:scrgbClr>
          </a:solidFill>
        </p:spPr>
      </p:pic>
    </p:spTree>
    <p:extLst>
      <p:ext uri="{BB962C8B-B14F-4D97-AF65-F5344CB8AC3E}">
        <p14:creationId xmlns:p14="http://schemas.microsoft.com/office/powerpoint/2010/main" val="280187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203624" y="2422985"/>
            <a:ext cx="4318268" cy="4653439"/>
          </a:xfrm>
          <a:prstGeom prst="rect">
            <a:avLst/>
          </a:prstGeom>
        </p:spPr>
      </p:pic>
      <p:sp>
        <p:nvSpPr>
          <p:cNvPr id="7" name="Rechthoek 6"/>
          <p:cNvSpPr/>
          <p:nvPr/>
        </p:nvSpPr>
        <p:spPr>
          <a:xfrm>
            <a:off x="4088787" y="2860335"/>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17" name="Rechthoek 16"/>
          <p:cNvSpPr/>
          <p:nvPr/>
        </p:nvSpPr>
        <p:spPr>
          <a:xfrm>
            <a:off x="4099461" y="3333681"/>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18" name="Rechthoek 17"/>
          <p:cNvSpPr/>
          <p:nvPr/>
        </p:nvSpPr>
        <p:spPr>
          <a:xfrm>
            <a:off x="3538810" y="4151223"/>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19" name="Rechthoek 18"/>
          <p:cNvSpPr/>
          <p:nvPr/>
        </p:nvSpPr>
        <p:spPr>
          <a:xfrm>
            <a:off x="6851936" y="5755866"/>
            <a:ext cx="408312" cy="2497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0" name="Rechthoek 19"/>
          <p:cNvSpPr/>
          <p:nvPr/>
        </p:nvSpPr>
        <p:spPr>
          <a:xfrm>
            <a:off x="6638495" y="6365895"/>
            <a:ext cx="408312" cy="2497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1" name="Rechthoek 20"/>
          <p:cNvSpPr/>
          <p:nvPr/>
        </p:nvSpPr>
        <p:spPr>
          <a:xfrm>
            <a:off x="3700403" y="6388742"/>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4" name="Rechthoek 23"/>
          <p:cNvSpPr/>
          <p:nvPr/>
        </p:nvSpPr>
        <p:spPr>
          <a:xfrm>
            <a:off x="3719850" y="3718172"/>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5" name="Rechthoek 24"/>
          <p:cNvSpPr/>
          <p:nvPr/>
        </p:nvSpPr>
        <p:spPr>
          <a:xfrm>
            <a:off x="3310098" y="3035322"/>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6" name="Rechthoek 25"/>
          <p:cNvSpPr/>
          <p:nvPr/>
        </p:nvSpPr>
        <p:spPr>
          <a:xfrm>
            <a:off x="6413082" y="3890524"/>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7" name="Rechthoek 26"/>
          <p:cNvSpPr/>
          <p:nvPr/>
        </p:nvSpPr>
        <p:spPr>
          <a:xfrm>
            <a:off x="4497100" y="6513641"/>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8" name="Rechthoek 27"/>
          <p:cNvSpPr/>
          <p:nvPr/>
        </p:nvSpPr>
        <p:spPr>
          <a:xfrm>
            <a:off x="3514254" y="5830792"/>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9" name="Rechthoek 28"/>
          <p:cNvSpPr/>
          <p:nvPr/>
        </p:nvSpPr>
        <p:spPr>
          <a:xfrm>
            <a:off x="6200125" y="2750792"/>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0" name="Rechthoek 29"/>
          <p:cNvSpPr/>
          <p:nvPr/>
        </p:nvSpPr>
        <p:spPr>
          <a:xfrm>
            <a:off x="5908493" y="3242669"/>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1" name="Rechthoek 30"/>
          <p:cNvSpPr/>
          <p:nvPr/>
        </p:nvSpPr>
        <p:spPr>
          <a:xfrm>
            <a:off x="6617238" y="3201583"/>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2" name="Rechthoek 31"/>
          <p:cNvSpPr/>
          <p:nvPr/>
        </p:nvSpPr>
        <p:spPr>
          <a:xfrm>
            <a:off x="4412745" y="6041768"/>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3" name="Rechthoek 32"/>
          <p:cNvSpPr/>
          <p:nvPr/>
        </p:nvSpPr>
        <p:spPr>
          <a:xfrm>
            <a:off x="6269994" y="5955692"/>
            <a:ext cx="408312" cy="2497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4" name="Rechthoek 33"/>
          <p:cNvSpPr/>
          <p:nvPr/>
        </p:nvSpPr>
        <p:spPr>
          <a:xfrm>
            <a:off x="5181994" y="4493405"/>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6" name="Rechthoek 35"/>
          <p:cNvSpPr/>
          <p:nvPr/>
        </p:nvSpPr>
        <p:spPr>
          <a:xfrm>
            <a:off x="5181994" y="4975491"/>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7" name="Rechthoek 36"/>
          <p:cNvSpPr/>
          <p:nvPr/>
        </p:nvSpPr>
        <p:spPr>
          <a:xfrm>
            <a:off x="4685701" y="5207777"/>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8" name="Rechthoek 37"/>
          <p:cNvSpPr/>
          <p:nvPr/>
        </p:nvSpPr>
        <p:spPr>
          <a:xfrm>
            <a:off x="4412745" y="4823841"/>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3" name="Rechthoek 22"/>
          <p:cNvSpPr/>
          <p:nvPr/>
        </p:nvSpPr>
        <p:spPr>
          <a:xfrm>
            <a:off x="1341078" y="1405907"/>
            <a:ext cx="7282586" cy="567720"/>
          </a:xfrm>
          <a:prstGeom prst="rect">
            <a:avLst/>
          </a:prstGeom>
        </p:spPr>
        <p:txBody>
          <a:bodyPr wrap="square">
            <a:spAutoFit/>
          </a:bodyPr>
          <a:lstStyle/>
          <a:p>
            <a:pPr algn="ctr"/>
            <a:r>
              <a:rPr lang="nl-NL" sz="3089" dirty="0">
                <a:solidFill>
                  <a:srgbClr val="000000"/>
                </a:solidFill>
                <a:latin typeface="Calibri - 26"/>
              </a:rPr>
              <a:t>Step 4: cluster </a:t>
            </a:r>
            <a:r>
              <a:rPr lang="nl-NL" sz="3089" dirty="0" err="1">
                <a:solidFill>
                  <a:srgbClr val="000000"/>
                </a:solidFill>
                <a:latin typeface="Calibri - 26"/>
              </a:rPr>
              <a:t>ideas</a:t>
            </a:r>
            <a:r>
              <a:rPr lang="nl-NL" sz="3089" dirty="0">
                <a:solidFill>
                  <a:srgbClr val="000000"/>
                </a:solidFill>
                <a:latin typeface="Calibri - 26"/>
              </a:rPr>
              <a:t> </a:t>
            </a:r>
            <a:endParaRPr lang="nl-NL" sz="3089" dirty="0"/>
          </a:p>
        </p:txBody>
      </p:sp>
    </p:spTree>
    <p:extLst>
      <p:ext uri="{BB962C8B-B14F-4D97-AF65-F5344CB8AC3E}">
        <p14:creationId xmlns:p14="http://schemas.microsoft.com/office/powerpoint/2010/main" val="3084932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3"/>
          <a:stretch>
            <a:fillRect/>
          </a:stretch>
        </p:blipFill>
        <p:spPr>
          <a:xfrm>
            <a:off x="3203624" y="2422985"/>
            <a:ext cx="4318268" cy="4653439"/>
          </a:xfrm>
          <a:prstGeom prst="rect">
            <a:avLst/>
          </a:prstGeom>
        </p:spPr>
      </p:pic>
      <p:sp>
        <p:nvSpPr>
          <p:cNvPr id="7" name="Rechthoek 6"/>
          <p:cNvSpPr/>
          <p:nvPr/>
        </p:nvSpPr>
        <p:spPr>
          <a:xfrm>
            <a:off x="4088787" y="2860335"/>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17" name="Rechthoek 16"/>
          <p:cNvSpPr/>
          <p:nvPr/>
        </p:nvSpPr>
        <p:spPr>
          <a:xfrm>
            <a:off x="4099461" y="3333681"/>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18" name="Rechthoek 17"/>
          <p:cNvSpPr/>
          <p:nvPr/>
        </p:nvSpPr>
        <p:spPr>
          <a:xfrm>
            <a:off x="3538810" y="4151223"/>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19" name="Rechthoek 18"/>
          <p:cNvSpPr/>
          <p:nvPr/>
        </p:nvSpPr>
        <p:spPr>
          <a:xfrm>
            <a:off x="6851936" y="5755866"/>
            <a:ext cx="408312" cy="2497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0" name="Rechthoek 19"/>
          <p:cNvSpPr/>
          <p:nvPr/>
        </p:nvSpPr>
        <p:spPr>
          <a:xfrm>
            <a:off x="6638495" y="6365895"/>
            <a:ext cx="408312" cy="2497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1" name="Rechthoek 20"/>
          <p:cNvSpPr/>
          <p:nvPr/>
        </p:nvSpPr>
        <p:spPr>
          <a:xfrm>
            <a:off x="3700403" y="6388742"/>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4" name="Rechthoek 23"/>
          <p:cNvSpPr/>
          <p:nvPr/>
        </p:nvSpPr>
        <p:spPr>
          <a:xfrm>
            <a:off x="3719850" y="3718172"/>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5" name="Rechthoek 24"/>
          <p:cNvSpPr/>
          <p:nvPr/>
        </p:nvSpPr>
        <p:spPr>
          <a:xfrm>
            <a:off x="3310098" y="3035322"/>
            <a:ext cx="408312" cy="24979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6" name="Rechthoek 25"/>
          <p:cNvSpPr/>
          <p:nvPr/>
        </p:nvSpPr>
        <p:spPr>
          <a:xfrm>
            <a:off x="6413082" y="3890524"/>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7" name="Rechthoek 26"/>
          <p:cNvSpPr/>
          <p:nvPr/>
        </p:nvSpPr>
        <p:spPr>
          <a:xfrm>
            <a:off x="4497100" y="6513641"/>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8" name="Rechthoek 27"/>
          <p:cNvSpPr/>
          <p:nvPr/>
        </p:nvSpPr>
        <p:spPr>
          <a:xfrm>
            <a:off x="3514254" y="5830792"/>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9" name="Rechthoek 28"/>
          <p:cNvSpPr/>
          <p:nvPr/>
        </p:nvSpPr>
        <p:spPr>
          <a:xfrm>
            <a:off x="6200125" y="2750792"/>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0" name="Rechthoek 29"/>
          <p:cNvSpPr/>
          <p:nvPr/>
        </p:nvSpPr>
        <p:spPr>
          <a:xfrm>
            <a:off x="5908493" y="3242669"/>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1" name="Rechthoek 30"/>
          <p:cNvSpPr/>
          <p:nvPr/>
        </p:nvSpPr>
        <p:spPr>
          <a:xfrm>
            <a:off x="6617238" y="3201583"/>
            <a:ext cx="408312" cy="24979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2" name="Rechthoek 31"/>
          <p:cNvSpPr/>
          <p:nvPr/>
        </p:nvSpPr>
        <p:spPr>
          <a:xfrm>
            <a:off x="4412745" y="6041768"/>
            <a:ext cx="408312" cy="24979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3" name="Rechthoek 32"/>
          <p:cNvSpPr/>
          <p:nvPr/>
        </p:nvSpPr>
        <p:spPr>
          <a:xfrm>
            <a:off x="6269994" y="5955692"/>
            <a:ext cx="408312" cy="249799"/>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4" name="Rechthoek 33"/>
          <p:cNvSpPr/>
          <p:nvPr/>
        </p:nvSpPr>
        <p:spPr>
          <a:xfrm>
            <a:off x="5181994" y="4493405"/>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6" name="Rechthoek 35"/>
          <p:cNvSpPr/>
          <p:nvPr/>
        </p:nvSpPr>
        <p:spPr>
          <a:xfrm>
            <a:off x="5181994" y="4975491"/>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7" name="Rechthoek 36"/>
          <p:cNvSpPr/>
          <p:nvPr/>
        </p:nvSpPr>
        <p:spPr>
          <a:xfrm>
            <a:off x="4685701" y="5207777"/>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38" name="Rechthoek 37"/>
          <p:cNvSpPr/>
          <p:nvPr/>
        </p:nvSpPr>
        <p:spPr>
          <a:xfrm>
            <a:off x="4412745" y="4823841"/>
            <a:ext cx="408312" cy="24979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1"/>
          </a:p>
        </p:txBody>
      </p:sp>
      <p:sp>
        <p:nvSpPr>
          <p:cNvPr id="23" name="Rechthoek 22"/>
          <p:cNvSpPr/>
          <p:nvPr/>
        </p:nvSpPr>
        <p:spPr>
          <a:xfrm>
            <a:off x="1341078" y="1405907"/>
            <a:ext cx="8299429" cy="567720"/>
          </a:xfrm>
          <a:prstGeom prst="rect">
            <a:avLst/>
          </a:prstGeom>
        </p:spPr>
        <p:txBody>
          <a:bodyPr wrap="square">
            <a:spAutoFit/>
          </a:bodyPr>
          <a:lstStyle/>
          <a:p>
            <a:pPr algn="ctr"/>
            <a:r>
              <a:rPr lang="nl-NL" sz="3089" dirty="0">
                <a:solidFill>
                  <a:srgbClr val="000000"/>
                </a:solidFill>
                <a:latin typeface="Calibri - 26"/>
              </a:rPr>
              <a:t>Step 5: </a:t>
            </a:r>
            <a:r>
              <a:rPr lang="nl-NL" sz="3089" dirty="0" err="1">
                <a:solidFill>
                  <a:srgbClr val="000000"/>
                </a:solidFill>
                <a:latin typeface="Calibri - 26"/>
              </a:rPr>
              <a:t>identify</a:t>
            </a:r>
            <a:r>
              <a:rPr lang="nl-NL" sz="3089" dirty="0">
                <a:solidFill>
                  <a:srgbClr val="000000"/>
                </a:solidFill>
                <a:latin typeface="Calibri - 26"/>
              </a:rPr>
              <a:t> </a:t>
            </a:r>
            <a:r>
              <a:rPr lang="nl-NL" sz="3089" dirty="0" err="1">
                <a:solidFill>
                  <a:srgbClr val="000000"/>
                </a:solidFill>
                <a:latin typeface="Calibri - 26"/>
              </a:rPr>
              <a:t>names</a:t>
            </a:r>
            <a:r>
              <a:rPr lang="nl-NL" sz="3089" dirty="0">
                <a:solidFill>
                  <a:srgbClr val="000000"/>
                </a:solidFill>
                <a:latin typeface="Calibri - 26"/>
              </a:rPr>
              <a:t> </a:t>
            </a:r>
            <a:r>
              <a:rPr lang="nl-NL" sz="3089" dirty="0" err="1">
                <a:solidFill>
                  <a:srgbClr val="000000"/>
                </a:solidFill>
                <a:latin typeface="Calibri - 26"/>
              </a:rPr>
              <a:t>for</a:t>
            </a:r>
            <a:r>
              <a:rPr lang="nl-NL" sz="3089" dirty="0">
                <a:solidFill>
                  <a:srgbClr val="000000"/>
                </a:solidFill>
                <a:latin typeface="Calibri - 26"/>
              </a:rPr>
              <a:t> </a:t>
            </a:r>
            <a:r>
              <a:rPr lang="nl-NL" sz="3089" dirty="0" err="1">
                <a:solidFill>
                  <a:srgbClr val="000000"/>
                </a:solidFill>
                <a:latin typeface="Calibri - 26"/>
              </a:rPr>
              <a:t>the</a:t>
            </a:r>
            <a:r>
              <a:rPr lang="nl-NL" sz="3089" dirty="0">
                <a:solidFill>
                  <a:srgbClr val="000000"/>
                </a:solidFill>
                <a:latin typeface="Calibri - 26"/>
              </a:rPr>
              <a:t> clusters  </a:t>
            </a:r>
            <a:endParaRPr lang="nl-NL" sz="3089" dirty="0"/>
          </a:p>
        </p:txBody>
      </p:sp>
      <p:sp>
        <p:nvSpPr>
          <p:cNvPr id="3" name="Rechthoek 2"/>
          <p:cNvSpPr/>
          <p:nvPr/>
        </p:nvSpPr>
        <p:spPr>
          <a:xfrm>
            <a:off x="5490792" y="4517478"/>
            <a:ext cx="989840" cy="582889"/>
          </a:xfrm>
          <a:prstGeom prst="rect">
            <a:avLst/>
          </a:prstGeom>
          <a:solidFill>
            <a:srgbClr val="EE8B1E"/>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pic>
        <p:nvPicPr>
          <p:cNvPr id="4" name="Afbeelding 3"/>
          <p:cNvPicPr>
            <a:picLocks noChangeAspect="1"/>
          </p:cNvPicPr>
          <p:nvPr/>
        </p:nvPicPr>
        <p:blipFill>
          <a:blip r:embed="rId4"/>
          <a:stretch>
            <a:fillRect/>
          </a:stretch>
        </p:blipFill>
        <p:spPr>
          <a:xfrm>
            <a:off x="6925834" y="5900664"/>
            <a:ext cx="1016088" cy="609653"/>
          </a:xfrm>
          <a:prstGeom prst="rect">
            <a:avLst/>
          </a:prstGeom>
        </p:spPr>
      </p:pic>
      <p:pic>
        <p:nvPicPr>
          <p:cNvPr id="5" name="Afbeelding 4"/>
          <p:cNvPicPr>
            <a:picLocks noChangeAspect="1"/>
          </p:cNvPicPr>
          <p:nvPr/>
        </p:nvPicPr>
        <p:blipFill>
          <a:blip r:embed="rId4"/>
          <a:stretch>
            <a:fillRect/>
          </a:stretch>
        </p:blipFill>
        <p:spPr>
          <a:xfrm>
            <a:off x="3114723" y="3201582"/>
            <a:ext cx="1016088" cy="609653"/>
          </a:xfrm>
          <a:prstGeom prst="rect">
            <a:avLst/>
          </a:prstGeom>
        </p:spPr>
      </p:pic>
      <p:pic>
        <p:nvPicPr>
          <p:cNvPr id="6" name="Afbeelding 5"/>
          <p:cNvPicPr>
            <a:picLocks noChangeAspect="1"/>
          </p:cNvPicPr>
          <p:nvPr/>
        </p:nvPicPr>
        <p:blipFill>
          <a:blip r:embed="rId4"/>
          <a:stretch>
            <a:fillRect/>
          </a:stretch>
        </p:blipFill>
        <p:spPr>
          <a:xfrm>
            <a:off x="6806237" y="3061299"/>
            <a:ext cx="1016088" cy="609653"/>
          </a:xfrm>
          <a:prstGeom prst="rect">
            <a:avLst/>
          </a:prstGeom>
        </p:spPr>
      </p:pic>
      <p:pic>
        <p:nvPicPr>
          <p:cNvPr id="8" name="Afbeelding 7"/>
          <p:cNvPicPr>
            <a:picLocks noChangeAspect="1"/>
          </p:cNvPicPr>
          <p:nvPr/>
        </p:nvPicPr>
        <p:blipFill>
          <a:blip r:embed="rId4"/>
          <a:stretch>
            <a:fillRect/>
          </a:stretch>
        </p:blipFill>
        <p:spPr>
          <a:xfrm>
            <a:off x="3750888" y="6629165"/>
            <a:ext cx="1016088" cy="609653"/>
          </a:xfrm>
          <a:prstGeom prst="rect">
            <a:avLst/>
          </a:prstGeom>
        </p:spPr>
      </p:pic>
    </p:spTree>
    <p:extLst>
      <p:ext uri="{BB962C8B-B14F-4D97-AF65-F5344CB8AC3E}">
        <p14:creationId xmlns:p14="http://schemas.microsoft.com/office/powerpoint/2010/main" val="354123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0090" y="617906"/>
            <a:ext cx="2402703" cy="584775"/>
          </a:xfrm>
          <a:prstGeom prst="rect">
            <a:avLst/>
          </a:prstGeom>
          <a:noFill/>
        </p:spPr>
        <p:txBody>
          <a:bodyPr vert="horz" rtlCol="0">
            <a:spAutoFit/>
          </a:bodyPr>
          <a:lstStyle/>
          <a:p>
            <a:r>
              <a:rPr lang="nl-NL" sz="3200" dirty="0" err="1">
                <a:solidFill>
                  <a:srgbClr val="0070C0"/>
                </a:solidFill>
                <a:latin typeface="Calibri - 36"/>
              </a:rPr>
              <a:t>Introduction</a:t>
            </a:r>
            <a:endParaRPr lang="nl-NL" sz="3200" dirty="0">
              <a:solidFill>
                <a:srgbClr val="0070C0"/>
              </a:solidFill>
              <a:latin typeface="Calibri - 36"/>
            </a:endParaRPr>
          </a:p>
        </p:txBody>
      </p:sp>
      <p:sp>
        <p:nvSpPr>
          <p:cNvPr id="8" name="TextBox 7"/>
          <p:cNvSpPr txBox="1"/>
          <p:nvPr/>
        </p:nvSpPr>
        <p:spPr>
          <a:xfrm>
            <a:off x="3896324" y="1728156"/>
            <a:ext cx="2492412" cy="523220"/>
          </a:xfrm>
          <a:prstGeom prst="rect">
            <a:avLst/>
          </a:prstGeom>
          <a:noFill/>
        </p:spPr>
        <p:txBody>
          <a:bodyPr vert="horz" wrap="square" rtlCol="0">
            <a:spAutoFit/>
          </a:bodyPr>
          <a:lstStyle/>
          <a:p>
            <a:r>
              <a:rPr lang="nl-NL" sz="2800" dirty="0">
                <a:solidFill>
                  <a:srgbClr val="000000"/>
                </a:solidFill>
                <a:latin typeface="Calibri - 26"/>
              </a:rPr>
              <a:t>Harry Stokhof</a:t>
            </a:r>
          </a:p>
        </p:txBody>
      </p:sp>
      <p:sp>
        <p:nvSpPr>
          <p:cNvPr id="9" name="TextBox 8"/>
          <p:cNvSpPr txBox="1"/>
          <p:nvPr/>
        </p:nvSpPr>
        <p:spPr>
          <a:xfrm>
            <a:off x="543843" y="4629530"/>
            <a:ext cx="4361720" cy="523220"/>
          </a:xfrm>
          <a:prstGeom prst="rect">
            <a:avLst/>
          </a:prstGeom>
          <a:noFill/>
        </p:spPr>
        <p:txBody>
          <a:bodyPr vert="horz" wrap="square" rtlCol="0">
            <a:spAutoFit/>
          </a:bodyPr>
          <a:lstStyle/>
          <a:p>
            <a:r>
              <a:rPr lang="nl-NL" sz="2800" dirty="0">
                <a:solidFill>
                  <a:srgbClr val="000000"/>
                </a:solidFill>
                <a:latin typeface="Calibri - 26"/>
              </a:rPr>
              <a:t>Teacher</a:t>
            </a:r>
          </a:p>
        </p:txBody>
      </p:sp>
      <p:sp>
        <p:nvSpPr>
          <p:cNvPr id="10" name="TextBox 9"/>
          <p:cNvSpPr txBox="1"/>
          <p:nvPr/>
        </p:nvSpPr>
        <p:spPr>
          <a:xfrm>
            <a:off x="6908439" y="4685420"/>
            <a:ext cx="3653649" cy="523220"/>
          </a:xfrm>
          <a:prstGeom prst="rect">
            <a:avLst/>
          </a:prstGeom>
          <a:noFill/>
        </p:spPr>
        <p:txBody>
          <a:bodyPr vert="horz" wrap="square" rtlCol="0">
            <a:spAutoFit/>
          </a:bodyPr>
          <a:lstStyle/>
          <a:p>
            <a:r>
              <a:rPr lang="nl-NL" sz="2800" dirty="0">
                <a:solidFill>
                  <a:srgbClr val="000000"/>
                </a:solidFill>
                <a:latin typeface="Calibri - 26"/>
              </a:rPr>
              <a:t>Teacher trainer</a:t>
            </a:r>
          </a:p>
        </p:txBody>
      </p:sp>
      <p:sp>
        <p:nvSpPr>
          <p:cNvPr id="11" name="TextBox 10"/>
          <p:cNvSpPr txBox="1"/>
          <p:nvPr/>
        </p:nvSpPr>
        <p:spPr>
          <a:xfrm>
            <a:off x="6938476" y="5277167"/>
            <a:ext cx="3908554" cy="523220"/>
          </a:xfrm>
          <a:prstGeom prst="rect">
            <a:avLst/>
          </a:prstGeom>
          <a:noFill/>
        </p:spPr>
        <p:txBody>
          <a:bodyPr vert="horz" wrap="square" rtlCol="0">
            <a:spAutoFit/>
          </a:bodyPr>
          <a:lstStyle/>
          <a:p>
            <a:r>
              <a:rPr lang="nl-NL" sz="2800" dirty="0">
                <a:solidFill>
                  <a:srgbClr val="000000"/>
                </a:solidFill>
                <a:latin typeface="Calibri - 26"/>
              </a:rPr>
              <a:t>Researcher</a:t>
            </a:r>
          </a:p>
        </p:txBody>
      </p:sp>
      <p:sp>
        <p:nvSpPr>
          <p:cNvPr id="12" name="TextBox 11"/>
          <p:cNvSpPr txBox="1"/>
          <p:nvPr/>
        </p:nvSpPr>
        <p:spPr>
          <a:xfrm>
            <a:off x="551779" y="5328674"/>
            <a:ext cx="2860608" cy="523220"/>
          </a:xfrm>
          <a:prstGeom prst="rect">
            <a:avLst/>
          </a:prstGeom>
          <a:noFill/>
        </p:spPr>
        <p:txBody>
          <a:bodyPr vert="horz" wrap="square" rtlCol="0">
            <a:spAutoFit/>
          </a:bodyPr>
          <a:lstStyle/>
          <a:p>
            <a:r>
              <a:rPr lang="nl-NL" sz="2800" dirty="0">
                <a:solidFill>
                  <a:srgbClr val="000000"/>
                </a:solidFill>
                <a:latin typeface="Calibri - 26"/>
              </a:rPr>
              <a:t>ICT coördinator</a:t>
            </a:r>
          </a:p>
        </p:txBody>
      </p:sp>
      <p:sp>
        <p:nvSpPr>
          <p:cNvPr id="13" name="TextBox 12"/>
          <p:cNvSpPr txBox="1"/>
          <p:nvPr/>
        </p:nvSpPr>
        <p:spPr>
          <a:xfrm>
            <a:off x="3856320" y="6453499"/>
            <a:ext cx="3597003" cy="523220"/>
          </a:xfrm>
          <a:prstGeom prst="rect">
            <a:avLst/>
          </a:prstGeom>
          <a:noFill/>
        </p:spPr>
        <p:txBody>
          <a:bodyPr vert="horz" wrap="square" rtlCol="0">
            <a:spAutoFit/>
          </a:bodyPr>
          <a:lstStyle/>
          <a:p>
            <a:r>
              <a:rPr lang="nl-NL" sz="2800" i="1" dirty="0">
                <a:latin typeface="Calibri - 26"/>
              </a:rPr>
              <a:t>PhD </a:t>
            </a:r>
            <a:r>
              <a:rPr lang="nl-NL" sz="2800" i="1" dirty="0" err="1">
                <a:latin typeface="Calibri - 26"/>
              </a:rPr>
              <a:t>trajectory</a:t>
            </a:r>
            <a:endParaRPr lang="nl-NL" sz="2800" i="1" dirty="0">
              <a:latin typeface="Calibri - 26"/>
            </a:endParaRPr>
          </a:p>
        </p:txBody>
      </p:sp>
      <p:pic>
        <p:nvPicPr>
          <p:cNvPr id="14" name="Picture 13" descr="HarryStokhof.jpg"/>
          <p:cNvPicPr>
            <a:picLocks/>
          </p:cNvPicPr>
          <p:nvPr/>
        </p:nvPicPr>
        <p:blipFill>
          <a:blip r:embed="rId2" cstate="print"/>
          <a:stretch>
            <a:fillRect/>
          </a:stretch>
        </p:blipFill>
        <p:spPr>
          <a:xfrm>
            <a:off x="3856320" y="2492221"/>
            <a:ext cx="2424578" cy="2049943"/>
          </a:xfrm>
          <a:prstGeom prst="rect">
            <a:avLst/>
          </a:prstGeom>
          <a:solidFill>
            <a:scrgbClr r="0" g="0" b="0">
              <a:alpha val="0"/>
            </a:scrgbClr>
          </a:solidFill>
        </p:spPr>
      </p:pic>
      <p:sp>
        <p:nvSpPr>
          <p:cNvPr id="15" name="TextBox 14"/>
          <p:cNvSpPr txBox="1"/>
          <p:nvPr/>
        </p:nvSpPr>
        <p:spPr>
          <a:xfrm>
            <a:off x="-380828" y="7265784"/>
            <a:ext cx="10898874" cy="954107"/>
          </a:xfrm>
          <a:prstGeom prst="rect">
            <a:avLst/>
          </a:prstGeom>
          <a:noFill/>
        </p:spPr>
        <p:txBody>
          <a:bodyPr vert="horz" wrap="square" rtlCol="0">
            <a:spAutoFit/>
          </a:bodyPr>
          <a:lstStyle/>
          <a:p>
            <a:pPr algn="ctr"/>
            <a:r>
              <a:rPr lang="nl-NL" sz="2800" dirty="0">
                <a:latin typeface="Calibri - 26"/>
              </a:rPr>
              <a:t>“How </a:t>
            </a:r>
            <a:r>
              <a:rPr lang="nl-NL" sz="2800" dirty="0" err="1">
                <a:latin typeface="Calibri - 26"/>
              </a:rPr>
              <a:t>to</a:t>
            </a:r>
            <a:r>
              <a:rPr lang="nl-NL" sz="2800" dirty="0">
                <a:latin typeface="Calibri - 26"/>
              </a:rPr>
              <a:t> support teacher </a:t>
            </a:r>
            <a:r>
              <a:rPr lang="nl-NL" sz="2800" dirty="0" err="1">
                <a:latin typeface="Calibri - 26"/>
              </a:rPr>
              <a:t>guidance</a:t>
            </a:r>
            <a:r>
              <a:rPr lang="nl-NL" sz="2800" dirty="0">
                <a:latin typeface="Calibri - 26"/>
              </a:rPr>
              <a:t> </a:t>
            </a:r>
          </a:p>
          <a:p>
            <a:pPr algn="ctr"/>
            <a:r>
              <a:rPr lang="nl-NL" sz="2800" dirty="0">
                <a:latin typeface="Calibri - 26"/>
              </a:rPr>
              <a:t>of </a:t>
            </a:r>
            <a:r>
              <a:rPr lang="nl-NL" sz="2800" dirty="0" err="1">
                <a:latin typeface="Calibri - 26"/>
              </a:rPr>
              <a:t>effective</a:t>
            </a:r>
            <a:r>
              <a:rPr lang="nl-NL" sz="2800" dirty="0">
                <a:latin typeface="Calibri - 26"/>
              </a:rPr>
              <a:t> student questioning?”</a:t>
            </a:r>
          </a:p>
        </p:txBody>
      </p:sp>
      <p:pic>
        <p:nvPicPr>
          <p:cNvPr id="16" name="Picture 15" descr="clipboard.png"/>
          <p:cNvPicPr>
            <a:picLocks/>
          </p:cNvPicPr>
          <p:nvPr/>
        </p:nvPicPr>
        <p:blipFill>
          <a:blip r:embed="rId3" cstate="print"/>
          <a:stretch>
            <a:fillRect/>
          </a:stretch>
        </p:blipFill>
        <p:spPr>
          <a:xfrm>
            <a:off x="835160" y="2734147"/>
            <a:ext cx="1825832" cy="639462"/>
          </a:xfrm>
          <a:prstGeom prst="rect">
            <a:avLst/>
          </a:prstGeom>
          <a:solidFill>
            <a:scrgbClr r="0" g="0" b="0">
              <a:alpha val="0"/>
            </a:scrgbClr>
          </a:solidFill>
        </p:spPr>
      </p:pic>
      <p:pic>
        <p:nvPicPr>
          <p:cNvPr id="17" name="Picture 16" descr="Hogeschool-van-Arnhem-en-Nijmegen-HAN[1].jpg"/>
          <p:cNvPicPr>
            <a:picLocks/>
          </p:cNvPicPr>
          <p:nvPr/>
        </p:nvPicPr>
        <p:blipFill>
          <a:blip r:embed="rId4" cstate="print"/>
          <a:stretch>
            <a:fillRect/>
          </a:stretch>
        </p:blipFill>
        <p:spPr>
          <a:xfrm>
            <a:off x="7293133" y="2677512"/>
            <a:ext cx="1140419" cy="752732"/>
          </a:xfrm>
          <a:prstGeom prst="rect">
            <a:avLst/>
          </a:prstGeom>
          <a:solidFill>
            <a:scrgbClr r="0" g="0" b="0">
              <a:alpha val="0"/>
            </a:scrgbClr>
          </a:solidFill>
        </p:spPr>
      </p:pic>
      <p:sp>
        <p:nvSpPr>
          <p:cNvPr id="19" name="TextBox 18"/>
          <p:cNvSpPr txBox="1"/>
          <p:nvPr/>
        </p:nvSpPr>
        <p:spPr>
          <a:xfrm>
            <a:off x="658942" y="1975619"/>
            <a:ext cx="2124214" cy="523220"/>
          </a:xfrm>
          <a:prstGeom prst="rect">
            <a:avLst/>
          </a:prstGeom>
          <a:noFill/>
        </p:spPr>
        <p:txBody>
          <a:bodyPr vert="horz" wrap="square" rtlCol="0">
            <a:spAutoFit/>
          </a:bodyPr>
          <a:lstStyle/>
          <a:p>
            <a:r>
              <a:rPr lang="nl-NL" sz="2800" dirty="0">
                <a:solidFill>
                  <a:srgbClr val="0000FF"/>
                </a:solidFill>
                <a:latin typeface="Calibri - 26"/>
              </a:rPr>
              <a:t>1995-2007</a:t>
            </a:r>
          </a:p>
        </p:txBody>
      </p:sp>
      <p:sp>
        <p:nvSpPr>
          <p:cNvPr id="20" name="TextBox 19"/>
          <p:cNvSpPr txBox="1"/>
          <p:nvPr/>
        </p:nvSpPr>
        <p:spPr>
          <a:xfrm>
            <a:off x="7265317" y="1785377"/>
            <a:ext cx="2407443" cy="523220"/>
          </a:xfrm>
          <a:prstGeom prst="rect">
            <a:avLst/>
          </a:prstGeom>
          <a:noFill/>
        </p:spPr>
        <p:txBody>
          <a:bodyPr vert="horz" wrap="square" rtlCol="0">
            <a:spAutoFit/>
          </a:bodyPr>
          <a:lstStyle/>
          <a:p>
            <a:r>
              <a:rPr lang="nl-NL" sz="2800" dirty="0">
                <a:solidFill>
                  <a:srgbClr val="0000FF"/>
                </a:solidFill>
                <a:latin typeface="Calibri - 26"/>
              </a:rPr>
              <a:t>2007- present</a:t>
            </a:r>
          </a:p>
        </p:txBody>
      </p:sp>
      <p:sp>
        <p:nvSpPr>
          <p:cNvPr id="21" name="TextBox 20"/>
          <p:cNvSpPr txBox="1"/>
          <p:nvPr/>
        </p:nvSpPr>
        <p:spPr>
          <a:xfrm>
            <a:off x="4094584" y="5713423"/>
            <a:ext cx="2095891" cy="523220"/>
          </a:xfrm>
          <a:prstGeom prst="rect">
            <a:avLst/>
          </a:prstGeom>
          <a:noFill/>
        </p:spPr>
        <p:txBody>
          <a:bodyPr vert="horz" wrap="square" rtlCol="0">
            <a:spAutoFit/>
          </a:bodyPr>
          <a:lstStyle/>
          <a:p>
            <a:r>
              <a:rPr lang="nl-NL" sz="2800" dirty="0">
                <a:solidFill>
                  <a:srgbClr val="0000FF"/>
                </a:solidFill>
                <a:latin typeface="Calibri - 26"/>
              </a:rPr>
              <a:t>2012-2018</a:t>
            </a:r>
          </a:p>
        </p:txBody>
      </p:sp>
      <p:sp>
        <p:nvSpPr>
          <p:cNvPr id="33" name="TextBox 8"/>
          <p:cNvSpPr txBox="1"/>
          <p:nvPr/>
        </p:nvSpPr>
        <p:spPr>
          <a:xfrm>
            <a:off x="480132" y="3670098"/>
            <a:ext cx="4361720" cy="523220"/>
          </a:xfrm>
          <a:prstGeom prst="rect">
            <a:avLst/>
          </a:prstGeom>
          <a:noFill/>
        </p:spPr>
        <p:txBody>
          <a:bodyPr vert="horz" wrap="square" rtlCol="0">
            <a:spAutoFit/>
          </a:bodyPr>
          <a:lstStyle/>
          <a:p>
            <a:r>
              <a:rPr lang="nl-NL" sz="2800" i="1" dirty="0" err="1">
                <a:latin typeface="Calibri - 26"/>
              </a:rPr>
              <a:t>Primary</a:t>
            </a:r>
            <a:r>
              <a:rPr lang="nl-NL" sz="2800" i="1" dirty="0">
                <a:latin typeface="Calibri - 26"/>
              </a:rPr>
              <a:t> School</a:t>
            </a:r>
          </a:p>
        </p:txBody>
      </p:sp>
      <p:sp>
        <p:nvSpPr>
          <p:cNvPr id="34" name="TextBox 8"/>
          <p:cNvSpPr txBox="1"/>
          <p:nvPr/>
        </p:nvSpPr>
        <p:spPr>
          <a:xfrm>
            <a:off x="6908439" y="3686485"/>
            <a:ext cx="4361720" cy="523220"/>
          </a:xfrm>
          <a:prstGeom prst="rect">
            <a:avLst/>
          </a:prstGeom>
          <a:noFill/>
        </p:spPr>
        <p:txBody>
          <a:bodyPr vert="horz" wrap="square" rtlCol="0">
            <a:spAutoFit/>
          </a:bodyPr>
          <a:lstStyle/>
          <a:p>
            <a:r>
              <a:rPr lang="nl-NL" sz="2800" i="1" dirty="0" err="1">
                <a:latin typeface="Calibri - 26"/>
              </a:rPr>
              <a:t>Teacher’s</a:t>
            </a:r>
            <a:r>
              <a:rPr lang="nl-NL" sz="2800" i="1" dirty="0">
                <a:latin typeface="Calibri - 26"/>
              </a:rPr>
              <a:t> College</a:t>
            </a:r>
          </a:p>
        </p:txBody>
      </p:sp>
    </p:spTree>
    <p:extLst>
      <p:ext uri="{BB962C8B-B14F-4D97-AF65-F5344CB8AC3E}">
        <p14:creationId xmlns:p14="http://schemas.microsoft.com/office/powerpoint/2010/main" val="33911307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a:blip r:embed="rId3"/>
          <a:stretch>
            <a:fillRect/>
          </a:stretch>
        </p:blipFill>
        <p:spPr>
          <a:xfrm>
            <a:off x="1844598" y="3425123"/>
            <a:ext cx="6882981" cy="3877392"/>
          </a:xfrm>
          <a:prstGeom prst="rect">
            <a:avLst/>
          </a:prstGeom>
        </p:spPr>
      </p:pic>
      <p:sp>
        <p:nvSpPr>
          <p:cNvPr id="3" name="Rechthoek 2"/>
          <p:cNvSpPr/>
          <p:nvPr/>
        </p:nvSpPr>
        <p:spPr>
          <a:xfrm>
            <a:off x="1345056" y="1392137"/>
            <a:ext cx="8215441" cy="567720"/>
          </a:xfrm>
          <a:prstGeom prst="rect">
            <a:avLst/>
          </a:prstGeom>
        </p:spPr>
        <p:txBody>
          <a:bodyPr wrap="square">
            <a:spAutoFit/>
          </a:bodyPr>
          <a:lstStyle/>
          <a:p>
            <a:pPr algn="ctr"/>
            <a:r>
              <a:rPr lang="nl-NL" sz="3089" dirty="0">
                <a:solidFill>
                  <a:srgbClr val="000000"/>
                </a:solidFill>
                <a:latin typeface="Calibri - 26"/>
              </a:rPr>
              <a:t>Step 6: </a:t>
            </a:r>
            <a:r>
              <a:rPr lang="nl-NL" sz="3089" dirty="0" err="1">
                <a:solidFill>
                  <a:srgbClr val="000000"/>
                </a:solidFill>
                <a:latin typeface="Calibri - 26"/>
              </a:rPr>
              <a:t>comparison</a:t>
            </a:r>
            <a:r>
              <a:rPr lang="nl-NL" sz="3089" dirty="0">
                <a:solidFill>
                  <a:srgbClr val="000000"/>
                </a:solidFill>
                <a:latin typeface="Calibri - 26"/>
              </a:rPr>
              <a:t> </a:t>
            </a:r>
            <a:r>
              <a:rPr lang="nl-NL" sz="3089" dirty="0" err="1">
                <a:solidFill>
                  <a:srgbClr val="000000"/>
                </a:solidFill>
                <a:latin typeface="Calibri - 26"/>
              </a:rPr>
              <a:t>to</a:t>
            </a:r>
            <a:r>
              <a:rPr lang="nl-NL" sz="3089" dirty="0">
                <a:solidFill>
                  <a:srgbClr val="000000"/>
                </a:solidFill>
                <a:latin typeface="Calibri - 26"/>
              </a:rPr>
              <a:t> expert mind map?</a:t>
            </a:r>
            <a:endParaRPr lang="nl-NL" sz="3089" dirty="0"/>
          </a:p>
        </p:txBody>
      </p:sp>
      <p:sp>
        <p:nvSpPr>
          <p:cNvPr id="7" name="Rechthoek 6"/>
          <p:cNvSpPr/>
          <p:nvPr/>
        </p:nvSpPr>
        <p:spPr>
          <a:xfrm>
            <a:off x="1881095" y="2805332"/>
            <a:ext cx="453227" cy="277277"/>
          </a:xfrm>
          <a:prstGeom prst="rect">
            <a:avLst/>
          </a:prstGeom>
          <a:solidFill>
            <a:srgbClr val="DB7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7" name="Rechthoek 16"/>
          <p:cNvSpPr/>
          <p:nvPr/>
        </p:nvSpPr>
        <p:spPr>
          <a:xfrm>
            <a:off x="2069150" y="4693213"/>
            <a:ext cx="453227" cy="27727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8" name="Rechthoek 17"/>
          <p:cNvSpPr/>
          <p:nvPr/>
        </p:nvSpPr>
        <p:spPr>
          <a:xfrm>
            <a:off x="8010560" y="3767358"/>
            <a:ext cx="453227" cy="27727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19" name="Rechthoek 18"/>
          <p:cNvSpPr/>
          <p:nvPr/>
        </p:nvSpPr>
        <p:spPr>
          <a:xfrm>
            <a:off x="8010559" y="5374992"/>
            <a:ext cx="453227" cy="2772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0" name="Rechthoek 19"/>
          <p:cNvSpPr/>
          <p:nvPr/>
        </p:nvSpPr>
        <p:spPr>
          <a:xfrm>
            <a:off x="7545277" y="7161092"/>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1" name="Rechthoek 20"/>
          <p:cNvSpPr/>
          <p:nvPr/>
        </p:nvSpPr>
        <p:spPr>
          <a:xfrm>
            <a:off x="2522377" y="7299730"/>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4" name="Rechthoek 23"/>
          <p:cNvSpPr/>
          <p:nvPr/>
        </p:nvSpPr>
        <p:spPr>
          <a:xfrm>
            <a:off x="1801767" y="5528216"/>
            <a:ext cx="453227" cy="27727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5" name="Rechthoek 24"/>
          <p:cNvSpPr/>
          <p:nvPr/>
        </p:nvSpPr>
        <p:spPr>
          <a:xfrm>
            <a:off x="1145611" y="3116788"/>
            <a:ext cx="453227" cy="277277"/>
          </a:xfrm>
          <a:prstGeom prst="rect">
            <a:avLst/>
          </a:prstGeom>
          <a:solidFill>
            <a:srgbClr val="DB7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6" name="Rechthoek 25"/>
          <p:cNvSpPr/>
          <p:nvPr/>
        </p:nvSpPr>
        <p:spPr>
          <a:xfrm>
            <a:off x="8340373" y="5770164"/>
            <a:ext cx="453227" cy="2772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7" name="Rechthoek 26"/>
          <p:cNvSpPr/>
          <p:nvPr/>
        </p:nvSpPr>
        <p:spPr>
          <a:xfrm>
            <a:off x="1423805" y="6577193"/>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8" name="Rechthoek 27"/>
          <p:cNvSpPr/>
          <p:nvPr/>
        </p:nvSpPr>
        <p:spPr>
          <a:xfrm>
            <a:off x="2158538" y="6395156"/>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29" name="Rechthoek 28"/>
          <p:cNvSpPr/>
          <p:nvPr/>
        </p:nvSpPr>
        <p:spPr>
          <a:xfrm>
            <a:off x="1587662" y="3533078"/>
            <a:ext cx="453227" cy="277277"/>
          </a:xfrm>
          <a:prstGeom prst="rect">
            <a:avLst/>
          </a:prstGeom>
          <a:solidFill>
            <a:srgbClr val="DB74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0" name="Rechthoek 29"/>
          <p:cNvSpPr/>
          <p:nvPr/>
        </p:nvSpPr>
        <p:spPr>
          <a:xfrm>
            <a:off x="8486372" y="3350074"/>
            <a:ext cx="453227" cy="27727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1" name="Rechthoek 30"/>
          <p:cNvSpPr/>
          <p:nvPr/>
        </p:nvSpPr>
        <p:spPr>
          <a:xfrm>
            <a:off x="8516793" y="2880256"/>
            <a:ext cx="453227" cy="27727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2" name="Rechthoek 31"/>
          <p:cNvSpPr/>
          <p:nvPr/>
        </p:nvSpPr>
        <p:spPr>
          <a:xfrm>
            <a:off x="1683083" y="7418750"/>
            <a:ext cx="453227" cy="27727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3" name="Rechthoek 32"/>
          <p:cNvSpPr/>
          <p:nvPr/>
        </p:nvSpPr>
        <p:spPr>
          <a:xfrm>
            <a:off x="8237172" y="7161093"/>
            <a:ext cx="453227" cy="27727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4" name="Rechthoek 33"/>
          <p:cNvSpPr/>
          <p:nvPr/>
        </p:nvSpPr>
        <p:spPr>
          <a:xfrm>
            <a:off x="2686315" y="5513630"/>
            <a:ext cx="453227" cy="27727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6" name="Rechthoek 35"/>
          <p:cNvSpPr/>
          <p:nvPr/>
        </p:nvSpPr>
        <p:spPr>
          <a:xfrm>
            <a:off x="7924867" y="2875935"/>
            <a:ext cx="453227" cy="277277"/>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7" name="Rechthoek 36"/>
          <p:cNvSpPr/>
          <p:nvPr/>
        </p:nvSpPr>
        <p:spPr>
          <a:xfrm>
            <a:off x="8573623" y="5311119"/>
            <a:ext cx="453227" cy="27727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sp>
        <p:nvSpPr>
          <p:cNvPr id="38" name="Rechthoek 37"/>
          <p:cNvSpPr/>
          <p:nvPr/>
        </p:nvSpPr>
        <p:spPr>
          <a:xfrm>
            <a:off x="1345055" y="4650664"/>
            <a:ext cx="453227" cy="27727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544"/>
          </a:p>
        </p:txBody>
      </p:sp>
      <p:pic>
        <p:nvPicPr>
          <p:cNvPr id="35" name="Afbeelding 34"/>
          <p:cNvPicPr>
            <a:picLocks noChangeAspect="1"/>
          </p:cNvPicPr>
          <p:nvPr/>
        </p:nvPicPr>
        <p:blipFill>
          <a:blip r:embed="rId4"/>
          <a:stretch>
            <a:fillRect/>
          </a:stretch>
        </p:blipFill>
        <p:spPr>
          <a:xfrm>
            <a:off x="2114692" y="2681011"/>
            <a:ext cx="1016088" cy="609653"/>
          </a:xfrm>
          <a:prstGeom prst="rect">
            <a:avLst/>
          </a:prstGeom>
        </p:spPr>
      </p:pic>
      <p:pic>
        <p:nvPicPr>
          <p:cNvPr id="2" name="Afbeelding 1"/>
          <p:cNvPicPr>
            <a:picLocks noChangeAspect="1"/>
          </p:cNvPicPr>
          <p:nvPr/>
        </p:nvPicPr>
        <p:blipFill>
          <a:blip r:embed="rId5"/>
          <a:stretch>
            <a:fillRect/>
          </a:stretch>
        </p:blipFill>
        <p:spPr>
          <a:xfrm>
            <a:off x="7249109" y="2794348"/>
            <a:ext cx="1016088" cy="609653"/>
          </a:xfrm>
          <a:prstGeom prst="rect">
            <a:avLst/>
          </a:prstGeom>
        </p:spPr>
      </p:pic>
      <p:pic>
        <p:nvPicPr>
          <p:cNvPr id="39" name="Afbeelding 38"/>
          <p:cNvPicPr>
            <a:picLocks noChangeAspect="1"/>
          </p:cNvPicPr>
          <p:nvPr/>
        </p:nvPicPr>
        <p:blipFill>
          <a:blip r:embed="rId4"/>
          <a:stretch>
            <a:fillRect/>
          </a:stretch>
        </p:blipFill>
        <p:spPr>
          <a:xfrm>
            <a:off x="441999" y="4750121"/>
            <a:ext cx="1016088" cy="609653"/>
          </a:xfrm>
          <a:prstGeom prst="rect">
            <a:avLst/>
          </a:prstGeom>
        </p:spPr>
      </p:pic>
      <p:pic>
        <p:nvPicPr>
          <p:cNvPr id="40" name="Afbeelding 39"/>
          <p:cNvPicPr>
            <a:picLocks noChangeAspect="1"/>
          </p:cNvPicPr>
          <p:nvPr/>
        </p:nvPicPr>
        <p:blipFill>
          <a:blip r:embed="rId4"/>
          <a:stretch>
            <a:fillRect/>
          </a:stretch>
        </p:blipFill>
        <p:spPr>
          <a:xfrm>
            <a:off x="8793600" y="4611258"/>
            <a:ext cx="1016088" cy="609653"/>
          </a:xfrm>
          <a:prstGeom prst="rect">
            <a:avLst/>
          </a:prstGeom>
        </p:spPr>
      </p:pic>
      <p:pic>
        <p:nvPicPr>
          <p:cNvPr id="5" name="Afbeelding 4"/>
          <p:cNvPicPr>
            <a:picLocks noChangeAspect="1"/>
          </p:cNvPicPr>
          <p:nvPr/>
        </p:nvPicPr>
        <p:blipFill>
          <a:blip r:embed="rId5"/>
          <a:stretch>
            <a:fillRect/>
          </a:stretch>
        </p:blipFill>
        <p:spPr>
          <a:xfrm>
            <a:off x="8500967" y="6487567"/>
            <a:ext cx="1016088" cy="609653"/>
          </a:xfrm>
          <a:prstGeom prst="rect">
            <a:avLst/>
          </a:prstGeom>
        </p:spPr>
      </p:pic>
      <p:pic>
        <p:nvPicPr>
          <p:cNvPr id="6" name="Afbeelding 5"/>
          <p:cNvPicPr>
            <a:picLocks noChangeAspect="1"/>
          </p:cNvPicPr>
          <p:nvPr/>
        </p:nvPicPr>
        <p:blipFill>
          <a:blip r:embed="rId5"/>
          <a:stretch>
            <a:fillRect/>
          </a:stretch>
        </p:blipFill>
        <p:spPr>
          <a:xfrm>
            <a:off x="555582" y="6854469"/>
            <a:ext cx="1016088" cy="609653"/>
          </a:xfrm>
          <a:prstGeom prst="rect">
            <a:avLst/>
          </a:prstGeom>
        </p:spPr>
      </p:pic>
    </p:spTree>
    <p:extLst>
      <p:ext uri="{BB962C8B-B14F-4D97-AF65-F5344CB8AC3E}">
        <p14:creationId xmlns:p14="http://schemas.microsoft.com/office/powerpoint/2010/main" val="1484508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773782" y="1218107"/>
            <a:ext cx="7080786" cy="567720"/>
          </a:xfrm>
          <a:prstGeom prst="rect">
            <a:avLst/>
          </a:prstGeom>
        </p:spPr>
        <p:txBody>
          <a:bodyPr wrap="square">
            <a:spAutoFit/>
          </a:bodyPr>
          <a:lstStyle/>
          <a:p>
            <a:pPr algn="ctr"/>
            <a:r>
              <a:rPr lang="nl-NL" sz="3089" dirty="0">
                <a:solidFill>
                  <a:srgbClr val="000000"/>
                </a:solidFill>
                <a:latin typeface="Calibri - 26"/>
              </a:rPr>
              <a:t>Step 7: cluster </a:t>
            </a:r>
            <a:r>
              <a:rPr lang="nl-NL" sz="3089" dirty="0" err="1">
                <a:solidFill>
                  <a:srgbClr val="000000"/>
                </a:solidFill>
                <a:latin typeface="Calibri - 26"/>
              </a:rPr>
              <a:t>into</a:t>
            </a:r>
            <a:r>
              <a:rPr lang="nl-NL" sz="3089" dirty="0">
                <a:solidFill>
                  <a:srgbClr val="000000"/>
                </a:solidFill>
                <a:latin typeface="Calibri - 26"/>
              </a:rPr>
              <a:t> mind map </a:t>
            </a:r>
            <a:r>
              <a:rPr lang="nl-NL" sz="3089" dirty="0" err="1">
                <a:solidFill>
                  <a:srgbClr val="000000"/>
                </a:solidFill>
                <a:latin typeface="Calibri - 26"/>
              </a:rPr>
              <a:t>branch</a:t>
            </a:r>
            <a:endParaRPr lang="nl-NL" sz="3089" dirty="0">
              <a:solidFill>
                <a:srgbClr val="000000"/>
              </a:solidFill>
              <a:latin typeface="Calibri - 26"/>
            </a:endParaRPr>
          </a:p>
        </p:txBody>
      </p:sp>
      <p:sp>
        <p:nvSpPr>
          <p:cNvPr id="16" name="Rechthoek 15"/>
          <p:cNvSpPr/>
          <p:nvPr/>
        </p:nvSpPr>
        <p:spPr>
          <a:xfrm>
            <a:off x="4545002" y="6596708"/>
            <a:ext cx="4095993" cy="2062103"/>
          </a:xfrm>
          <a:prstGeom prst="rect">
            <a:avLst/>
          </a:prstGeom>
        </p:spPr>
        <p:txBody>
          <a:bodyPr wrap="none">
            <a:spAutoFit/>
          </a:bodyPr>
          <a:lstStyle/>
          <a:p>
            <a:r>
              <a:rPr lang="nl-NL" sz="2400" b="1" dirty="0">
                <a:solidFill>
                  <a:srgbClr val="00B050"/>
                </a:solidFill>
                <a:latin typeface="Calibri - 26"/>
              </a:rPr>
              <a:t>Features:</a:t>
            </a:r>
          </a:p>
          <a:p>
            <a:r>
              <a:rPr lang="nl-NL" sz="2400" b="1" dirty="0">
                <a:solidFill>
                  <a:srgbClr val="00B050"/>
                </a:solidFill>
                <a:latin typeface="Calibri - 26"/>
              </a:rPr>
              <a:t>- </a:t>
            </a:r>
            <a:r>
              <a:rPr lang="nl-NL" sz="2400" b="1" dirty="0" err="1">
                <a:solidFill>
                  <a:srgbClr val="00B050"/>
                </a:solidFill>
                <a:latin typeface="Calibri - 26"/>
              </a:rPr>
              <a:t>hierarchical</a:t>
            </a:r>
            <a:r>
              <a:rPr lang="nl-NL" sz="2400" b="1" dirty="0">
                <a:solidFill>
                  <a:srgbClr val="00B050"/>
                </a:solidFill>
                <a:latin typeface="Calibri - 26"/>
              </a:rPr>
              <a:t> </a:t>
            </a:r>
            <a:r>
              <a:rPr lang="nl-NL" sz="2400" b="1" dirty="0" err="1">
                <a:solidFill>
                  <a:srgbClr val="00B050"/>
                </a:solidFill>
                <a:latin typeface="Calibri - 26"/>
              </a:rPr>
              <a:t>organization</a:t>
            </a:r>
            <a:endParaRPr lang="nl-NL" sz="2400" b="1" dirty="0">
              <a:solidFill>
                <a:srgbClr val="00B050"/>
              </a:solidFill>
              <a:latin typeface="Calibri - 26"/>
            </a:endParaRPr>
          </a:p>
          <a:p>
            <a:r>
              <a:rPr lang="nl-NL" sz="2400" b="1" dirty="0">
                <a:solidFill>
                  <a:srgbClr val="00B050"/>
                </a:solidFill>
                <a:latin typeface="Calibri - 26"/>
              </a:rPr>
              <a:t>- </a:t>
            </a:r>
            <a:r>
              <a:rPr lang="nl-NL" sz="2400" b="1" dirty="0" err="1">
                <a:solidFill>
                  <a:srgbClr val="00B050"/>
                </a:solidFill>
                <a:latin typeface="Calibri - 26"/>
              </a:rPr>
              <a:t>one</a:t>
            </a:r>
            <a:r>
              <a:rPr lang="nl-NL" sz="2400" b="1" dirty="0">
                <a:solidFill>
                  <a:srgbClr val="00B050"/>
                </a:solidFill>
                <a:latin typeface="Calibri - 26"/>
              </a:rPr>
              <a:t> word on </a:t>
            </a:r>
            <a:r>
              <a:rPr lang="nl-NL" sz="2400" b="1" dirty="0" err="1">
                <a:solidFill>
                  <a:srgbClr val="00B050"/>
                </a:solidFill>
                <a:latin typeface="Calibri - 26"/>
              </a:rPr>
              <a:t>each</a:t>
            </a:r>
            <a:r>
              <a:rPr lang="nl-NL" sz="2400" b="1" dirty="0">
                <a:solidFill>
                  <a:srgbClr val="00B050"/>
                </a:solidFill>
                <a:latin typeface="Calibri - 26"/>
              </a:rPr>
              <a:t> </a:t>
            </a:r>
            <a:r>
              <a:rPr lang="nl-NL" sz="2400" b="1" dirty="0" err="1">
                <a:solidFill>
                  <a:srgbClr val="00B050"/>
                </a:solidFill>
                <a:latin typeface="Calibri - 26"/>
              </a:rPr>
              <a:t>branch</a:t>
            </a:r>
            <a:endParaRPr lang="nl-NL" sz="2400" b="1" dirty="0">
              <a:solidFill>
                <a:srgbClr val="00B050"/>
              </a:solidFill>
              <a:latin typeface="Calibri - 26"/>
            </a:endParaRPr>
          </a:p>
          <a:p>
            <a:r>
              <a:rPr lang="nl-NL" sz="2400" b="1" dirty="0">
                <a:solidFill>
                  <a:srgbClr val="00B050"/>
                </a:solidFill>
                <a:latin typeface="Calibri - 26"/>
              </a:rPr>
              <a:t>- </a:t>
            </a:r>
            <a:r>
              <a:rPr lang="nl-NL" sz="2400" b="1" dirty="0" err="1">
                <a:solidFill>
                  <a:srgbClr val="00B050"/>
                </a:solidFill>
                <a:latin typeface="Calibri - 26"/>
              </a:rPr>
              <a:t>organic</a:t>
            </a:r>
            <a:r>
              <a:rPr lang="nl-NL" sz="2400" b="1" dirty="0">
                <a:solidFill>
                  <a:srgbClr val="00B050"/>
                </a:solidFill>
                <a:latin typeface="Calibri - 26"/>
              </a:rPr>
              <a:t> </a:t>
            </a:r>
            <a:r>
              <a:rPr lang="nl-NL" sz="2400" b="1" dirty="0" err="1">
                <a:solidFill>
                  <a:srgbClr val="00B050"/>
                </a:solidFill>
                <a:latin typeface="Calibri - 26"/>
              </a:rPr>
              <a:t>shapes</a:t>
            </a:r>
            <a:endParaRPr lang="nl-NL" sz="2400" b="1" dirty="0">
              <a:solidFill>
                <a:srgbClr val="00B050"/>
              </a:solidFill>
              <a:latin typeface="Calibri - 26"/>
            </a:endParaRPr>
          </a:p>
          <a:p>
            <a:endParaRPr lang="nl-NL" sz="1600" b="1" dirty="0">
              <a:solidFill>
                <a:srgbClr val="00B050"/>
              </a:solidFill>
              <a:latin typeface="Calibri - 26"/>
            </a:endParaRPr>
          </a:p>
          <a:p>
            <a:endParaRPr lang="nl-NL" sz="1600" dirty="0"/>
          </a:p>
        </p:txBody>
      </p:sp>
      <p:grpSp>
        <p:nvGrpSpPr>
          <p:cNvPr id="17" name="Groep 16"/>
          <p:cNvGrpSpPr/>
          <p:nvPr/>
        </p:nvGrpSpPr>
        <p:grpSpPr>
          <a:xfrm>
            <a:off x="1335584" y="1996728"/>
            <a:ext cx="8405611" cy="4728156"/>
            <a:chOff x="1626981" y="1056068"/>
            <a:chExt cx="8405611" cy="4728156"/>
          </a:xfrm>
        </p:grpSpPr>
        <p:pic>
          <p:nvPicPr>
            <p:cNvPr id="18" name="Afbeelding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981" y="1056068"/>
              <a:ext cx="8405611" cy="4728156"/>
            </a:xfrm>
            <a:prstGeom prst="rect">
              <a:avLst/>
            </a:prstGeom>
          </p:spPr>
        </p:pic>
        <p:pic>
          <p:nvPicPr>
            <p:cNvPr id="19" name="Afbeelding 18"/>
            <p:cNvPicPr>
              <a:picLocks noChangeAspect="1"/>
            </p:cNvPicPr>
            <p:nvPr/>
          </p:nvPicPr>
          <p:blipFill>
            <a:blip r:embed="rId3"/>
            <a:stretch>
              <a:fillRect/>
            </a:stretch>
          </p:blipFill>
          <p:spPr>
            <a:xfrm>
              <a:off x="6687589" y="2540128"/>
              <a:ext cx="542591" cy="335309"/>
            </a:xfrm>
            <a:prstGeom prst="rect">
              <a:avLst/>
            </a:prstGeom>
          </p:spPr>
        </p:pic>
        <p:pic>
          <p:nvPicPr>
            <p:cNvPr id="20" name="Afbeelding 19"/>
            <p:cNvPicPr>
              <a:picLocks noChangeAspect="1"/>
            </p:cNvPicPr>
            <p:nvPr/>
          </p:nvPicPr>
          <p:blipFill>
            <a:blip r:embed="rId3"/>
            <a:stretch>
              <a:fillRect/>
            </a:stretch>
          </p:blipFill>
          <p:spPr>
            <a:xfrm>
              <a:off x="7885324" y="1754517"/>
              <a:ext cx="542591" cy="335309"/>
            </a:xfrm>
            <a:prstGeom prst="rect">
              <a:avLst/>
            </a:prstGeom>
          </p:spPr>
        </p:pic>
        <p:pic>
          <p:nvPicPr>
            <p:cNvPr id="21" name="Afbeelding 20"/>
            <p:cNvPicPr>
              <a:picLocks noChangeAspect="1"/>
            </p:cNvPicPr>
            <p:nvPr/>
          </p:nvPicPr>
          <p:blipFill>
            <a:blip r:embed="rId3"/>
            <a:stretch>
              <a:fillRect/>
            </a:stretch>
          </p:blipFill>
          <p:spPr>
            <a:xfrm>
              <a:off x="9083059" y="1056068"/>
              <a:ext cx="542591" cy="335309"/>
            </a:xfrm>
            <a:prstGeom prst="rect">
              <a:avLst/>
            </a:prstGeom>
          </p:spPr>
        </p:pic>
        <p:pic>
          <p:nvPicPr>
            <p:cNvPr id="22" name="Afbeelding 21"/>
            <p:cNvPicPr>
              <a:picLocks noChangeAspect="1"/>
            </p:cNvPicPr>
            <p:nvPr/>
          </p:nvPicPr>
          <p:blipFill>
            <a:blip r:embed="rId3"/>
            <a:stretch>
              <a:fillRect/>
            </a:stretch>
          </p:blipFill>
          <p:spPr>
            <a:xfrm>
              <a:off x="7487757" y="4024188"/>
              <a:ext cx="542591" cy="335309"/>
            </a:xfrm>
            <a:prstGeom prst="rect">
              <a:avLst/>
            </a:prstGeom>
          </p:spPr>
        </p:pic>
        <p:pic>
          <p:nvPicPr>
            <p:cNvPr id="23" name="Afbeelding 22"/>
            <p:cNvPicPr>
              <a:picLocks noChangeAspect="1"/>
            </p:cNvPicPr>
            <p:nvPr/>
          </p:nvPicPr>
          <p:blipFill>
            <a:blip r:embed="rId3"/>
            <a:stretch>
              <a:fillRect/>
            </a:stretch>
          </p:blipFill>
          <p:spPr>
            <a:xfrm>
              <a:off x="8467438" y="2168249"/>
              <a:ext cx="542591" cy="335309"/>
            </a:xfrm>
            <a:prstGeom prst="rect">
              <a:avLst/>
            </a:prstGeom>
          </p:spPr>
        </p:pic>
        <p:pic>
          <p:nvPicPr>
            <p:cNvPr id="24" name="Afbeelding 23"/>
            <p:cNvPicPr>
              <a:picLocks noChangeAspect="1"/>
            </p:cNvPicPr>
            <p:nvPr/>
          </p:nvPicPr>
          <p:blipFill>
            <a:blip r:embed="rId3"/>
            <a:stretch>
              <a:fillRect/>
            </a:stretch>
          </p:blipFill>
          <p:spPr>
            <a:xfrm>
              <a:off x="9482304" y="1869510"/>
              <a:ext cx="542591" cy="335309"/>
            </a:xfrm>
            <a:prstGeom prst="rect">
              <a:avLst/>
            </a:prstGeom>
          </p:spPr>
        </p:pic>
        <p:pic>
          <p:nvPicPr>
            <p:cNvPr id="25" name="Afbeelding 24"/>
            <p:cNvPicPr>
              <a:picLocks noChangeAspect="1"/>
            </p:cNvPicPr>
            <p:nvPr/>
          </p:nvPicPr>
          <p:blipFill>
            <a:blip r:embed="rId3"/>
            <a:stretch>
              <a:fillRect/>
            </a:stretch>
          </p:blipFill>
          <p:spPr>
            <a:xfrm>
              <a:off x="8540468" y="2660292"/>
              <a:ext cx="542591" cy="335309"/>
            </a:xfrm>
            <a:prstGeom prst="rect">
              <a:avLst/>
            </a:prstGeom>
          </p:spPr>
        </p:pic>
        <p:pic>
          <p:nvPicPr>
            <p:cNvPr id="26" name="Afbeelding 25"/>
            <p:cNvPicPr>
              <a:picLocks noChangeAspect="1"/>
            </p:cNvPicPr>
            <p:nvPr/>
          </p:nvPicPr>
          <p:blipFill>
            <a:blip r:embed="rId3"/>
            <a:stretch>
              <a:fillRect/>
            </a:stretch>
          </p:blipFill>
          <p:spPr>
            <a:xfrm>
              <a:off x="6790620" y="3252491"/>
              <a:ext cx="542591" cy="335309"/>
            </a:xfrm>
            <a:prstGeom prst="rect">
              <a:avLst/>
            </a:prstGeom>
          </p:spPr>
        </p:pic>
        <p:pic>
          <p:nvPicPr>
            <p:cNvPr id="27" name="Afbeelding 26"/>
            <p:cNvPicPr>
              <a:picLocks noChangeAspect="1"/>
            </p:cNvPicPr>
            <p:nvPr/>
          </p:nvPicPr>
          <p:blipFill>
            <a:blip r:embed="rId3"/>
            <a:stretch>
              <a:fillRect/>
            </a:stretch>
          </p:blipFill>
          <p:spPr>
            <a:xfrm>
              <a:off x="8156619" y="3587800"/>
              <a:ext cx="542591" cy="335309"/>
            </a:xfrm>
            <a:prstGeom prst="rect">
              <a:avLst/>
            </a:prstGeom>
          </p:spPr>
        </p:pic>
        <p:pic>
          <p:nvPicPr>
            <p:cNvPr id="28" name="Afbeelding 27"/>
            <p:cNvPicPr>
              <a:picLocks noChangeAspect="1"/>
            </p:cNvPicPr>
            <p:nvPr/>
          </p:nvPicPr>
          <p:blipFill>
            <a:blip r:embed="rId3"/>
            <a:stretch>
              <a:fillRect/>
            </a:stretch>
          </p:blipFill>
          <p:spPr>
            <a:xfrm>
              <a:off x="8159280" y="3062991"/>
              <a:ext cx="542591" cy="335309"/>
            </a:xfrm>
            <a:prstGeom prst="rect">
              <a:avLst/>
            </a:prstGeom>
          </p:spPr>
        </p:pic>
      </p:grpSp>
    </p:spTree>
    <p:extLst>
      <p:ext uri="{BB962C8B-B14F-4D97-AF65-F5344CB8AC3E}">
        <p14:creationId xmlns:p14="http://schemas.microsoft.com/office/powerpoint/2010/main" val="4157271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957859" y="1348656"/>
            <a:ext cx="8677652" cy="567720"/>
          </a:xfrm>
          <a:prstGeom prst="rect">
            <a:avLst/>
          </a:prstGeom>
        </p:spPr>
        <p:txBody>
          <a:bodyPr wrap="square">
            <a:spAutoFit/>
          </a:bodyPr>
          <a:lstStyle/>
          <a:p>
            <a:pPr algn="ctr"/>
            <a:r>
              <a:rPr lang="nl-NL" sz="3089" dirty="0">
                <a:solidFill>
                  <a:srgbClr val="000000"/>
                </a:solidFill>
                <a:latin typeface="Calibri - 26"/>
              </a:rPr>
              <a:t>Step 8: </a:t>
            </a:r>
            <a:r>
              <a:rPr lang="nl-NL" sz="3089" dirty="0" err="1">
                <a:solidFill>
                  <a:srgbClr val="000000"/>
                </a:solidFill>
                <a:latin typeface="Calibri - 26"/>
              </a:rPr>
              <a:t>merge</a:t>
            </a:r>
            <a:r>
              <a:rPr lang="nl-NL" sz="3089" dirty="0">
                <a:solidFill>
                  <a:srgbClr val="000000"/>
                </a:solidFill>
                <a:latin typeface="Calibri - 26"/>
              </a:rPr>
              <a:t> branches = classroom mind map</a:t>
            </a:r>
            <a:endParaRPr lang="nl-NL" sz="3089"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130" y="2860824"/>
            <a:ext cx="9000436" cy="5062745"/>
          </a:xfrm>
          <a:prstGeom prst="rect">
            <a:avLst/>
          </a:prstGeom>
        </p:spPr>
      </p:pic>
    </p:spTree>
    <p:extLst>
      <p:ext uri="{BB962C8B-B14F-4D97-AF65-F5344CB8AC3E}">
        <p14:creationId xmlns:p14="http://schemas.microsoft.com/office/powerpoint/2010/main" val="1697513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735659" y="944215"/>
            <a:ext cx="7835012" cy="769441"/>
          </a:xfrm>
          <a:prstGeom prst="rect">
            <a:avLst/>
          </a:prstGeom>
          <a:noFill/>
        </p:spPr>
        <p:txBody>
          <a:bodyPr vert="horz" wrap="square" rtlCol="0">
            <a:spAutoFit/>
          </a:bodyPr>
          <a:lstStyle/>
          <a:p>
            <a:r>
              <a:rPr lang="nl-NL" sz="4400" dirty="0" err="1">
                <a:latin typeface="+mj-lt"/>
                <a:ea typeface="+mj-ea"/>
                <a:cs typeface="+mj-cs"/>
              </a:rPr>
              <a:t>collective</a:t>
            </a:r>
            <a:r>
              <a:rPr lang="nl-NL" sz="4400" dirty="0">
                <a:latin typeface="+mj-lt"/>
                <a:ea typeface="+mj-ea"/>
                <a:cs typeface="+mj-cs"/>
              </a:rPr>
              <a:t> prior </a:t>
            </a:r>
            <a:r>
              <a:rPr lang="nl-NL" sz="4400" dirty="0" err="1">
                <a:latin typeface="+mj-lt"/>
                <a:ea typeface="+mj-ea"/>
                <a:cs typeface="+mj-cs"/>
              </a:rPr>
              <a:t>knowledge</a:t>
            </a:r>
            <a:endParaRPr lang="nl-NL" sz="4400" dirty="0">
              <a:latin typeface="+mj-lt"/>
              <a:ea typeface="+mj-ea"/>
              <a:cs typeface="+mj-cs"/>
            </a:endParaRPr>
          </a:p>
        </p:txBody>
      </p:sp>
      <p:sp>
        <p:nvSpPr>
          <p:cNvPr id="64" name="TextBox 63"/>
          <p:cNvSpPr txBox="1"/>
          <p:nvPr/>
        </p:nvSpPr>
        <p:spPr>
          <a:xfrm>
            <a:off x="3323588" y="3579648"/>
            <a:ext cx="1897882" cy="365934"/>
          </a:xfrm>
          <a:prstGeom prst="rect">
            <a:avLst/>
          </a:prstGeom>
          <a:noFill/>
        </p:spPr>
        <p:txBody>
          <a:bodyPr vert="horz" wrap="square" rtlCol="0">
            <a:spAutoFit/>
          </a:bodyPr>
          <a:lstStyle/>
          <a:p>
            <a:r>
              <a:rPr lang="nl-NL" sz="1778" dirty="0">
                <a:solidFill>
                  <a:srgbClr val="000000"/>
                </a:solidFill>
                <a:latin typeface="Arial - 20"/>
              </a:rPr>
              <a:t>prior </a:t>
            </a:r>
            <a:r>
              <a:rPr lang="nl-NL" sz="1778" dirty="0" err="1">
                <a:solidFill>
                  <a:srgbClr val="000000"/>
                </a:solidFill>
                <a:latin typeface="Arial - 20"/>
              </a:rPr>
              <a:t>knowledge</a:t>
            </a:r>
            <a:endParaRPr lang="nl-NL" sz="1778" dirty="0">
              <a:solidFill>
                <a:srgbClr val="000000"/>
              </a:solidFill>
              <a:latin typeface="Arial - 20"/>
            </a:endParaRPr>
          </a:p>
        </p:txBody>
      </p:sp>
      <p:sp>
        <p:nvSpPr>
          <p:cNvPr id="66" name="TextBox 65"/>
          <p:cNvSpPr txBox="1"/>
          <p:nvPr/>
        </p:nvSpPr>
        <p:spPr>
          <a:xfrm>
            <a:off x="5022061" y="3595240"/>
            <a:ext cx="1532904" cy="365934"/>
          </a:xfrm>
          <a:prstGeom prst="rect">
            <a:avLst/>
          </a:prstGeom>
          <a:noFill/>
        </p:spPr>
        <p:txBody>
          <a:bodyPr vert="horz" wrap="square" rtlCol="0">
            <a:spAutoFit/>
          </a:bodyPr>
          <a:lstStyle/>
          <a:p>
            <a:r>
              <a:rPr lang="nl-NL" sz="1778" dirty="0">
                <a:solidFill>
                  <a:srgbClr val="000000"/>
                </a:solidFill>
                <a:latin typeface="Arial - 20"/>
              </a:rPr>
              <a:t>exchange</a:t>
            </a:r>
          </a:p>
        </p:txBody>
      </p:sp>
      <p:sp>
        <p:nvSpPr>
          <p:cNvPr id="67" name="TextBox 66"/>
          <p:cNvSpPr txBox="1"/>
          <p:nvPr/>
        </p:nvSpPr>
        <p:spPr>
          <a:xfrm>
            <a:off x="6416312" y="3595240"/>
            <a:ext cx="2336096" cy="365934"/>
          </a:xfrm>
          <a:prstGeom prst="rect">
            <a:avLst/>
          </a:prstGeom>
          <a:noFill/>
        </p:spPr>
        <p:txBody>
          <a:bodyPr vert="horz" wrap="square" rtlCol="0">
            <a:spAutoFit/>
          </a:bodyPr>
          <a:lstStyle/>
          <a:p>
            <a:r>
              <a:rPr lang="nl-NL" sz="1778" dirty="0">
                <a:solidFill>
                  <a:srgbClr val="000000"/>
                </a:solidFill>
                <a:latin typeface="Arial - 20"/>
              </a:rPr>
              <a:t>classroom mind map</a:t>
            </a:r>
          </a:p>
        </p:txBody>
      </p:sp>
      <p:sp>
        <p:nvSpPr>
          <p:cNvPr id="68" name="TextBox 67"/>
          <p:cNvSpPr txBox="1"/>
          <p:nvPr/>
        </p:nvSpPr>
        <p:spPr>
          <a:xfrm>
            <a:off x="1828800" y="3595240"/>
            <a:ext cx="1440625" cy="365934"/>
          </a:xfrm>
          <a:prstGeom prst="rect">
            <a:avLst/>
          </a:prstGeom>
          <a:noFill/>
        </p:spPr>
        <p:txBody>
          <a:bodyPr vert="horz" wrap="square" rtlCol="0">
            <a:spAutoFit/>
          </a:bodyPr>
          <a:lstStyle/>
          <a:p>
            <a:r>
              <a:rPr lang="nl-NL" sz="1778" dirty="0" err="1">
                <a:solidFill>
                  <a:srgbClr val="000000"/>
                </a:solidFill>
                <a:latin typeface="Arial - 20"/>
              </a:rPr>
              <a:t>introduction</a:t>
            </a:r>
            <a:endParaRPr lang="nl-NL" sz="1778" dirty="0">
              <a:solidFill>
                <a:srgbClr val="000000"/>
              </a:solidFill>
              <a:latin typeface="Arial - 20"/>
            </a:endParaRPr>
          </a:p>
        </p:txBody>
      </p:sp>
      <p:grpSp>
        <p:nvGrpSpPr>
          <p:cNvPr id="3" name="Groep 2"/>
          <p:cNvGrpSpPr/>
          <p:nvPr/>
        </p:nvGrpSpPr>
        <p:grpSpPr>
          <a:xfrm>
            <a:off x="1838036" y="1977005"/>
            <a:ext cx="6668619" cy="1534219"/>
            <a:chOff x="1654232" y="1207804"/>
            <a:chExt cx="6001757" cy="1380797"/>
          </a:xfrm>
        </p:grpSpPr>
        <p:pic>
          <p:nvPicPr>
            <p:cNvPr id="101" name="Picture 100"/>
            <p:cNvPicPr>
              <a:picLocks noChangeAspect="1"/>
            </p:cNvPicPr>
            <p:nvPr/>
          </p:nvPicPr>
          <p:blipFill>
            <a:blip r:embed="rId2"/>
            <a:stretch>
              <a:fillRect/>
            </a:stretch>
          </p:blipFill>
          <p:spPr>
            <a:xfrm>
              <a:off x="1654232" y="1250608"/>
              <a:ext cx="1288250" cy="1288250"/>
            </a:xfrm>
            <a:prstGeom prst="rect">
              <a:avLst/>
            </a:prstGeom>
          </p:spPr>
        </p:pic>
        <p:pic>
          <p:nvPicPr>
            <p:cNvPr id="105" name="Picture 104"/>
            <p:cNvPicPr>
              <a:picLocks/>
            </p:cNvPicPr>
            <p:nvPr/>
          </p:nvPicPr>
          <p:blipFill rotWithShape="1">
            <a:blip r:embed="rId3">
              <a:extLst>
                <a:ext uri="{28A0092B-C50C-407E-A947-70E740481C1C}">
                  <a14:useLocalDpi xmlns:a14="http://schemas.microsoft.com/office/drawing/2010/main" val="0"/>
                </a:ext>
              </a:extLst>
            </a:blip>
            <a:srcRect r="-38" b="15615"/>
            <a:stretch/>
          </p:blipFill>
          <p:spPr>
            <a:xfrm>
              <a:off x="3030840" y="1207804"/>
              <a:ext cx="4625149" cy="1380797"/>
            </a:xfrm>
            <a:prstGeom prst="rect">
              <a:avLst/>
            </a:prstGeom>
            <a:solidFill>
              <a:scrgbClr r="0" g="0" b="0">
                <a:alpha val="0"/>
              </a:scrgbClr>
            </a:solidFill>
          </p:spPr>
        </p:pic>
      </p:grpSp>
      <p:sp>
        <p:nvSpPr>
          <p:cNvPr id="115" name="TextBox 51"/>
          <p:cNvSpPr txBox="1"/>
          <p:nvPr/>
        </p:nvSpPr>
        <p:spPr>
          <a:xfrm>
            <a:off x="2139452" y="7453382"/>
            <a:ext cx="6612956" cy="523220"/>
          </a:xfrm>
          <a:prstGeom prst="rect">
            <a:avLst/>
          </a:prstGeom>
          <a:noFill/>
        </p:spPr>
        <p:txBody>
          <a:bodyPr vert="horz" rtlCol="0">
            <a:spAutoFit/>
          </a:bodyPr>
          <a:lstStyle/>
          <a:p>
            <a:r>
              <a:rPr lang="nl-NL" sz="2800" dirty="0" err="1">
                <a:latin typeface="+mj-lt"/>
                <a:ea typeface="+mj-ea"/>
                <a:cs typeface="+mj-cs"/>
              </a:rPr>
              <a:t>inventory</a:t>
            </a:r>
            <a:r>
              <a:rPr lang="nl-NL" sz="2800" dirty="0">
                <a:latin typeface="+mj-lt"/>
                <a:ea typeface="+mj-ea"/>
                <a:cs typeface="+mj-cs"/>
              </a:rPr>
              <a:t> </a:t>
            </a:r>
            <a:r>
              <a:rPr lang="nl-NL" sz="2800" dirty="0" err="1">
                <a:latin typeface="+mj-lt"/>
                <a:ea typeface="+mj-ea"/>
                <a:cs typeface="+mj-cs"/>
              </a:rPr>
              <a:t>individual</a:t>
            </a:r>
            <a:r>
              <a:rPr lang="nl-NL" sz="2800" dirty="0">
                <a:latin typeface="+mj-lt"/>
                <a:ea typeface="+mj-ea"/>
                <a:cs typeface="+mj-cs"/>
              </a:rPr>
              <a:t> prior </a:t>
            </a:r>
            <a:r>
              <a:rPr lang="nl-NL" sz="2800" dirty="0" err="1">
                <a:latin typeface="+mj-lt"/>
                <a:ea typeface="+mj-ea"/>
                <a:cs typeface="+mj-cs"/>
              </a:rPr>
              <a:t>knowledge</a:t>
            </a:r>
            <a:endParaRPr lang="nl-NL" sz="2800" dirty="0">
              <a:latin typeface="+mj-lt"/>
              <a:ea typeface="+mj-ea"/>
              <a:cs typeface="+mj-cs"/>
            </a:endParaRPr>
          </a:p>
        </p:txBody>
      </p:sp>
      <p:pic>
        <p:nvPicPr>
          <p:cNvPr id="116" name="Picture 8" descr="clipboard(11).png"/>
          <p:cNvPicPr>
            <a:picLocks/>
          </p:cNvPicPr>
          <p:nvPr/>
        </p:nvPicPr>
        <p:blipFill>
          <a:blip r:embed="rId4" cstate="print"/>
          <a:stretch>
            <a:fillRect/>
          </a:stretch>
        </p:blipFill>
        <p:spPr>
          <a:xfrm>
            <a:off x="3711827" y="5170216"/>
            <a:ext cx="2115980" cy="1600228"/>
          </a:xfrm>
          <a:prstGeom prst="rect">
            <a:avLst/>
          </a:prstGeom>
          <a:solidFill>
            <a:scrgbClr r="0" g="0" b="0">
              <a:alpha val="0"/>
            </a:scrgbClr>
          </a:solidFill>
        </p:spPr>
      </p:pic>
      <p:sp>
        <p:nvSpPr>
          <p:cNvPr id="2" name="PIJL-RECHTS 1"/>
          <p:cNvSpPr/>
          <p:nvPr/>
        </p:nvSpPr>
        <p:spPr>
          <a:xfrm rot="5400000">
            <a:off x="3634895" y="4343385"/>
            <a:ext cx="721791" cy="567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117" name="PIJL-RECHTS 116"/>
          <p:cNvSpPr/>
          <p:nvPr/>
        </p:nvSpPr>
        <p:spPr>
          <a:xfrm rot="16200000">
            <a:off x="5292270" y="4240410"/>
            <a:ext cx="721791" cy="5679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118" name="TextBox 66"/>
          <p:cNvSpPr txBox="1"/>
          <p:nvPr/>
        </p:nvSpPr>
        <p:spPr>
          <a:xfrm>
            <a:off x="3706627" y="6780670"/>
            <a:ext cx="2559174" cy="365934"/>
          </a:xfrm>
          <a:prstGeom prst="rect">
            <a:avLst/>
          </a:prstGeom>
          <a:noFill/>
        </p:spPr>
        <p:txBody>
          <a:bodyPr vert="horz" wrap="square" rtlCol="0">
            <a:spAutoFit/>
          </a:bodyPr>
          <a:lstStyle/>
          <a:p>
            <a:r>
              <a:rPr lang="nl-NL" sz="1778" dirty="0">
                <a:solidFill>
                  <a:srgbClr val="000000"/>
                </a:solidFill>
                <a:latin typeface="Arial - 20"/>
              </a:rPr>
              <a:t>individuele mindmap</a:t>
            </a:r>
          </a:p>
        </p:txBody>
      </p:sp>
    </p:spTree>
    <p:extLst>
      <p:ext uri="{BB962C8B-B14F-4D97-AF65-F5344CB8AC3E}">
        <p14:creationId xmlns:p14="http://schemas.microsoft.com/office/powerpoint/2010/main" val="113020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11648" y="1353867"/>
            <a:ext cx="8432800" cy="763686"/>
          </a:xfrm>
          <a:prstGeom prst="rect">
            <a:avLst/>
          </a:prstGeom>
          <a:noFill/>
        </p:spPr>
        <p:txBody>
          <a:bodyPr vert="horz" lIns="85740" tIns="42870" rIns="85740" bIns="42870" rtlCol="0">
            <a:spAutoFit/>
          </a:bodyPr>
          <a:lstStyle/>
          <a:p>
            <a:r>
              <a:rPr lang="nl-NL" sz="4400" dirty="0" err="1">
                <a:latin typeface="+mj-lt"/>
                <a:ea typeface="+mj-ea"/>
                <a:cs typeface="+mj-cs"/>
              </a:rPr>
              <a:t>Individual</a:t>
            </a:r>
            <a:r>
              <a:rPr lang="nl-NL" sz="4400" dirty="0">
                <a:latin typeface="+mj-lt"/>
                <a:ea typeface="+mj-ea"/>
                <a:cs typeface="+mj-cs"/>
              </a:rPr>
              <a:t> prior </a:t>
            </a:r>
            <a:r>
              <a:rPr lang="nl-NL" sz="4400" dirty="0" err="1">
                <a:latin typeface="+mj-lt"/>
                <a:ea typeface="+mj-ea"/>
                <a:cs typeface="+mj-cs"/>
              </a:rPr>
              <a:t>knowledge</a:t>
            </a:r>
            <a:endParaRPr lang="nl-NL" sz="4400" dirty="0">
              <a:latin typeface="+mj-lt"/>
              <a:ea typeface="+mj-ea"/>
              <a:cs typeface="+mj-cs"/>
            </a:endParaRPr>
          </a:p>
        </p:txBody>
      </p:sp>
      <p:pic>
        <p:nvPicPr>
          <p:cNvPr id="9" name="Picture 8" descr="clipboard(11).png"/>
          <p:cNvPicPr>
            <a:picLocks/>
          </p:cNvPicPr>
          <p:nvPr/>
        </p:nvPicPr>
        <p:blipFill>
          <a:blip r:embed="rId2" cstate="print"/>
          <a:stretch>
            <a:fillRect/>
          </a:stretch>
        </p:blipFill>
        <p:spPr>
          <a:xfrm>
            <a:off x="1727201" y="2735173"/>
            <a:ext cx="5637403" cy="3171480"/>
          </a:xfrm>
          <a:prstGeom prst="rect">
            <a:avLst/>
          </a:prstGeom>
          <a:solidFill>
            <a:scrgbClr r="0" g="0" b="0">
              <a:alpha val="0"/>
            </a:scrgbClr>
          </a:solidFill>
        </p:spPr>
      </p:pic>
      <p:sp>
        <p:nvSpPr>
          <p:cNvPr id="10" name="TextBox 9"/>
          <p:cNvSpPr txBox="1"/>
          <p:nvPr/>
        </p:nvSpPr>
        <p:spPr>
          <a:xfrm>
            <a:off x="2991768" y="6494469"/>
            <a:ext cx="5087584" cy="497011"/>
          </a:xfrm>
          <a:prstGeom prst="rect">
            <a:avLst/>
          </a:prstGeom>
          <a:noFill/>
        </p:spPr>
        <p:txBody>
          <a:bodyPr vert="horz" wrap="square" lIns="85740" tIns="42870" rIns="85740" bIns="42870" rtlCol="0">
            <a:spAutoFit/>
          </a:bodyPr>
          <a:lstStyle/>
          <a:p>
            <a:r>
              <a:rPr lang="nl-NL" sz="2667" i="1" dirty="0">
                <a:latin typeface="Arial - 28"/>
              </a:rPr>
              <a:t>pre test student mind map</a:t>
            </a:r>
            <a:endParaRPr lang="nl-NL" sz="2222" i="1" dirty="0">
              <a:solidFill>
                <a:srgbClr val="000000"/>
              </a:solidFill>
              <a:latin typeface="Calibri - 26"/>
            </a:endParaRPr>
          </a:p>
        </p:txBody>
      </p:sp>
    </p:spTree>
    <p:extLst>
      <p:ext uri="{BB962C8B-B14F-4D97-AF65-F5344CB8AC3E}">
        <p14:creationId xmlns:p14="http://schemas.microsoft.com/office/powerpoint/2010/main" val="2089801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90"/>
          <p:cNvGrpSpPr/>
          <p:nvPr/>
        </p:nvGrpSpPr>
        <p:grpSpPr>
          <a:xfrm>
            <a:off x="220653" y="3940944"/>
            <a:ext cx="9922131" cy="4686466"/>
            <a:chOff x="115696" y="2238234"/>
            <a:chExt cx="9922131" cy="4280711"/>
          </a:xfrm>
        </p:grpSpPr>
        <p:grpSp>
          <p:nvGrpSpPr>
            <p:cNvPr id="14" name="Group 10"/>
            <p:cNvGrpSpPr/>
            <p:nvPr/>
          </p:nvGrpSpPr>
          <p:grpSpPr>
            <a:xfrm>
              <a:off x="3639840" y="5071926"/>
              <a:ext cx="2304256" cy="1447018"/>
              <a:chOff x="3639840" y="5071926"/>
              <a:chExt cx="2304256" cy="1447018"/>
            </a:xfrm>
          </p:grpSpPr>
          <p:sp>
            <p:nvSpPr>
              <p:cNvPr id="9" name="Freeform 8"/>
              <p:cNvSpPr/>
              <p:nvPr/>
            </p:nvSpPr>
            <p:spPr>
              <a:xfrm>
                <a:off x="3639840" y="5071926"/>
                <a:ext cx="2160240" cy="1447018"/>
              </a:xfrm>
              <a:custGeom>
                <a:avLst/>
                <a:gdLst/>
                <a:ahLst/>
                <a:cxnLst/>
                <a:rect l="0" t="0" r="0" b="0"/>
                <a:pathLst>
                  <a:path w="1886587" h="1115951">
                    <a:moveTo>
                      <a:pt x="314453" y="0"/>
                    </a:moveTo>
                    <a:lnTo>
                      <a:pt x="1603503" y="0"/>
                    </a:lnTo>
                    <a:lnTo>
                      <a:pt x="1635125" y="3811"/>
                    </a:lnTo>
                    <a:lnTo>
                      <a:pt x="1691513" y="12955"/>
                    </a:lnTo>
                    <a:lnTo>
                      <a:pt x="1744981" y="31624"/>
                    </a:lnTo>
                    <a:lnTo>
                      <a:pt x="1770254" y="40768"/>
                    </a:lnTo>
                    <a:lnTo>
                      <a:pt x="1814323" y="66930"/>
                    </a:lnTo>
                    <a:lnTo>
                      <a:pt x="1845692" y="96648"/>
                    </a:lnTo>
                    <a:lnTo>
                      <a:pt x="1861439" y="113412"/>
                    </a:lnTo>
                    <a:lnTo>
                      <a:pt x="1877314" y="146939"/>
                    </a:lnTo>
                    <a:lnTo>
                      <a:pt x="1883411" y="165481"/>
                    </a:lnTo>
                    <a:lnTo>
                      <a:pt x="1883411" y="174625"/>
                    </a:lnTo>
                    <a:lnTo>
                      <a:pt x="1886586" y="185929"/>
                    </a:lnTo>
                    <a:lnTo>
                      <a:pt x="1886586" y="929894"/>
                    </a:lnTo>
                    <a:lnTo>
                      <a:pt x="1883411" y="939293"/>
                    </a:lnTo>
                    <a:lnTo>
                      <a:pt x="1883411" y="948690"/>
                    </a:lnTo>
                    <a:lnTo>
                      <a:pt x="1877314" y="967106"/>
                    </a:lnTo>
                    <a:lnTo>
                      <a:pt x="1861439" y="1000506"/>
                    </a:lnTo>
                    <a:lnTo>
                      <a:pt x="1830070" y="1032256"/>
                    </a:lnTo>
                    <a:lnTo>
                      <a:pt x="1814323" y="1047115"/>
                    </a:lnTo>
                    <a:lnTo>
                      <a:pt x="1770254" y="1073150"/>
                    </a:lnTo>
                    <a:lnTo>
                      <a:pt x="1719835" y="1091819"/>
                    </a:lnTo>
                    <a:lnTo>
                      <a:pt x="1691513" y="1101090"/>
                    </a:lnTo>
                    <a:lnTo>
                      <a:pt x="1635125" y="1110362"/>
                    </a:lnTo>
                    <a:lnTo>
                      <a:pt x="1603503" y="1114044"/>
                    </a:lnTo>
                    <a:lnTo>
                      <a:pt x="1587881" y="1114044"/>
                    </a:lnTo>
                    <a:lnTo>
                      <a:pt x="1572133" y="1115950"/>
                    </a:lnTo>
                    <a:lnTo>
                      <a:pt x="314453" y="1115950"/>
                    </a:lnTo>
                    <a:lnTo>
                      <a:pt x="295530" y="1114044"/>
                    </a:lnTo>
                    <a:lnTo>
                      <a:pt x="279908" y="1114044"/>
                    </a:lnTo>
                    <a:lnTo>
                      <a:pt x="248286" y="1110362"/>
                    </a:lnTo>
                    <a:lnTo>
                      <a:pt x="191898" y="1101090"/>
                    </a:lnTo>
                    <a:lnTo>
                      <a:pt x="138304" y="1082294"/>
                    </a:lnTo>
                    <a:lnTo>
                      <a:pt x="113157" y="1073150"/>
                    </a:lnTo>
                    <a:lnTo>
                      <a:pt x="69343" y="1047115"/>
                    </a:lnTo>
                    <a:lnTo>
                      <a:pt x="37719" y="1017398"/>
                    </a:lnTo>
                    <a:lnTo>
                      <a:pt x="21972" y="1000506"/>
                    </a:lnTo>
                    <a:lnTo>
                      <a:pt x="6350" y="967106"/>
                    </a:lnTo>
                    <a:lnTo>
                      <a:pt x="0" y="948690"/>
                    </a:lnTo>
                    <a:lnTo>
                      <a:pt x="0" y="165481"/>
                    </a:lnTo>
                    <a:lnTo>
                      <a:pt x="6350" y="146939"/>
                    </a:lnTo>
                    <a:lnTo>
                      <a:pt x="21972" y="113412"/>
                    </a:lnTo>
                    <a:lnTo>
                      <a:pt x="53594" y="81788"/>
                    </a:lnTo>
                    <a:lnTo>
                      <a:pt x="69343" y="66930"/>
                    </a:lnTo>
                    <a:lnTo>
                      <a:pt x="113157" y="40768"/>
                    </a:lnTo>
                    <a:lnTo>
                      <a:pt x="163576" y="22225"/>
                    </a:lnTo>
                    <a:lnTo>
                      <a:pt x="191898" y="12955"/>
                    </a:lnTo>
                    <a:lnTo>
                      <a:pt x="248286" y="3811"/>
                    </a:lnTo>
                    <a:lnTo>
                      <a:pt x="279908" y="0"/>
                    </a:lnTo>
                    <a:close/>
                  </a:path>
                </a:pathLst>
              </a:custGeom>
              <a:solidFill>
                <a:srgbClr val="C0FF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xtBox 9"/>
              <p:cNvSpPr txBox="1"/>
              <p:nvPr/>
            </p:nvSpPr>
            <p:spPr>
              <a:xfrm>
                <a:off x="3711848" y="5137700"/>
                <a:ext cx="2232248" cy="1096404"/>
              </a:xfrm>
              <a:prstGeom prst="rect">
                <a:avLst/>
              </a:prstGeom>
              <a:noFill/>
            </p:spPr>
            <p:txBody>
              <a:bodyPr vert="horz" wrap="square" rtlCol="0">
                <a:spAutoFit/>
              </a:bodyPr>
              <a:lstStyle/>
              <a:p>
                <a:r>
                  <a:rPr lang="nl-NL" dirty="0" err="1">
                    <a:solidFill>
                      <a:srgbClr val="000000"/>
                    </a:solidFill>
                    <a:latin typeface="Arial - 13"/>
                  </a:rPr>
                  <a:t>Structuring</a:t>
                </a:r>
                <a:r>
                  <a:rPr lang="nl-NL" dirty="0">
                    <a:solidFill>
                      <a:srgbClr val="000000"/>
                    </a:solidFill>
                    <a:latin typeface="Arial - 13"/>
                  </a:rPr>
                  <a:t> </a:t>
                </a:r>
                <a:r>
                  <a:rPr lang="nl-NL" dirty="0" err="1">
                    <a:solidFill>
                      <a:srgbClr val="000000"/>
                    </a:solidFill>
                    <a:latin typeface="Arial - 13"/>
                  </a:rPr>
                  <a:t>concepts</a:t>
                </a:r>
                <a:r>
                  <a:rPr lang="nl-NL" dirty="0">
                    <a:solidFill>
                      <a:srgbClr val="000000"/>
                    </a:solidFill>
                    <a:latin typeface="Arial - 13"/>
                  </a:rPr>
                  <a:t> </a:t>
                </a:r>
                <a:r>
                  <a:rPr lang="nl-NL" dirty="0" err="1">
                    <a:solidFill>
                      <a:srgbClr val="000000"/>
                    </a:solidFill>
                    <a:latin typeface="Arial - 13"/>
                  </a:rPr>
                  <a:t>on</a:t>
                </a:r>
                <a:r>
                  <a:rPr lang="nl-NL" dirty="0">
                    <a:solidFill>
                      <a:srgbClr val="000000"/>
                    </a:solidFill>
                    <a:latin typeface="Arial - 13"/>
                  </a:rPr>
                  <a:t> the basis of </a:t>
                </a:r>
                <a:r>
                  <a:rPr lang="nl-NL" dirty="0" err="1">
                    <a:solidFill>
                      <a:srgbClr val="000000"/>
                    </a:solidFill>
                    <a:latin typeface="Arial - 13"/>
                  </a:rPr>
                  <a:t>similarities</a:t>
                </a:r>
                <a:r>
                  <a:rPr lang="nl-NL" dirty="0">
                    <a:solidFill>
                      <a:srgbClr val="000000"/>
                    </a:solidFill>
                    <a:latin typeface="Arial - 13"/>
                  </a:rPr>
                  <a:t> and </a:t>
                </a:r>
                <a:r>
                  <a:rPr lang="nl-NL" dirty="0" err="1">
                    <a:solidFill>
                      <a:srgbClr val="000000"/>
                    </a:solidFill>
                    <a:latin typeface="Arial - 13"/>
                  </a:rPr>
                  <a:t>differences</a:t>
                </a:r>
                <a:endParaRPr lang="nl-NL" dirty="0">
                  <a:solidFill>
                    <a:srgbClr val="000000"/>
                  </a:solidFill>
                  <a:latin typeface="Arial - 13"/>
                </a:endParaRPr>
              </a:p>
            </p:txBody>
          </p:sp>
        </p:grpSp>
        <p:grpSp>
          <p:nvGrpSpPr>
            <p:cNvPr id="16" name="Group 13"/>
            <p:cNvGrpSpPr/>
            <p:nvPr/>
          </p:nvGrpSpPr>
          <p:grpSpPr>
            <a:xfrm>
              <a:off x="6736184" y="5137700"/>
              <a:ext cx="2376264" cy="1381245"/>
              <a:chOff x="6736184" y="5137700"/>
              <a:chExt cx="2376264" cy="1381245"/>
            </a:xfrm>
          </p:grpSpPr>
          <p:sp>
            <p:nvSpPr>
              <p:cNvPr id="12" name="Freeform 11"/>
              <p:cNvSpPr/>
              <p:nvPr/>
            </p:nvSpPr>
            <p:spPr>
              <a:xfrm>
                <a:off x="6736184" y="5137700"/>
                <a:ext cx="2376264" cy="1381245"/>
              </a:xfrm>
              <a:custGeom>
                <a:avLst/>
                <a:gdLst/>
                <a:ahLst/>
                <a:cxnLst/>
                <a:rect l="0" t="0" r="0" b="0"/>
                <a:pathLst>
                  <a:path w="1886586" h="1115951">
                    <a:moveTo>
                      <a:pt x="314452" y="0"/>
                    </a:moveTo>
                    <a:lnTo>
                      <a:pt x="1603375" y="0"/>
                    </a:lnTo>
                    <a:lnTo>
                      <a:pt x="1634998" y="3811"/>
                    </a:lnTo>
                    <a:lnTo>
                      <a:pt x="1691513" y="12955"/>
                    </a:lnTo>
                    <a:lnTo>
                      <a:pt x="1744854" y="31624"/>
                    </a:lnTo>
                    <a:lnTo>
                      <a:pt x="1770126" y="40768"/>
                    </a:lnTo>
                    <a:lnTo>
                      <a:pt x="1814196" y="66930"/>
                    </a:lnTo>
                    <a:lnTo>
                      <a:pt x="1845564" y="96648"/>
                    </a:lnTo>
                    <a:lnTo>
                      <a:pt x="1861439" y="113412"/>
                    </a:lnTo>
                    <a:lnTo>
                      <a:pt x="1877187" y="146939"/>
                    </a:lnTo>
                    <a:lnTo>
                      <a:pt x="1883284" y="165481"/>
                    </a:lnTo>
                    <a:lnTo>
                      <a:pt x="1883284" y="174625"/>
                    </a:lnTo>
                    <a:lnTo>
                      <a:pt x="1886585" y="185929"/>
                    </a:lnTo>
                    <a:lnTo>
                      <a:pt x="1886585" y="929894"/>
                    </a:lnTo>
                    <a:lnTo>
                      <a:pt x="1883284" y="939293"/>
                    </a:lnTo>
                    <a:lnTo>
                      <a:pt x="1883284" y="948690"/>
                    </a:lnTo>
                    <a:lnTo>
                      <a:pt x="1877187" y="967106"/>
                    </a:lnTo>
                    <a:lnTo>
                      <a:pt x="1861439" y="1000506"/>
                    </a:lnTo>
                    <a:lnTo>
                      <a:pt x="1830071" y="1032256"/>
                    </a:lnTo>
                    <a:lnTo>
                      <a:pt x="1814196" y="1047115"/>
                    </a:lnTo>
                    <a:lnTo>
                      <a:pt x="1770126" y="1073150"/>
                    </a:lnTo>
                    <a:lnTo>
                      <a:pt x="1719834" y="1091819"/>
                    </a:lnTo>
                    <a:lnTo>
                      <a:pt x="1691513" y="1101090"/>
                    </a:lnTo>
                    <a:lnTo>
                      <a:pt x="1634998" y="1110362"/>
                    </a:lnTo>
                    <a:lnTo>
                      <a:pt x="1603375" y="1114044"/>
                    </a:lnTo>
                    <a:lnTo>
                      <a:pt x="1587882" y="1114044"/>
                    </a:lnTo>
                    <a:lnTo>
                      <a:pt x="1572007" y="1115950"/>
                    </a:lnTo>
                    <a:lnTo>
                      <a:pt x="314452" y="1115950"/>
                    </a:lnTo>
                    <a:lnTo>
                      <a:pt x="295402" y="1114044"/>
                    </a:lnTo>
                    <a:lnTo>
                      <a:pt x="279909" y="1114044"/>
                    </a:lnTo>
                    <a:lnTo>
                      <a:pt x="248285" y="1110362"/>
                    </a:lnTo>
                    <a:lnTo>
                      <a:pt x="191771" y="1101090"/>
                    </a:lnTo>
                    <a:lnTo>
                      <a:pt x="138304" y="1082294"/>
                    </a:lnTo>
                    <a:lnTo>
                      <a:pt x="113158" y="1073150"/>
                    </a:lnTo>
                    <a:lnTo>
                      <a:pt x="69343" y="1047115"/>
                    </a:lnTo>
                    <a:lnTo>
                      <a:pt x="37720" y="1017398"/>
                    </a:lnTo>
                    <a:lnTo>
                      <a:pt x="21845" y="1000506"/>
                    </a:lnTo>
                    <a:lnTo>
                      <a:pt x="6350" y="967106"/>
                    </a:lnTo>
                    <a:lnTo>
                      <a:pt x="0" y="948690"/>
                    </a:lnTo>
                    <a:lnTo>
                      <a:pt x="0" y="165481"/>
                    </a:lnTo>
                    <a:lnTo>
                      <a:pt x="6350" y="146939"/>
                    </a:lnTo>
                    <a:lnTo>
                      <a:pt x="21845" y="113412"/>
                    </a:lnTo>
                    <a:lnTo>
                      <a:pt x="53468" y="81788"/>
                    </a:lnTo>
                    <a:lnTo>
                      <a:pt x="69343" y="66930"/>
                    </a:lnTo>
                    <a:lnTo>
                      <a:pt x="113158" y="40768"/>
                    </a:lnTo>
                    <a:lnTo>
                      <a:pt x="163449" y="22225"/>
                    </a:lnTo>
                    <a:lnTo>
                      <a:pt x="191771" y="12955"/>
                    </a:lnTo>
                    <a:lnTo>
                      <a:pt x="248285" y="3811"/>
                    </a:lnTo>
                    <a:lnTo>
                      <a:pt x="279909" y="0"/>
                    </a:lnTo>
                    <a:close/>
                  </a:path>
                </a:pathLst>
              </a:custGeom>
              <a:solidFill>
                <a:srgbClr val="C0FF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p:cNvSpPr txBox="1"/>
              <p:nvPr/>
            </p:nvSpPr>
            <p:spPr>
              <a:xfrm>
                <a:off x="6880200" y="5137700"/>
                <a:ext cx="2232248" cy="1349421"/>
              </a:xfrm>
              <a:prstGeom prst="rect">
                <a:avLst/>
              </a:prstGeom>
              <a:noFill/>
            </p:spPr>
            <p:txBody>
              <a:bodyPr vert="horz" wrap="square" rtlCol="0">
                <a:spAutoFit/>
              </a:bodyPr>
              <a:lstStyle/>
              <a:p>
                <a:r>
                  <a:rPr lang="nl-NL" dirty="0" err="1">
                    <a:solidFill>
                      <a:srgbClr val="000000"/>
                    </a:solidFill>
                    <a:latin typeface="Arial - 13"/>
                  </a:rPr>
                  <a:t>Hierarchical</a:t>
                </a:r>
                <a:r>
                  <a:rPr lang="nl-NL" dirty="0">
                    <a:solidFill>
                      <a:srgbClr val="000000"/>
                    </a:solidFill>
                    <a:latin typeface="Arial - 13"/>
                  </a:rPr>
                  <a:t>  relations </a:t>
                </a:r>
                <a:r>
                  <a:rPr lang="nl-NL" dirty="0" err="1">
                    <a:solidFill>
                      <a:srgbClr val="000000"/>
                    </a:solidFill>
                    <a:latin typeface="Arial - 13"/>
                  </a:rPr>
                  <a:t>between</a:t>
                </a:r>
                <a:r>
                  <a:rPr lang="nl-NL" dirty="0">
                    <a:solidFill>
                      <a:srgbClr val="000000"/>
                    </a:solidFill>
                    <a:latin typeface="Arial - 13"/>
                  </a:rPr>
                  <a:t> </a:t>
                </a:r>
                <a:r>
                  <a:rPr lang="nl-NL" dirty="0" err="1">
                    <a:solidFill>
                      <a:srgbClr val="000000"/>
                    </a:solidFill>
                    <a:latin typeface="Arial - 13"/>
                  </a:rPr>
                  <a:t>key</a:t>
                </a:r>
                <a:r>
                  <a:rPr lang="nl-NL" dirty="0">
                    <a:solidFill>
                      <a:srgbClr val="000000"/>
                    </a:solidFill>
                    <a:latin typeface="Arial - 13"/>
                  </a:rPr>
                  <a:t> </a:t>
                </a:r>
                <a:r>
                  <a:rPr lang="nl-NL" dirty="0" err="1">
                    <a:solidFill>
                      <a:srgbClr val="000000"/>
                    </a:solidFill>
                    <a:latin typeface="Arial - 13"/>
                  </a:rPr>
                  <a:t>concepts</a:t>
                </a:r>
                <a:r>
                  <a:rPr lang="nl-NL" dirty="0">
                    <a:solidFill>
                      <a:srgbClr val="000000"/>
                    </a:solidFill>
                    <a:latin typeface="Arial - 13"/>
                  </a:rPr>
                  <a:t>, details and </a:t>
                </a:r>
                <a:r>
                  <a:rPr lang="nl-NL" dirty="0" err="1">
                    <a:solidFill>
                      <a:srgbClr val="000000"/>
                    </a:solidFill>
                    <a:latin typeface="Arial - 13"/>
                  </a:rPr>
                  <a:t>examples</a:t>
                </a:r>
                <a:r>
                  <a:rPr lang="nl-NL" dirty="0">
                    <a:solidFill>
                      <a:srgbClr val="000000"/>
                    </a:solidFill>
                    <a:latin typeface="Arial - 13"/>
                  </a:rPr>
                  <a:t> </a:t>
                </a:r>
              </a:p>
            </p:txBody>
          </p:sp>
        </p:grpSp>
        <p:sp>
          <p:nvSpPr>
            <p:cNvPr id="15" name="Freeform 14"/>
            <p:cNvSpPr/>
            <p:nvPr/>
          </p:nvSpPr>
          <p:spPr>
            <a:xfrm>
              <a:off x="115696" y="2781300"/>
              <a:ext cx="2844928" cy="2091055"/>
            </a:xfrm>
            <a:custGeom>
              <a:avLst/>
              <a:gdLst/>
              <a:ahLst/>
              <a:cxnLst/>
              <a:rect l="0" t="0" r="0" b="0"/>
              <a:pathLst>
                <a:path w="2844928" h="2091055">
                  <a:moveTo>
                    <a:pt x="0" y="0"/>
                  </a:moveTo>
                  <a:lnTo>
                    <a:pt x="2844927" y="0"/>
                  </a:lnTo>
                  <a:lnTo>
                    <a:pt x="2844927" y="2091054"/>
                  </a:lnTo>
                  <a:lnTo>
                    <a:pt x="0" y="2091054"/>
                  </a:lnTo>
                  <a:close/>
                </a:path>
              </a:pathLst>
            </a:custGeom>
            <a:solidFill>
              <a:srgbClr val="FFFFE0"/>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TextBox 47"/>
            <p:cNvSpPr txBox="1"/>
            <p:nvPr/>
          </p:nvSpPr>
          <p:spPr>
            <a:xfrm>
              <a:off x="653229" y="2288341"/>
              <a:ext cx="2235200" cy="379524"/>
            </a:xfrm>
            <a:prstGeom prst="rect">
              <a:avLst/>
            </a:prstGeom>
            <a:noFill/>
          </p:spPr>
          <p:txBody>
            <a:bodyPr vert="horz" rtlCol="0">
              <a:spAutoFit/>
            </a:bodyPr>
            <a:lstStyle/>
            <a:p>
              <a:r>
                <a:rPr lang="nl-NL" sz="2100" dirty="0">
                  <a:latin typeface="Arial - 28"/>
                </a:rPr>
                <a:t>Field of </a:t>
              </a:r>
              <a:r>
                <a:rPr lang="nl-NL" sz="2100" dirty="0" err="1">
                  <a:latin typeface="Arial - 28"/>
                </a:rPr>
                <a:t>words</a:t>
              </a:r>
              <a:endParaRPr lang="nl-NL" sz="2100" dirty="0">
                <a:latin typeface="Arial - 28"/>
              </a:endParaRPr>
            </a:p>
          </p:txBody>
        </p:sp>
        <p:grpSp>
          <p:nvGrpSpPr>
            <p:cNvPr id="17" name="Group 78"/>
            <p:cNvGrpSpPr/>
            <p:nvPr/>
          </p:nvGrpSpPr>
          <p:grpSpPr>
            <a:xfrm>
              <a:off x="3131566" y="2772664"/>
              <a:ext cx="3227686" cy="2096516"/>
              <a:chOff x="3131566" y="2772664"/>
              <a:chExt cx="3227686" cy="2096516"/>
            </a:xfrm>
          </p:grpSpPr>
          <p:sp>
            <p:nvSpPr>
              <p:cNvPr id="49" name="Freeform 48"/>
              <p:cNvSpPr/>
              <p:nvPr/>
            </p:nvSpPr>
            <p:spPr>
              <a:xfrm>
                <a:off x="3131566" y="2772664"/>
                <a:ext cx="2790825" cy="2096516"/>
              </a:xfrm>
              <a:custGeom>
                <a:avLst/>
                <a:gdLst/>
                <a:ahLst/>
                <a:cxnLst/>
                <a:rect l="0" t="0" r="0" b="0"/>
                <a:pathLst>
                  <a:path w="2790825" h="2096516">
                    <a:moveTo>
                      <a:pt x="0" y="0"/>
                    </a:moveTo>
                    <a:lnTo>
                      <a:pt x="2790824" y="0"/>
                    </a:lnTo>
                    <a:lnTo>
                      <a:pt x="2790824" y="2096515"/>
                    </a:lnTo>
                    <a:lnTo>
                      <a:pt x="0" y="2096515"/>
                    </a:lnTo>
                    <a:close/>
                  </a:path>
                </a:pathLst>
              </a:custGeom>
              <a:solidFill>
                <a:srgbClr val="FFFFE0"/>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8" name="Group 77"/>
              <p:cNvGrpSpPr/>
              <p:nvPr/>
            </p:nvGrpSpPr>
            <p:grpSpPr>
              <a:xfrm>
                <a:off x="3135784" y="2867422"/>
                <a:ext cx="3223468" cy="1953095"/>
                <a:chOff x="3135784" y="2867422"/>
                <a:chExt cx="3223468" cy="1953095"/>
              </a:xfrm>
            </p:grpSpPr>
            <p:sp>
              <p:nvSpPr>
                <p:cNvPr id="50" name="TextBox 49"/>
                <p:cNvSpPr txBox="1"/>
                <p:nvPr/>
              </p:nvSpPr>
              <p:spPr>
                <a:xfrm>
                  <a:off x="3999880" y="3803526"/>
                  <a:ext cx="1296144" cy="267073"/>
                </a:xfrm>
                <a:prstGeom prst="rect">
                  <a:avLst/>
                </a:prstGeom>
                <a:noFill/>
              </p:spPr>
              <p:txBody>
                <a:bodyPr vert="horz" wrap="square" rtlCol="0">
                  <a:spAutoFit/>
                </a:bodyPr>
                <a:lstStyle/>
                <a:p>
                  <a:r>
                    <a:rPr lang="nl-NL" sz="1300" dirty="0" err="1">
                      <a:solidFill>
                        <a:srgbClr val="FF0000"/>
                      </a:solidFill>
                      <a:latin typeface="Arial - 18"/>
                    </a:rPr>
                    <a:t>Middle</a:t>
                  </a:r>
                  <a:r>
                    <a:rPr lang="nl-NL" sz="1300" dirty="0">
                      <a:solidFill>
                        <a:srgbClr val="FF0000"/>
                      </a:solidFill>
                      <a:latin typeface="Arial - 18"/>
                    </a:rPr>
                    <a:t> </a:t>
                  </a:r>
                  <a:r>
                    <a:rPr lang="nl-NL" sz="1300" dirty="0" err="1">
                      <a:solidFill>
                        <a:srgbClr val="FF0000"/>
                      </a:solidFill>
                      <a:latin typeface="Arial - 18"/>
                    </a:rPr>
                    <a:t>Ages</a:t>
                  </a:r>
                  <a:endParaRPr lang="nl-NL" sz="1300" dirty="0">
                    <a:solidFill>
                      <a:srgbClr val="FF0000"/>
                    </a:solidFill>
                    <a:latin typeface="Arial - 18"/>
                  </a:endParaRPr>
                </a:p>
              </p:txBody>
            </p:sp>
            <p:sp>
              <p:nvSpPr>
                <p:cNvPr id="51" name="TextBox 50"/>
                <p:cNvSpPr txBox="1"/>
                <p:nvPr/>
              </p:nvSpPr>
              <p:spPr>
                <a:xfrm>
                  <a:off x="4647952" y="3371478"/>
                  <a:ext cx="1008112" cy="224903"/>
                </a:xfrm>
                <a:prstGeom prst="rect">
                  <a:avLst/>
                </a:prstGeom>
                <a:noFill/>
              </p:spPr>
              <p:txBody>
                <a:bodyPr vert="horz" wrap="square" rtlCol="0">
                  <a:spAutoFit/>
                </a:bodyPr>
                <a:lstStyle/>
                <a:p>
                  <a:r>
                    <a:rPr lang="nl-NL" sz="1000" dirty="0">
                      <a:solidFill>
                        <a:srgbClr val="000000"/>
                      </a:solidFill>
                      <a:latin typeface="Arial - 18"/>
                    </a:rPr>
                    <a:t>ridders</a:t>
                  </a:r>
                </a:p>
              </p:txBody>
            </p:sp>
            <p:sp>
              <p:nvSpPr>
                <p:cNvPr id="52" name="TextBox 51"/>
                <p:cNvSpPr txBox="1"/>
                <p:nvPr/>
              </p:nvSpPr>
              <p:spPr>
                <a:xfrm>
                  <a:off x="5224016" y="2867422"/>
                  <a:ext cx="1008112" cy="210847"/>
                </a:xfrm>
                <a:prstGeom prst="rect">
                  <a:avLst/>
                </a:prstGeom>
                <a:noFill/>
              </p:spPr>
              <p:txBody>
                <a:bodyPr vert="horz" wrap="square" rtlCol="0">
                  <a:spAutoFit/>
                </a:bodyPr>
                <a:lstStyle/>
                <a:p>
                  <a:r>
                    <a:rPr lang="nl-NL" sz="900" dirty="0">
                      <a:solidFill>
                        <a:srgbClr val="000000"/>
                      </a:solidFill>
                      <a:latin typeface="Arial - 18"/>
                    </a:rPr>
                    <a:t>kastelen</a:t>
                  </a:r>
                </a:p>
              </p:txBody>
            </p:sp>
            <p:sp>
              <p:nvSpPr>
                <p:cNvPr id="53" name="TextBox 52"/>
                <p:cNvSpPr txBox="1"/>
                <p:nvPr/>
              </p:nvSpPr>
              <p:spPr>
                <a:xfrm>
                  <a:off x="5152008" y="3371478"/>
                  <a:ext cx="864096" cy="224903"/>
                </a:xfrm>
                <a:prstGeom prst="rect">
                  <a:avLst/>
                </a:prstGeom>
                <a:noFill/>
              </p:spPr>
              <p:txBody>
                <a:bodyPr vert="horz" wrap="square" rtlCol="0">
                  <a:spAutoFit/>
                </a:bodyPr>
                <a:lstStyle/>
                <a:p>
                  <a:r>
                    <a:rPr lang="nl-NL" sz="1000" dirty="0">
                      <a:solidFill>
                        <a:srgbClr val="000000"/>
                      </a:solidFill>
                      <a:latin typeface="Arial - 18"/>
                    </a:rPr>
                    <a:t>zwaard</a:t>
                  </a:r>
                </a:p>
              </p:txBody>
            </p:sp>
            <p:sp>
              <p:nvSpPr>
                <p:cNvPr id="54" name="TextBox 53"/>
                <p:cNvSpPr txBox="1"/>
                <p:nvPr/>
              </p:nvSpPr>
              <p:spPr>
                <a:xfrm>
                  <a:off x="4719960" y="4451598"/>
                  <a:ext cx="817364" cy="224903"/>
                </a:xfrm>
                <a:prstGeom prst="rect">
                  <a:avLst/>
                </a:prstGeom>
                <a:noFill/>
              </p:spPr>
              <p:txBody>
                <a:bodyPr vert="horz" wrap="square" rtlCol="0">
                  <a:spAutoFit/>
                </a:bodyPr>
                <a:lstStyle/>
                <a:p>
                  <a:r>
                    <a:rPr lang="nl-NL" sz="1000" dirty="0">
                      <a:solidFill>
                        <a:srgbClr val="000000"/>
                      </a:solidFill>
                      <a:latin typeface="Arial - 18"/>
                    </a:rPr>
                    <a:t>klooster</a:t>
                  </a:r>
                </a:p>
              </p:txBody>
            </p:sp>
            <p:sp>
              <p:nvSpPr>
                <p:cNvPr id="55" name="TextBox 54"/>
                <p:cNvSpPr txBox="1"/>
                <p:nvPr/>
              </p:nvSpPr>
              <p:spPr>
                <a:xfrm>
                  <a:off x="4647952" y="3227462"/>
                  <a:ext cx="432048" cy="210847"/>
                </a:xfrm>
                <a:prstGeom prst="rect">
                  <a:avLst/>
                </a:prstGeom>
                <a:noFill/>
              </p:spPr>
              <p:txBody>
                <a:bodyPr vert="horz" wrap="square" rtlCol="0">
                  <a:spAutoFit/>
                </a:bodyPr>
                <a:lstStyle/>
                <a:p>
                  <a:r>
                    <a:rPr lang="nl-NL" sz="900" dirty="0">
                      <a:solidFill>
                        <a:srgbClr val="000000"/>
                      </a:solidFill>
                      <a:latin typeface="Arial - 18"/>
                    </a:rPr>
                    <a:t>adel</a:t>
                  </a:r>
                </a:p>
              </p:txBody>
            </p:sp>
            <p:sp>
              <p:nvSpPr>
                <p:cNvPr id="56" name="TextBox 55"/>
                <p:cNvSpPr txBox="1"/>
                <p:nvPr/>
              </p:nvSpPr>
              <p:spPr>
                <a:xfrm>
                  <a:off x="4647952" y="3011438"/>
                  <a:ext cx="1368152" cy="224903"/>
                </a:xfrm>
                <a:prstGeom prst="rect">
                  <a:avLst/>
                </a:prstGeom>
                <a:noFill/>
              </p:spPr>
              <p:txBody>
                <a:bodyPr vert="horz" wrap="square" rtlCol="0">
                  <a:spAutoFit/>
                </a:bodyPr>
                <a:lstStyle/>
                <a:p>
                  <a:r>
                    <a:rPr lang="nl-NL" sz="1000" dirty="0">
                      <a:solidFill>
                        <a:srgbClr val="000000"/>
                      </a:solidFill>
                      <a:latin typeface="Arial - 18"/>
                    </a:rPr>
                    <a:t>jonkvrouw</a:t>
                  </a:r>
                </a:p>
              </p:txBody>
            </p:sp>
            <p:sp>
              <p:nvSpPr>
                <p:cNvPr id="57" name="TextBox 56"/>
                <p:cNvSpPr txBox="1"/>
                <p:nvPr/>
              </p:nvSpPr>
              <p:spPr>
                <a:xfrm>
                  <a:off x="3783856" y="3083446"/>
                  <a:ext cx="816744" cy="224903"/>
                </a:xfrm>
                <a:prstGeom prst="rect">
                  <a:avLst/>
                </a:prstGeom>
                <a:noFill/>
              </p:spPr>
              <p:txBody>
                <a:bodyPr vert="horz" wrap="square" rtlCol="0">
                  <a:spAutoFit/>
                </a:bodyPr>
                <a:lstStyle/>
                <a:p>
                  <a:r>
                    <a:rPr lang="nl-NL" sz="1000" dirty="0">
                      <a:solidFill>
                        <a:srgbClr val="000000"/>
                      </a:solidFill>
                      <a:latin typeface="Arial - 18"/>
                    </a:rPr>
                    <a:t>horige</a:t>
                  </a:r>
                </a:p>
              </p:txBody>
            </p:sp>
            <p:sp>
              <p:nvSpPr>
                <p:cNvPr id="58" name="TextBox 57"/>
                <p:cNvSpPr txBox="1"/>
                <p:nvPr/>
              </p:nvSpPr>
              <p:spPr>
                <a:xfrm>
                  <a:off x="3495824" y="3587502"/>
                  <a:ext cx="1130052" cy="210847"/>
                </a:xfrm>
                <a:prstGeom prst="rect">
                  <a:avLst/>
                </a:prstGeom>
                <a:noFill/>
              </p:spPr>
              <p:txBody>
                <a:bodyPr vert="horz" wrap="square" rtlCol="0">
                  <a:spAutoFit/>
                </a:bodyPr>
                <a:lstStyle/>
                <a:p>
                  <a:r>
                    <a:rPr lang="nl-NL" sz="900" dirty="0">
                      <a:solidFill>
                        <a:srgbClr val="000000"/>
                      </a:solidFill>
                      <a:latin typeface="Arial - 18"/>
                    </a:rPr>
                    <a:t>lijfeigenen</a:t>
                  </a:r>
                </a:p>
              </p:txBody>
            </p:sp>
            <p:sp>
              <p:nvSpPr>
                <p:cNvPr id="59" name="TextBox 58"/>
                <p:cNvSpPr txBox="1"/>
                <p:nvPr/>
              </p:nvSpPr>
              <p:spPr>
                <a:xfrm>
                  <a:off x="3733800" y="3467100"/>
                  <a:ext cx="1202184" cy="210847"/>
                </a:xfrm>
                <a:prstGeom prst="rect">
                  <a:avLst/>
                </a:prstGeom>
                <a:noFill/>
              </p:spPr>
              <p:txBody>
                <a:bodyPr vert="horz" wrap="square" rtlCol="0">
                  <a:spAutoFit/>
                </a:bodyPr>
                <a:lstStyle/>
                <a:p>
                  <a:r>
                    <a:rPr lang="nl-NL" sz="900" dirty="0">
                      <a:solidFill>
                        <a:srgbClr val="000000"/>
                      </a:solidFill>
                      <a:latin typeface="Arial - 18"/>
                    </a:rPr>
                    <a:t>landbouw</a:t>
                  </a:r>
                </a:p>
              </p:txBody>
            </p:sp>
            <p:sp>
              <p:nvSpPr>
                <p:cNvPr id="60" name="TextBox 59"/>
                <p:cNvSpPr txBox="1"/>
                <p:nvPr/>
              </p:nvSpPr>
              <p:spPr>
                <a:xfrm>
                  <a:off x="5007992" y="3227462"/>
                  <a:ext cx="936104" cy="210847"/>
                </a:xfrm>
                <a:prstGeom prst="rect">
                  <a:avLst/>
                </a:prstGeom>
                <a:noFill/>
              </p:spPr>
              <p:txBody>
                <a:bodyPr vert="horz" wrap="square" rtlCol="0">
                  <a:spAutoFit/>
                </a:bodyPr>
                <a:lstStyle/>
                <a:p>
                  <a:r>
                    <a:rPr lang="nl-NL" sz="900">
                      <a:solidFill>
                        <a:srgbClr val="000000"/>
                      </a:solidFill>
                      <a:latin typeface="Arial - 18"/>
                    </a:rPr>
                    <a:t>paarden</a:t>
                  </a:r>
                </a:p>
              </p:txBody>
            </p:sp>
            <p:sp>
              <p:nvSpPr>
                <p:cNvPr id="61" name="TextBox 60"/>
                <p:cNvSpPr txBox="1"/>
                <p:nvPr/>
              </p:nvSpPr>
              <p:spPr>
                <a:xfrm>
                  <a:off x="3423816" y="4595614"/>
                  <a:ext cx="842144" cy="224903"/>
                </a:xfrm>
                <a:prstGeom prst="rect">
                  <a:avLst/>
                </a:prstGeom>
                <a:noFill/>
              </p:spPr>
              <p:txBody>
                <a:bodyPr vert="horz" wrap="square" rtlCol="0">
                  <a:spAutoFit/>
                </a:bodyPr>
                <a:lstStyle/>
                <a:p>
                  <a:r>
                    <a:rPr lang="nl-NL" sz="1000" dirty="0">
                      <a:solidFill>
                        <a:srgbClr val="000000"/>
                      </a:solidFill>
                      <a:latin typeface="Arial - 18"/>
                    </a:rPr>
                    <a:t>steden</a:t>
                  </a:r>
                </a:p>
              </p:txBody>
            </p:sp>
            <p:sp>
              <p:nvSpPr>
                <p:cNvPr id="62" name="TextBox 61"/>
                <p:cNvSpPr txBox="1"/>
                <p:nvPr/>
              </p:nvSpPr>
              <p:spPr>
                <a:xfrm>
                  <a:off x="3416300" y="4241800"/>
                  <a:ext cx="943620" cy="224903"/>
                </a:xfrm>
                <a:prstGeom prst="rect">
                  <a:avLst/>
                </a:prstGeom>
                <a:noFill/>
              </p:spPr>
              <p:txBody>
                <a:bodyPr vert="horz" wrap="square" rtlCol="0">
                  <a:spAutoFit/>
                </a:bodyPr>
                <a:lstStyle/>
                <a:p>
                  <a:r>
                    <a:rPr lang="nl-NL" sz="1000" dirty="0">
                      <a:solidFill>
                        <a:srgbClr val="000000"/>
                      </a:solidFill>
                      <a:latin typeface="Arial - 18"/>
                    </a:rPr>
                    <a:t>handel</a:t>
                  </a:r>
                </a:p>
              </p:txBody>
            </p:sp>
            <p:sp>
              <p:nvSpPr>
                <p:cNvPr id="63" name="TextBox 62"/>
                <p:cNvSpPr txBox="1"/>
                <p:nvPr/>
              </p:nvSpPr>
              <p:spPr>
                <a:xfrm>
                  <a:off x="3207792" y="4379590"/>
                  <a:ext cx="1440160" cy="224903"/>
                </a:xfrm>
                <a:prstGeom prst="rect">
                  <a:avLst/>
                </a:prstGeom>
                <a:noFill/>
              </p:spPr>
              <p:txBody>
                <a:bodyPr vert="horz" wrap="square" rtlCol="0">
                  <a:spAutoFit/>
                </a:bodyPr>
                <a:lstStyle/>
                <a:p>
                  <a:r>
                    <a:rPr lang="nl-NL" sz="1000" dirty="0">
                      <a:solidFill>
                        <a:srgbClr val="000000"/>
                      </a:solidFill>
                      <a:latin typeface="Arial - 18"/>
                    </a:rPr>
                    <a:t>ambachtslieden</a:t>
                  </a:r>
                </a:p>
              </p:txBody>
            </p:sp>
            <p:sp>
              <p:nvSpPr>
                <p:cNvPr id="64" name="TextBox 63"/>
                <p:cNvSpPr txBox="1"/>
                <p:nvPr/>
              </p:nvSpPr>
              <p:spPr>
                <a:xfrm>
                  <a:off x="4791968" y="2867422"/>
                  <a:ext cx="1080120" cy="210847"/>
                </a:xfrm>
                <a:prstGeom prst="rect">
                  <a:avLst/>
                </a:prstGeom>
                <a:noFill/>
              </p:spPr>
              <p:txBody>
                <a:bodyPr vert="horz" wrap="square" rtlCol="0">
                  <a:spAutoFit/>
                </a:bodyPr>
                <a:lstStyle/>
                <a:p>
                  <a:r>
                    <a:rPr lang="nl-NL" sz="900" dirty="0">
                      <a:solidFill>
                        <a:srgbClr val="000000"/>
                      </a:solidFill>
                      <a:latin typeface="Arial - 18"/>
                    </a:rPr>
                    <a:t>koning</a:t>
                  </a:r>
                </a:p>
              </p:txBody>
            </p:sp>
            <p:sp>
              <p:nvSpPr>
                <p:cNvPr id="65" name="TextBox 64"/>
                <p:cNvSpPr txBox="1"/>
                <p:nvPr/>
              </p:nvSpPr>
              <p:spPr>
                <a:xfrm>
                  <a:off x="5224016" y="3011438"/>
                  <a:ext cx="792088" cy="224903"/>
                </a:xfrm>
                <a:prstGeom prst="rect">
                  <a:avLst/>
                </a:prstGeom>
                <a:noFill/>
              </p:spPr>
              <p:txBody>
                <a:bodyPr vert="horz" wrap="square" rtlCol="0">
                  <a:spAutoFit/>
                </a:bodyPr>
                <a:lstStyle/>
                <a:p>
                  <a:r>
                    <a:rPr lang="nl-NL" sz="1000" dirty="0">
                      <a:solidFill>
                        <a:srgbClr val="000000"/>
                      </a:solidFill>
                      <a:latin typeface="Arial - 18"/>
                    </a:rPr>
                    <a:t>oorlog</a:t>
                  </a:r>
                </a:p>
              </p:txBody>
            </p:sp>
            <p:sp>
              <p:nvSpPr>
                <p:cNvPr id="66" name="TextBox 65"/>
                <p:cNvSpPr txBox="1"/>
                <p:nvPr/>
              </p:nvSpPr>
              <p:spPr>
                <a:xfrm>
                  <a:off x="5168900" y="4165600"/>
                  <a:ext cx="1135236" cy="224903"/>
                </a:xfrm>
                <a:prstGeom prst="rect">
                  <a:avLst/>
                </a:prstGeom>
                <a:noFill/>
              </p:spPr>
              <p:txBody>
                <a:bodyPr vert="horz" wrap="square" rtlCol="0">
                  <a:spAutoFit/>
                </a:bodyPr>
                <a:lstStyle/>
                <a:p>
                  <a:r>
                    <a:rPr lang="nl-NL" sz="1000" dirty="0">
                      <a:solidFill>
                        <a:srgbClr val="000000"/>
                      </a:solidFill>
                      <a:latin typeface="Arial - 18"/>
                    </a:rPr>
                    <a:t>kruistocht</a:t>
                  </a:r>
                </a:p>
              </p:txBody>
            </p:sp>
            <p:sp>
              <p:nvSpPr>
                <p:cNvPr id="67" name="TextBox 66"/>
                <p:cNvSpPr txBox="1"/>
                <p:nvPr/>
              </p:nvSpPr>
              <p:spPr>
                <a:xfrm>
                  <a:off x="4863976" y="4595614"/>
                  <a:ext cx="766564" cy="224903"/>
                </a:xfrm>
                <a:prstGeom prst="rect">
                  <a:avLst/>
                </a:prstGeom>
                <a:noFill/>
              </p:spPr>
              <p:txBody>
                <a:bodyPr vert="horz" wrap="square" rtlCol="0">
                  <a:spAutoFit/>
                </a:bodyPr>
                <a:lstStyle/>
                <a:p>
                  <a:r>
                    <a:rPr lang="nl-NL" sz="1000" dirty="0">
                      <a:solidFill>
                        <a:srgbClr val="000000"/>
                      </a:solidFill>
                      <a:latin typeface="Arial - 18"/>
                    </a:rPr>
                    <a:t>bidden</a:t>
                  </a:r>
                </a:p>
              </p:txBody>
            </p:sp>
            <p:sp>
              <p:nvSpPr>
                <p:cNvPr id="68" name="TextBox 67"/>
                <p:cNvSpPr txBox="1"/>
                <p:nvPr/>
              </p:nvSpPr>
              <p:spPr>
                <a:xfrm>
                  <a:off x="5224016" y="4019549"/>
                  <a:ext cx="1109836" cy="224903"/>
                </a:xfrm>
                <a:prstGeom prst="rect">
                  <a:avLst/>
                </a:prstGeom>
                <a:noFill/>
              </p:spPr>
              <p:txBody>
                <a:bodyPr vert="horz" wrap="square" rtlCol="0">
                  <a:spAutoFit/>
                </a:bodyPr>
                <a:lstStyle/>
                <a:p>
                  <a:r>
                    <a:rPr lang="nl-NL" sz="1000" dirty="0">
                      <a:solidFill>
                        <a:srgbClr val="000000"/>
                      </a:solidFill>
                      <a:latin typeface="Arial - 18"/>
                    </a:rPr>
                    <a:t>monniken</a:t>
                  </a:r>
                </a:p>
              </p:txBody>
            </p:sp>
            <p:sp>
              <p:nvSpPr>
                <p:cNvPr id="69" name="TextBox 68"/>
                <p:cNvSpPr txBox="1"/>
                <p:nvPr/>
              </p:nvSpPr>
              <p:spPr>
                <a:xfrm>
                  <a:off x="4647952" y="4235574"/>
                  <a:ext cx="766564" cy="210846"/>
                </a:xfrm>
                <a:prstGeom prst="rect">
                  <a:avLst/>
                </a:prstGeom>
                <a:noFill/>
              </p:spPr>
              <p:txBody>
                <a:bodyPr vert="horz" wrap="square" rtlCol="0">
                  <a:spAutoFit/>
                </a:bodyPr>
                <a:lstStyle/>
                <a:p>
                  <a:r>
                    <a:rPr lang="nl-NL" sz="900" dirty="0">
                      <a:solidFill>
                        <a:srgbClr val="000000"/>
                      </a:solidFill>
                      <a:latin typeface="Arial - 18"/>
                    </a:rPr>
                    <a:t>nonnen</a:t>
                  </a:r>
                  <a:endParaRPr lang="nl-NL" sz="1300" dirty="0">
                    <a:solidFill>
                      <a:srgbClr val="000000"/>
                    </a:solidFill>
                    <a:latin typeface="Arial - 18"/>
                  </a:endParaRPr>
                </a:p>
              </p:txBody>
            </p:sp>
            <p:sp>
              <p:nvSpPr>
                <p:cNvPr id="70" name="TextBox 69"/>
                <p:cNvSpPr txBox="1"/>
                <p:nvPr/>
              </p:nvSpPr>
              <p:spPr>
                <a:xfrm>
                  <a:off x="5152008" y="4307582"/>
                  <a:ext cx="1207244" cy="224903"/>
                </a:xfrm>
                <a:prstGeom prst="rect">
                  <a:avLst/>
                </a:prstGeom>
                <a:noFill/>
              </p:spPr>
              <p:txBody>
                <a:bodyPr vert="horz" wrap="square" rtlCol="0">
                  <a:spAutoFit/>
                </a:bodyPr>
                <a:lstStyle/>
                <a:p>
                  <a:r>
                    <a:rPr lang="nl-NL" sz="1000" dirty="0">
                      <a:solidFill>
                        <a:srgbClr val="000000"/>
                      </a:solidFill>
                      <a:latin typeface="Arial - 18"/>
                    </a:rPr>
                    <a:t>godsdienst</a:t>
                  </a:r>
                </a:p>
              </p:txBody>
            </p:sp>
            <p:sp>
              <p:nvSpPr>
                <p:cNvPr id="71" name="TextBox 70"/>
                <p:cNvSpPr txBox="1"/>
                <p:nvPr/>
              </p:nvSpPr>
              <p:spPr>
                <a:xfrm>
                  <a:off x="3279800" y="4091558"/>
                  <a:ext cx="1296144" cy="224903"/>
                </a:xfrm>
                <a:prstGeom prst="rect">
                  <a:avLst/>
                </a:prstGeom>
                <a:noFill/>
              </p:spPr>
              <p:txBody>
                <a:bodyPr vert="horz" wrap="square" rtlCol="0">
                  <a:spAutoFit/>
                </a:bodyPr>
                <a:lstStyle/>
                <a:p>
                  <a:r>
                    <a:rPr lang="nl-NL" sz="1000">
                      <a:solidFill>
                        <a:srgbClr val="000000"/>
                      </a:solidFill>
                      <a:latin typeface="Arial - 18"/>
                    </a:rPr>
                    <a:t>stadsrechten</a:t>
                  </a:r>
                </a:p>
              </p:txBody>
            </p:sp>
            <p:sp>
              <p:nvSpPr>
                <p:cNvPr id="72" name="TextBox 71"/>
                <p:cNvSpPr txBox="1"/>
                <p:nvPr/>
              </p:nvSpPr>
              <p:spPr>
                <a:xfrm>
                  <a:off x="3207792" y="3443486"/>
                  <a:ext cx="977404" cy="224903"/>
                </a:xfrm>
                <a:prstGeom prst="rect">
                  <a:avLst/>
                </a:prstGeom>
                <a:noFill/>
              </p:spPr>
              <p:txBody>
                <a:bodyPr vert="horz" wrap="square" rtlCol="0">
                  <a:spAutoFit/>
                </a:bodyPr>
                <a:lstStyle/>
                <a:p>
                  <a:r>
                    <a:rPr lang="nl-NL" sz="1000" dirty="0">
                      <a:solidFill>
                        <a:srgbClr val="000000"/>
                      </a:solidFill>
                      <a:latin typeface="Arial - 18"/>
                    </a:rPr>
                    <a:t>pacht</a:t>
                  </a:r>
                </a:p>
              </p:txBody>
            </p:sp>
            <p:sp>
              <p:nvSpPr>
                <p:cNvPr id="73" name="TextBox 72"/>
                <p:cNvSpPr txBox="1"/>
                <p:nvPr/>
              </p:nvSpPr>
              <p:spPr>
                <a:xfrm>
                  <a:off x="3135784" y="2939430"/>
                  <a:ext cx="1223020" cy="224903"/>
                </a:xfrm>
                <a:prstGeom prst="rect">
                  <a:avLst/>
                </a:prstGeom>
                <a:noFill/>
              </p:spPr>
              <p:txBody>
                <a:bodyPr vert="horz" wrap="square" rtlCol="0">
                  <a:spAutoFit/>
                </a:bodyPr>
                <a:lstStyle/>
                <a:p>
                  <a:r>
                    <a:rPr lang="nl-NL" sz="1000" dirty="0">
                      <a:solidFill>
                        <a:srgbClr val="000000"/>
                      </a:solidFill>
                      <a:latin typeface="Arial - 18"/>
                    </a:rPr>
                    <a:t>herendiensten</a:t>
                  </a:r>
                  <a:endParaRPr lang="nl-NL" sz="1050" dirty="0">
                    <a:solidFill>
                      <a:srgbClr val="000000"/>
                    </a:solidFill>
                    <a:latin typeface="Arial - 18"/>
                  </a:endParaRPr>
                </a:p>
              </p:txBody>
            </p:sp>
            <p:sp>
              <p:nvSpPr>
                <p:cNvPr id="74" name="TextBox 73"/>
                <p:cNvSpPr txBox="1"/>
                <p:nvPr/>
              </p:nvSpPr>
              <p:spPr>
                <a:xfrm>
                  <a:off x="3351808" y="3299470"/>
                  <a:ext cx="1337444" cy="210846"/>
                </a:xfrm>
                <a:prstGeom prst="rect">
                  <a:avLst/>
                </a:prstGeom>
                <a:noFill/>
              </p:spPr>
              <p:txBody>
                <a:bodyPr vert="horz" wrap="square" rtlCol="0">
                  <a:spAutoFit/>
                </a:bodyPr>
                <a:lstStyle/>
                <a:p>
                  <a:r>
                    <a:rPr lang="nl-NL" sz="900" dirty="0">
                      <a:solidFill>
                        <a:srgbClr val="000000"/>
                      </a:solidFill>
                      <a:latin typeface="Arial - 18"/>
                    </a:rPr>
                    <a:t>bescherming</a:t>
                  </a:r>
                </a:p>
              </p:txBody>
            </p:sp>
            <p:sp>
              <p:nvSpPr>
                <p:cNvPr id="75" name="TextBox 74"/>
                <p:cNvSpPr txBox="1"/>
                <p:nvPr/>
              </p:nvSpPr>
              <p:spPr>
                <a:xfrm>
                  <a:off x="4647952" y="3587502"/>
                  <a:ext cx="1440160" cy="224903"/>
                </a:xfrm>
                <a:prstGeom prst="rect">
                  <a:avLst/>
                </a:prstGeom>
                <a:noFill/>
              </p:spPr>
              <p:txBody>
                <a:bodyPr vert="horz" wrap="square" rtlCol="0">
                  <a:spAutoFit/>
                </a:bodyPr>
                <a:lstStyle/>
                <a:p>
                  <a:r>
                    <a:rPr lang="nl-NL" sz="1000" dirty="0">
                      <a:solidFill>
                        <a:srgbClr val="000000"/>
                      </a:solidFill>
                      <a:latin typeface="Arial - 18"/>
                    </a:rPr>
                    <a:t>schildknaap</a:t>
                  </a:r>
                </a:p>
              </p:txBody>
            </p:sp>
            <p:sp>
              <p:nvSpPr>
                <p:cNvPr id="76" name="TextBox 75"/>
                <p:cNvSpPr txBox="1"/>
                <p:nvPr/>
              </p:nvSpPr>
              <p:spPr>
                <a:xfrm>
                  <a:off x="3135784" y="3155454"/>
                  <a:ext cx="1146944" cy="224903"/>
                </a:xfrm>
                <a:prstGeom prst="rect">
                  <a:avLst/>
                </a:prstGeom>
                <a:noFill/>
              </p:spPr>
              <p:txBody>
                <a:bodyPr vert="horz" wrap="square" rtlCol="0">
                  <a:spAutoFit/>
                </a:bodyPr>
                <a:lstStyle/>
                <a:p>
                  <a:r>
                    <a:rPr lang="nl-NL" sz="1000" dirty="0">
                      <a:solidFill>
                        <a:srgbClr val="000000"/>
                      </a:solidFill>
                      <a:latin typeface="Arial - 18"/>
                    </a:rPr>
                    <a:t>boeren</a:t>
                  </a:r>
                </a:p>
              </p:txBody>
            </p:sp>
            <p:sp>
              <p:nvSpPr>
                <p:cNvPr id="77" name="TextBox 76"/>
                <p:cNvSpPr txBox="1"/>
                <p:nvPr/>
              </p:nvSpPr>
              <p:spPr>
                <a:xfrm>
                  <a:off x="4876800" y="4025899"/>
                  <a:ext cx="923280" cy="224903"/>
                </a:xfrm>
                <a:prstGeom prst="rect">
                  <a:avLst/>
                </a:prstGeom>
                <a:noFill/>
              </p:spPr>
              <p:txBody>
                <a:bodyPr vert="horz" wrap="square" rtlCol="0">
                  <a:spAutoFit/>
                </a:bodyPr>
                <a:lstStyle/>
                <a:p>
                  <a:r>
                    <a:rPr lang="nl-NL" sz="1000" dirty="0">
                      <a:solidFill>
                        <a:srgbClr val="000000"/>
                      </a:solidFill>
                      <a:latin typeface="Arial - 18"/>
                    </a:rPr>
                    <a:t>kerk</a:t>
                  </a:r>
                </a:p>
              </p:txBody>
            </p:sp>
          </p:grpSp>
        </p:grpSp>
        <p:sp>
          <p:nvSpPr>
            <p:cNvPr id="80" name="TextBox 79"/>
            <p:cNvSpPr txBox="1"/>
            <p:nvPr/>
          </p:nvSpPr>
          <p:spPr>
            <a:xfrm>
              <a:off x="3454779" y="2293610"/>
              <a:ext cx="2590800" cy="379524"/>
            </a:xfrm>
            <a:prstGeom prst="rect">
              <a:avLst/>
            </a:prstGeom>
            <a:noFill/>
          </p:spPr>
          <p:txBody>
            <a:bodyPr vert="horz" rtlCol="0">
              <a:spAutoFit/>
            </a:bodyPr>
            <a:lstStyle/>
            <a:p>
              <a:r>
                <a:rPr lang="nl-NL" sz="2100" dirty="0">
                  <a:latin typeface="Arial - 28"/>
                </a:rPr>
                <a:t>Word cluster</a:t>
              </a:r>
            </a:p>
          </p:txBody>
        </p:sp>
        <p:sp>
          <p:nvSpPr>
            <p:cNvPr id="81" name="TextBox 80"/>
            <p:cNvSpPr txBox="1"/>
            <p:nvPr/>
          </p:nvSpPr>
          <p:spPr>
            <a:xfrm>
              <a:off x="6627197" y="2238234"/>
              <a:ext cx="3225800" cy="379524"/>
            </a:xfrm>
            <a:prstGeom prst="rect">
              <a:avLst/>
            </a:prstGeom>
            <a:noFill/>
          </p:spPr>
          <p:txBody>
            <a:bodyPr vert="horz" rtlCol="0">
              <a:spAutoFit/>
            </a:bodyPr>
            <a:lstStyle/>
            <a:p>
              <a:r>
                <a:rPr lang="nl-NL" sz="2100" dirty="0" err="1">
                  <a:latin typeface="Arial - 28"/>
                </a:rPr>
                <a:t>Classroom</a:t>
              </a:r>
              <a:r>
                <a:rPr lang="nl-NL" sz="2100" dirty="0">
                  <a:latin typeface="Arial - 28"/>
                </a:rPr>
                <a:t> </a:t>
              </a:r>
              <a:r>
                <a:rPr lang="nl-NL" sz="2100" dirty="0" err="1">
                  <a:latin typeface="Arial - 28"/>
                </a:rPr>
                <a:t>mind</a:t>
              </a:r>
              <a:r>
                <a:rPr lang="nl-NL" sz="2100" dirty="0">
                  <a:latin typeface="Arial - 28"/>
                </a:rPr>
                <a:t> map</a:t>
              </a:r>
            </a:p>
          </p:txBody>
        </p:sp>
        <p:cxnSp>
          <p:nvCxnSpPr>
            <p:cNvPr id="82" name="Straight Connector 81"/>
            <p:cNvCxnSpPr/>
            <p:nvPr/>
          </p:nvCxnSpPr>
          <p:spPr>
            <a:xfrm>
              <a:off x="2809748" y="3848100"/>
              <a:ext cx="469899" cy="0"/>
            </a:xfrm>
            <a:prstGeom prst="line">
              <a:avLst/>
            </a:prstGeom>
            <a:ln w="76200" cap="flat" cmpd="sng" algn="ctr">
              <a:solidFill>
                <a:srgbClr val="800080"/>
              </a:solidFill>
              <a:prstDash val="solid"/>
              <a:round/>
              <a:headEnd type="oval" w="med" len="sm"/>
              <a:tailEnd type="triangle" w="med" len="sm"/>
            </a:ln>
          </p:spPr>
          <p:style>
            <a:lnRef idx="1">
              <a:schemeClr val="accent1"/>
            </a:lnRef>
            <a:fillRef idx="0">
              <a:schemeClr val="accent1"/>
            </a:fillRef>
            <a:effectRef idx="0">
              <a:schemeClr val="accent1"/>
            </a:effectRef>
            <a:fontRef idx="minor">
              <a:schemeClr val="tx1"/>
            </a:fontRef>
          </p:style>
        </p:cxnSp>
        <p:grpSp>
          <p:nvGrpSpPr>
            <p:cNvPr id="19" name="Group 84"/>
            <p:cNvGrpSpPr/>
            <p:nvPr/>
          </p:nvGrpSpPr>
          <p:grpSpPr>
            <a:xfrm>
              <a:off x="635000" y="5105399"/>
              <a:ext cx="2356768" cy="1413544"/>
              <a:chOff x="635000" y="5105399"/>
              <a:chExt cx="2356768" cy="1413544"/>
            </a:xfrm>
          </p:grpSpPr>
          <p:sp>
            <p:nvSpPr>
              <p:cNvPr id="83" name="Freeform 82"/>
              <p:cNvSpPr/>
              <p:nvPr/>
            </p:nvSpPr>
            <p:spPr>
              <a:xfrm>
                <a:off x="635000" y="5105399"/>
                <a:ext cx="2356768" cy="1413544"/>
              </a:xfrm>
              <a:custGeom>
                <a:avLst/>
                <a:gdLst/>
                <a:ahLst/>
                <a:cxnLst/>
                <a:rect l="0" t="0" r="0" b="0"/>
                <a:pathLst>
                  <a:path w="1886586" h="1115949">
                    <a:moveTo>
                      <a:pt x="314452" y="0"/>
                    </a:moveTo>
                    <a:lnTo>
                      <a:pt x="1603501" y="0"/>
                    </a:lnTo>
                    <a:lnTo>
                      <a:pt x="1635125" y="3809"/>
                    </a:lnTo>
                    <a:lnTo>
                      <a:pt x="1691513" y="12953"/>
                    </a:lnTo>
                    <a:lnTo>
                      <a:pt x="1744979" y="31622"/>
                    </a:lnTo>
                    <a:lnTo>
                      <a:pt x="1770126" y="40766"/>
                    </a:lnTo>
                    <a:lnTo>
                      <a:pt x="1814322" y="66928"/>
                    </a:lnTo>
                    <a:lnTo>
                      <a:pt x="1845691" y="96646"/>
                    </a:lnTo>
                    <a:lnTo>
                      <a:pt x="1861439" y="113410"/>
                    </a:lnTo>
                    <a:lnTo>
                      <a:pt x="1877314" y="146939"/>
                    </a:lnTo>
                    <a:lnTo>
                      <a:pt x="1883410" y="165480"/>
                    </a:lnTo>
                    <a:lnTo>
                      <a:pt x="1883410" y="174625"/>
                    </a:lnTo>
                    <a:lnTo>
                      <a:pt x="1886585" y="185928"/>
                    </a:lnTo>
                    <a:lnTo>
                      <a:pt x="1886585" y="929894"/>
                    </a:lnTo>
                    <a:lnTo>
                      <a:pt x="1883410" y="939291"/>
                    </a:lnTo>
                    <a:lnTo>
                      <a:pt x="1883410" y="948690"/>
                    </a:lnTo>
                    <a:lnTo>
                      <a:pt x="1877314" y="967104"/>
                    </a:lnTo>
                    <a:lnTo>
                      <a:pt x="1861439" y="1000505"/>
                    </a:lnTo>
                    <a:lnTo>
                      <a:pt x="1830070" y="1032255"/>
                    </a:lnTo>
                    <a:lnTo>
                      <a:pt x="1814322" y="1047115"/>
                    </a:lnTo>
                    <a:lnTo>
                      <a:pt x="1770126" y="1073150"/>
                    </a:lnTo>
                    <a:lnTo>
                      <a:pt x="1719833" y="1091819"/>
                    </a:lnTo>
                    <a:lnTo>
                      <a:pt x="1691513" y="1101090"/>
                    </a:lnTo>
                    <a:lnTo>
                      <a:pt x="1635125" y="1110360"/>
                    </a:lnTo>
                    <a:lnTo>
                      <a:pt x="1603501" y="1114044"/>
                    </a:lnTo>
                    <a:lnTo>
                      <a:pt x="1587880" y="1114044"/>
                    </a:lnTo>
                    <a:lnTo>
                      <a:pt x="1572132" y="1115948"/>
                    </a:lnTo>
                    <a:lnTo>
                      <a:pt x="314452" y="1115948"/>
                    </a:lnTo>
                    <a:lnTo>
                      <a:pt x="295528" y="1114044"/>
                    </a:lnTo>
                    <a:lnTo>
                      <a:pt x="279908" y="1114044"/>
                    </a:lnTo>
                    <a:lnTo>
                      <a:pt x="248285" y="1110360"/>
                    </a:lnTo>
                    <a:lnTo>
                      <a:pt x="191897" y="1101090"/>
                    </a:lnTo>
                    <a:lnTo>
                      <a:pt x="138302" y="1082294"/>
                    </a:lnTo>
                    <a:lnTo>
                      <a:pt x="113156" y="1073150"/>
                    </a:lnTo>
                    <a:lnTo>
                      <a:pt x="69341" y="1047115"/>
                    </a:lnTo>
                    <a:lnTo>
                      <a:pt x="37719" y="1017396"/>
                    </a:lnTo>
                    <a:lnTo>
                      <a:pt x="21970" y="1000505"/>
                    </a:lnTo>
                    <a:lnTo>
                      <a:pt x="6350" y="967104"/>
                    </a:lnTo>
                    <a:lnTo>
                      <a:pt x="0" y="948690"/>
                    </a:lnTo>
                    <a:lnTo>
                      <a:pt x="0" y="165480"/>
                    </a:lnTo>
                    <a:lnTo>
                      <a:pt x="6350" y="146939"/>
                    </a:lnTo>
                    <a:lnTo>
                      <a:pt x="21970" y="113410"/>
                    </a:lnTo>
                    <a:lnTo>
                      <a:pt x="53594" y="81788"/>
                    </a:lnTo>
                    <a:lnTo>
                      <a:pt x="69341" y="66928"/>
                    </a:lnTo>
                    <a:lnTo>
                      <a:pt x="113156" y="40766"/>
                    </a:lnTo>
                    <a:lnTo>
                      <a:pt x="163576" y="22225"/>
                    </a:lnTo>
                    <a:lnTo>
                      <a:pt x="191897" y="12953"/>
                    </a:lnTo>
                    <a:lnTo>
                      <a:pt x="248285" y="3809"/>
                    </a:lnTo>
                    <a:lnTo>
                      <a:pt x="279908" y="0"/>
                    </a:lnTo>
                    <a:close/>
                  </a:path>
                </a:pathLst>
              </a:custGeom>
              <a:solidFill>
                <a:srgbClr val="C0FF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4" name="TextBox 83"/>
              <p:cNvSpPr txBox="1"/>
              <p:nvPr/>
            </p:nvSpPr>
            <p:spPr>
              <a:xfrm>
                <a:off x="903536" y="5203474"/>
                <a:ext cx="1944216" cy="1208856"/>
              </a:xfrm>
              <a:prstGeom prst="rect">
                <a:avLst/>
              </a:prstGeom>
              <a:noFill/>
            </p:spPr>
            <p:txBody>
              <a:bodyPr vert="horz" wrap="square" rtlCol="0">
                <a:spAutoFit/>
              </a:bodyPr>
              <a:lstStyle/>
              <a:p>
                <a:r>
                  <a:rPr lang="nl-NL" sz="2000" dirty="0" err="1">
                    <a:solidFill>
                      <a:srgbClr val="000000"/>
                    </a:solidFill>
                    <a:latin typeface="Arial - 13"/>
                  </a:rPr>
                  <a:t>introduction</a:t>
                </a:r>
                <a:r>
                  <a:rPr lang="nl-NL" sz="2000" dirty="0">
                    <a:solidFill>
                      <a:srgbClr val="000000"/>
                    </a:solidFill>
                    <a:latin typeface="Arial - 13"/>
                  </a:rPr>
                  <a:t> of </a:t>
                </a:r>
                <a:r>
                  <a:rPr lang="nl-NL" sz="2000" dirty="0" err="1">
                    <a:solidFill>
                      <a:srgbClr val="000000"/>
                    </a:solidFill>
                    <a:latin typeface="Arial - 13"/>
                  </a:rPr>
                  <a:t>concepts</a:t>
                </a:r>
                <a:r>
                  <a:rPr lang="nl-NL" sz="2000" dirty="0">
                    <a:solidFill>
                      <a:srgbClr val="000000"/>
                    </a:solidFill>
                    <a:latin typeface="Arial - 13"/>
                  </a:rPr>
                  <a:t> in </a:t>
                </a:r>
                <a:r>
                  <a:rPr lang="nl-NL" sz="2000" dirty="0" err="1">
                    <a:solidFill>
                      <a:srgbClr val="000000"/>
                    </a:solidFill>
                    <a:latin typeface="Arial - 13"/>
                  </a:rPr>
                  <a:t>words</a:t>
                </a:r>
                <a:r>
                  <a:rPr lang="nl-NL" sz="2000" dirty="0">
                    <a:solidFill>
                      <a:srgbClr val="000000"/>
                    </a:solidFill>
                    <a:latin typeface="Arial - 13"/>
                  </a:rPr>
                  <a:t> and images</a:t>
                </a:r>
              </a:p>
            </p:txBody>
          </p:sp>
        </p:grpSp>
        <p:grpSp>
          <p:nvGrpSpPr>
            <p:cNvPr id="20" name="Group 88"/>
            <p:cNvGrpSpPr/>
            <p:nvPr/>
          </p:nvGrpSpPr>
          <p:grpSpPr>
            <a:xfrm>
              <a:off x="6114796" y="2755519"/>
              <a:ext cx="3923031" cy="2120520"/>
              <a:chOff x="6114796" y="2755519"/>
              <a:chExt cx="3923031" cy="2120520"/>
            </a:xfrm>
          </p:grpSpPr>
          <p:sp>
            <p:nvSpPr>
              <p:cNvPr id="87" name="Freeform 86"/>
              <p:cNvSpPr/>
              <p:nvPr/>
            </p:nvSpPr>
            <p:spPr>
              <a:xfrm>
                <a:off x="6114796" y="2755519"/>
                <a:ext cx="3923031" cy="2120520"/>
              </a:xfrm>
              <a:custGeom>
                <a:avLst/>
                <a:gdLst/>
                <a:ahLst/>
                <a:cxnLst/>
                <a:rect l="0" t="0" r="0" b="0"/>
                <a:pathLst>
                  <a:path w="3923031" h="2120520">
                    <a:moveTo>
                      <a:pt x="0" y="0"/>
                    </a:moveTo>
                    <a:lnTo>
                      <a:pt x="3923030" y="0"/>
                    </a:lnTo>
                    <a:lnTo>
                      <a:pt x="3923030" y="2120519"/>
                    </a:lnTo>
                    <a:lnTo>
                      <a:pt x="0" y="2120519"/>
                    </a:lnTo>
                    <a:close/>
                  </a:path>
                </a:pathLst>
              </a:custGeom>
              <a:solidFill>
                <a:srgbClr val="FFFFE0"/>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8" name="Picture 87" descr="clipboard(6).png"/>
              <p:cNvPicPr>
                <a:picLocks/>
              </p:cNvPicPr>
              <p:nvPr/>
            </p:nvPicPr>
            <p:blipFill>
              <a:blip r:embed="rId2" cstate="print"/>
              <a:stretch>
                <a:fillRect/>
              </a:stretch>
            </p:blipFill>
            <p:spPr>
              <a:xfrm>
                <a:off x="6264275" y="2963417"/>
                <a:ext cx="3499865" cy="1655698"/>
              </a:xfrm>
              <a:prstGeom prst="rect">
                <a:avLst/>
              </a:prstGeom>
              <a:solidFill>
                <a:scrgbClr r="0" g="0" b="0">
                  <a:alpha val="0"/>
                </a:scrgbClr>
              </a:solidFill>
            </p:spPr>
          </p:pic>
        </p:grpSp>
        <p:cxnSp>
          <p:nvCxnSpPr>
            <p:cNvPr id="90" name="Straight Connector 89"/>
            <p:cNvCxnSpPr/>
            <p:nvPr/>
          </p:nvCxnSpPr>
          <p:spPr>
            <a:xfrm>
              <a:off x="5819647" y="3860800"/>
              <a:ext cx="469900" cy="0"/>
            </a:xfrm>
            <a:prstGeom prst="line">
              <a:avLst/>
            </a:prstGeom>
            <a:ln w="76200" cap="flat" cmpd="sng" algn="ctr">
              <a:solidFill>
                <a:srgbClr val="800080"/>
              </a:solidFill>
              <a:prstDash val="solid"/>
              <a:round/>
              <a:headEnd type="oval" w="med" len="sm"/>
              <a:tailEnd type="triangle" w="med" len="sm"/>
            </a:ln>
          </p:spPr>
          <p:style>
            <a:lnRef idx="1">
              <a:schemeClr val="accent1"/>
            </a:lnRef>
            <a:fillRef idx="0">
              <a:schemeClr val="accent1"/>
            </a:fillRef>
            <a:effectRef idx="0">
              <a:schemeClr val="accent1"/>
            </a:effectRef>
            <a:fontRef idx="minor">
              <a:schemeClr val="tx1"/>
            </a:fontRef>
          </p:style>
        </p:cxnSp>
      </p:grpSp>
      <p:sp>
        <p:nvSpPr>
          <p:cNvPr id="114" name="TextBox 113"/>
          <p:cNvSpPr txBox="1"/>
          <p:nvPr/>
        </p:nvSpPr>
        <p:spPr>
          <a:xfrm>
            <a:off x="208468" y="4572605"/>
            <a:ext cx="1223020" cy="246221"/>
          </a:xfrm>
          <a:prstGeom prst="rect">
            <a:avLst/>
          </a:prstGeom>
          <a:noFill/>
        </p:spPr>
        <p:txBody>
          <a:bodyPr vert="horz" wrap="square" rtlCol="0">
            <a:spAutoFit/>
          </a:bodyPr>
          <a:lstStyle/>
          <a:p>
            <a:r>
              <a:rPr lang="nl-NL" sz="1000" dirty="0">
                <a:solidFill>
                  <a:srgbClr val="000000"/>
                </a:solidFill>
                <a:latin typeface="Arial - 18"/>
              </a:rPr>
              <a:t>herendiensten</a:t>
            </a:r>
            <a:endParaRPr lang="nl-NL" sz="1050" dirty="0">
              <a:solidFill>
                <a:srgbClr val="000000"/>
              </a:solidFill>
              <a:latin typeface="Arial - 18"/>
            </a:endParaRPr>
          </a:p>
        </p:txBody>
      </p:sp>
      <p:grpSp>
        <p:nvGrpSpPr>
          <p:cNvPr id="21" name="Group 118"/>
          <p:cNvGrpSpPr/>
          <p:nvPr/>
        </p:nvGrpSpPr>
        <p:grpSpPr>
          <a:xfrm>
            <a:off x="280476" y="4572604"/>
            <a:ext cx="3151460" cy="2138222"/>
            <a:chOff x="183456" y="2867422"/>
            <a:chExt cx="3151460" cy="1953095"/>
          </a:xfrm>
        </p:grpSpPr>
        <p:sp>
          <p:nvSpPr>
            <p:cNvPr id="92" name="TextBox 91"/>
            <p:cNvSpPr txBox="1"/>
            <p:nvPr/>
          </p:nvSpPr>
          <p:spPr>
            <a:xfrm>
              <a:off x="975544" y="3731518"/>
              <a:ext cx="1296144" cy="267073"/>
            </a:xfrm>
            <a:prstGeom prst="rect">
              <a:avLst/>
            </a:prstGeom>
            <a:noFill/>
          </p:spPr>
          <p:txBody>
            <a:bodyPr vert="horz" wrap="square" rtlCol="0">
              <a:spAutoFit/>
            </a:bodyPr>
            <a:lstStyle/>
            <a:p>
              <a:r>
                <a:rPr lang="nl-NL" sz="1300" dirty="0" err="1">
                  <a:solidFill>
                    <a:srgbClr val="FF0000"/>
                  </a:solidFill>
                  <a:latin typeface="Arial - 18"/>
                </a:rPr>
                <a:t>Middle</a:t>
              </a:r>
              <a:r>
                <a:rPr lang="nl-NL" sz="1300" dirty="0">
                  <a:solidFill>
                    <a:srgbClr val="FF0000"/>
                  </a:solidFill>
                  <a:latin typeface="Arial - 18"/>
                </a:rPr>
                <a:t> </a:t>
              </a:r>
              <a:r>
                <a:rPr lang="nl-NL" sz="1300" dirty="0" err="1">
                  <a:solidFill>
                    <a:srgbClr val="FF0000"/>
                  </a:solidFill>
                  <a:latin typeface="Arial - 18"/>
                </a:rPr>
                <a:t>Ages</a:t>
              </a:r>
              <a:endParaRPr lang="nl-NL" sz="1300" dirty="0">
                <a:solidFill>
                  <a:srgbClr val="FF0000"/>
                </a:solidFill>
                <a:latin typeface="Arial - 18"/>
              </a:endParaRPr>
            </a:p>
          </p:txBody>
        </p:sp>
        <p:sp>
          <p:nvSpPr>
            <p:cNvPr id="93" name="TextBox 92"/>
            <p:cNvSpPr txBox="1"/>
            <p:nvPr/>
          </p:nvSpPr>
          <p:spPr>
            <a:xfrm>
              <a:off x="1623616" y="3011438"/>
              <a:ext cx="1008112" cy="210847"/>
            </a:xfrm>
            <a:prstGeom prst="rect">
              <a:avLst/>
            </a:prstGeom>
            <a:noFill/>
          </p:spPr>
          <p:txBody>
            <a:bodyPr vert="horz" wrap="square" rtlCol="0">
              <a:spAutoFit/>
            </a:bodyPr>
            <a:lstStyle/>
            <a:p>
              <a:r>
                <a:rPr lang="nl-NL" sz="900" dirty="0">
                  <a:solidFill>
                    <a:srgbClr val="000000"/>
                  </a:solidFill>
                  <a:latin typeface="Arial - 18"/>
                </a:rPr>
                <a:t>kastelen</a:t>
              </a:r>
            </a:p>
          </p:txBody>
        </p:sp>
        <p:sp>
          <p:nvSpPr>
            <p:cNvPr id="94" name="TextBox 93"/>
            <p:cNvSpPr txBox="1"/>
            <p:nvPr/>
          </p:nvSpPr>
          <p:spPr>
            <a:xfrm>
              <a:off x="1983656" y="4091558"/>
              <a:ext cx="864096" cy="224903"/>
            </a:xfrm>
            <a:prstGeom prst="rect">
              <a:avLst/>
            </a:prstGeom>
            <a:noFill/>
          </p:spPr>
          <p:txBody>
            <a:bodyPr vert="horz" wrap="square" rtlCol="0">
              <a:spAutoFit/>
            </a:bodyPr>
            <a:lstStyle/>
            <a:p>
              <a:r>
                <a:rPr lang="nl-NL" sz="1000" dirty="0">
                  <a:solidFill>
                    <a:srgbClr val="000000"/>
                  </a:solidFill>
                  <a:latin typeface="Arial - 18"/>
                </a:rPr>
                <a:t>zwaard</a:t>
              </a:r>
            </a:p>
          </p:txBody>
        </p:sp>
        <p:sp>
          <p:nvSpPr>
            <p:cNvPr id="95" name="TextBox 94"/>
            <p:cNvSpPr txBox="1"/>
            <p:nvPr/>
          </p:nvSpPr>
          <p:spPr>
            <a:xfrm>
              <a:off x="255464" y="3299470"/>
              <a:ext cx="817364" cy="224903"/>
            </a:xfrm>
            <a:prstGeom prst="rect">
              <a:avLst/>
            </a:prstGeom>
            <a:noFill/>
          </p:spPr>
          <p:txBody>
            <a:bodyPr vert="horz" wrap="square" rtlCol="0">
              <a:spAutoFit/>
            </a:bodyPr>
            <a:lstStyle/>
            <a:p>
              <a:r>
                <a:rPr lang="nl-NL" sz="1000" dirty="0">
                  <a:solidFill>
                    <a:srgbClr val="000000"/>
                  </a:solidFill>
                  <a:latin typeface="Arial - 18"/>
                </a:rPr>
                <a:t>klooster</a:t>
              </a:r>
            </a:p>
          </p:txBody>
        </p:sp>
        <p:sp>
          <p:nvSpPr>
            <p:cNvPr id="96" name="TextBox 95"/>
            <p:cNvSpPr txBox="1"/>
            <p:nvPr/>
          </p:nvSpPr>
          <p:spPr>
            <a:xfrm>
              <a:off x="1119560" y="3155454"/>
              <a:ext cx="432048" cy="210847"/>
            </a:xfrm>
            <a:prstGeom prst="rect">
              <a:avLst/>
            </a:prstGeom>
            <a:noFill/>
          </p:spPr>
          <p:txBody>
            <a:bodyPr vert="horz" wrap="square" rtlCol="0">
              <a:spAutoFit/>
            </a:bodyPr>
            <a:lstStyle/>
            <a:p>
              <a:r>
                <a:rPr lang="nl-NL" sz="900" dirty="0">
                  <a:solidFill>
                    <a:srgbClr val="000000"/>
                  </a:solidFill>
                  <a:latin typeface="Arial - 18"/>
                </a:rPr>
                <a:t>adel</a:t>
              </a:r>
            </a:p>
          </p:txBody>
        </p:sp>
        <p:sp>
          <p:nvSpPr>
            <p:cNvPr id="97" name="TextBox 96"/>
            <p:cNvSpPr txBox="1"/>
            <p:nvPr/>
          </p:nvSpPr>
          <p:spPr>
            <a:xfrm>
              <a:off x="327472" y="4091558"/>
              <a:ext cx="1368152" cy="224903"/>
            </a:xfrm>
            <a:prstGeom prst="rect">
              <a:avLst/>
            </a:prstGeom>
            <a:noFill/>
          </p:spPr>
          <p:txBody>
            <a:bodyPr vert="horz" wrap="square" rtlCol="0">
              <a:spAutoFit/>
            </a:bodyPr>
            <a:lstStyle/>
            <a:p>
              <a:r>
                <a:rPr lang="nl-NL" sz="1000" dirty="0">
                  <a:solidFill>
                    <a:srgbClr val="000000"/>
                  </a:solidFill>
                  <a:latin typeface="Arial - 18"/>
                </a:rPr>
                <a:t>jonkvrouw</a:t>
              </a:r>
            </a:p>
          </p:txBody>
        </p:sp>
        <p:sp>
          <p:nvSpPr>
            <p:cNvPr id="98" name="TextBox 97"/>
            <p:cNvSpPr txBox="1"/>
            <p:nvPr/>
          </p:nvSpPr>
          <p:spPr>
            <a:xfrm>
              <a:off x="1119560" y="3371478"/>
              <a:ext cx="816744" cy="224903"/>
            </a:xfrm>
            <a:prstGeom prst="rect">
              <a:avLst/>
            </a:prstGeom>
            <a:noFill/>
          </p:spPr>
          <p:txBody>
            <a:bodyPr vert="horz" wrap="square" rtlCol="0">
              <a:spAutoFit/>
            </a:bodyPr>
            <a:lstStyle/>
            <a:p>
              <a:r>
                <a:rPr lang="nl-NL" sz="1000" dirty="0">
                  <a:solidFill>
                    <a:srgbClr val="000000"/>
                  </a:solidFill>
                  <a:latin typeface="Arial - 18"/>
                </a:rPr>
                <a:t>horige</a:t>
              </a:r>
            </a:p>
          </p:txBody>
        </p:sp>
        <p:sp>
          <p:nvSpPr>
            <p:cNvPr id="99" name="TextBox 98"/>
            <p:cNvSpPr txBox="1"/>
            <p:nvPr/>
          </p:nvSpPr>
          <p:spPr>
            <a:xfrm>
              <a:off x="399480" y="3443486"/>
              <a:ext cx="1130052" cy="210847"/>
            </a:xfrm>
            <a:prstGeom prst="rect">
              <a:avLst/>
            </a:prstGeom>
            <a:noFill/>
          </p:spPr>
          <p:txBody>
            <a:bodyPr vert="horz" wrap="square" rtlCol="0">
              <a:spAutoFit/>
            </a:bodyPr>
            <a:lstStyle/>
            <a:p>
              <a:r>
                <a:rPr lang="nl-NL" sz="900" dirty="0">
                  <a:solidFill>
                    <a:srgbClr val="000000"/>
                  </a:solidFill>
                  <a:latin typeface="Arial - 18"/>
                </a:rPr>
                <a:t>lijfeigenen</a:t>
              </a:r>
            </a:p>
          </p:txBody>
        </p:sp>
        <p:sp>
          <p:nvSpPr>
            <p:cNvPr id="100" name="TextBox 99"/>
            <p:cNvSpPr txBox="1"/>
            <p:nvPr/>
          </p:nvSpPr>
          <p:spPr>
            <a:xfrm>
              <a:off x="831528" y="3947542"/>
              <a:ext cx="1202184" cy="210847"/>
            </a:xfrm>
            <a:prstGeom prst="rect">
              <a:avLst/>
            </a:prstGeom>
            <a:noFill/>
          </p:spPr>
          <p:txBody>
            <a:bodyPr vert="horz" wrap="square" rtlCol="0">
              <a:spAutoFit/>
            </a:bodyPr>
            <a:lstStyle/>
            <a:p>
              <a:r>
                <a:rPr lang="nl-NL" sz="900" dirty="0">
                  <a:solidFill>
                    <a:srgbClr val="000000"/>
                  </a:solidFill>
                  <a:latin typeface="Arial - 18"/>
                </a:rPr>
                <a:t>landbouw</a:t>
              </a:r>
            </a:p>
          </p:txBody>
        </p:sp>
        <p:sp>
          <p:nvSpPr>
            <p:cNvPr id="101" name="TextBox 100"/>
            <p:cNvSpPr txBox="1"/>
            <p:nvPr/>
          </p:nvSpPr>
          <p:spPr>
            <a:xfrm>
              <a:off x="1047552" y="4163566"/>
              <a:ext cx="936104" cy="210847"/>
            </a:xfrm>
            <a:prstGeom prst="rect">
              <a:avLst/>
            </a:prstGeom>
            <a:noFill/>
          </p:spPr>
          <p:txBody>
            <a:bodyPr vert="horz" wrap="square" rtlCol="0">
              <a:spAutoFit/>
            </a:bodyPr>
            <a:lstStyle/>
            <a:p>
              <a:r>
                <a:rPr lang="nl-NL" sz="900" dirty="0">
                  <a:solidFill>
                    <a:srgbClr val="000000"/>
                  </a:solidFill>
                  <a:latin typeface="Arial - 18"/>
                </a:rPr>
                <a:t>paarden</a:t>
              </a:r>
            </a:p>
          </p:txBody>
        </p:sp>
        <p:sp>
          <p:nvSpPr>
            <p:cNvPr id="102" name="TextBox 101"/>
            <p:cNvSpPr txBox="1"/>
            <p:nvPr/>
          </p:nvSpPr>
          <p:spPr>
            <a:xfrm>
              <a:off x="2055664" y="3155454"/>
              <a:ext cx="842144" cy="224903"/>
            </a:xfrm>
            <a:prstGeom prst="rect">
              <a:avLst/>
            </a:prstGeom>
            <a:noFill/>
          </p:spPr>
          <p:txBody>
            <a:bodyPr vert="horz" wrap="square" rtlCol="0">
              <a:spAutoFit/>
            </a:bodyPr>
            <a:lstStyle/>
            <a:p>
              <a:r>
                <a:rPr lang="nl-NL" sz="1000" dirty="0">
                  <a:solidFill>
                    <a:srgbClr val="000000"/>
                  </a:solidFill>
                  <a:latin typeface="Arial - 18"/>
                </a:rPr>
                <a:t>steden</a:t>
              </a:r>
            </a:p>
          </p:txBody>
        </p:sp>
        <p:sp>
          <p:nvSpPr>
            <p:cNvPr id="103" name="TextBox 102"/>
            <p:cNvSpPr txBox="1"/>
            <p:nvPr/>
          </p:nvSpPr>
          <p:spPr>
            <a:xfrm>
              <a:off x="1479600" y="3227462"/>
              <a:ext cx="943620" cy="224903"/>
            </a:xfrm>
            <a:prstGeom prst="rect">
              <a:avLst/>
            </a:prstGeom>
            <a:noFill/>
          </p:spPr>
          <p:txBody>
            <a:bodyPr vert="horz" wrap="square" rtlCol="0">
              <a:spAutoFit/>
            </a:bodyPr>
            <a:lstStyle/>
            <a:p>
              <a:r>
                <a:rPr lang="nl-NL" sz="1000" dirty="0">
                  <a:solidFill>
                    <a:srgbClr val="000000"/>
                  </a:solidFill>
                  <a:latin typeface="Arial - 18"/>
                </a:rPr>
                <a:t>handel</a:t>
              </a:r>
            </a:p>
          </p:txBody>
        </p:sp>
        <p:sp>
          <p:nvSpPr>
            <p:cNvPr id="104" name="TextBox 103"/>
            <p:cNvSpPr txBox="1"/>
            <p:nvPr/>
          </p:nvSpPr>
          <p:spPr>
            <a:xfrm>
              <a:off x="183456" y="4307582"/>
              <a:ext cx="1440160" cy="224903"/>
            </a:xfrm>
            <a:prstGeom prst="rect">
              <a:avLst/>
            </a:prstGeom>
            <a:noFill/>
          </p:spPr>
          <p:txBody>
            <a:bodyPr vert="horz" wrap="square" rtlCol="0">
              <a:spAutoFit/>
            </a:bodyPr>
            <a:lstStyle/>
            <a:p>
              <a:r>
                <a:rPr lang="nl-NL" sz="1000" dirty="0">
                  <a:solidFill>
                    <a:srgbClr val="000000"/>
                  </a:solidFill>
                  <a:latin typeface="Arial - 18"/>
                </a:rPr>
                <a:t>ambachtslieden</a:t>
              </a:r>
            </a:p>
          </p:txBody>
        </p:sp>
        <p:sp>
          <p:nvSpPr>
            <p:cNvPr id="105" name="TextBox 104"/>
            <p:cNvSpPr txBox="1"/>
            <p:nvPr/>
          </p:nvSpPr>
          <p:spPr>
            <a:xfrm>
              <a:off x="1047552" y="2867422"/>
              <a:ext cx="1080120" cy="210847"/>
            </a:xfrm>
            <a:prstGeom prst="rect">
              <a:avLst/>
            </a:prstGeom>
            <a:noFill/>
          </p:spPr>
          <p:txBody>
            <a:bodyPr vert="horz" wrap="square" rtlCol="0">
              <a:spAutoFit/>
            </a:bodyPr>
            <a:lstStyle/>
            <a:p>
              <a:r>
                <a:rPr lang="nl-NL" sz="900" dirty="0">
                  <a:solidFill>
                    <a:srgbClr val="000000"/>
                  </a:solidFill>
                  <a:latin typeface="Arial - 18"/>
                </a:rPr>
                <a:t>koning</a:t>
              </a:r>
            </a:p>
          </p:txBody>
        </p:sp>
        <p:sp>
          <p:nvSpPr>
            <p:cNvPr id="106" name="TextBox 105"/>
            <p:cNvSpPr txBox="1"/>
            <p:nvPr/>
          </p:nvSpPr>
          <p:spPr>
            <a:xfrm>
              <a:off x="2055664" y="3875534"/>
              <a:ext cx="792088" cy="224903"/>
            </a:xfrm>
            <a:prstGeom prst="rect">
              <a:avLst/>
            </a:prstGeom>
            <a:noFill/>
          </p:spPr>
          <p:txBody>
            <a:bodyPr vert="horz" wrap="square" rtlCol="0">
              <a:spAutoFit/>
            </a:bodyPr>
            <a:lstStyle/>
            <a:p>
              <a:r>
                <a:rPr lang="nl-NL" sz="1000" dirty="0">
                  <a:solidFill>
                    <a:srgbClr val="000000"/>
                  </a:solidFill>
                  <a:latin typeface="Arial - 18"/>
                </a:rPr>
                <a:t>oorlog</a:t>
              </a:r>
            </a:p>
          </p:txBody>
        </p:sp>
        <p:sp>
          <p:nvSpPr>
            <p:cNvPr id="107" name="TextBox 106"/>
            <p:cNvSpPr txBox="1"/>
            <p:nvPr/>
          </p:nvSpPr>
          <p:spPr>
            <a:xfrm>
              <a:off x="1047552" y="4523606"/>
              <a:ext cx="1135236" cy="224903"/>
            </a:xfrm>
            <a:prstGeom prst="rect">
              <a:avLst/>
            </a:prstGeom>
            <a:noFill/>
          </p:spPr>
          <p:txBody>
            <a:bodyPr vert="horz" wrap="square" rtlCol="0">
              <a:spAutoFit/>
            </a:bodyPr>
            <a:lstStyle/>
            <a:p>
              <a:r>
                <a:rPr lang="nl-NL" sz="1000" dirty="0">
                  <a:solidFill>
                    <a:srgbClr val="000000"/>
                  </a:solidFill>
                  <a:latin typeface="Arial - 18"/>
                </a:rPr>
                <a:t>kruistocht</a:t>
              </a:r>
            </a:p>
          </p:txBody>
        </p:sp>
        <p:sp>
          <p:nvSpPr>
            <p:cNvPr id="108" name="TextBox 107"/>
            <p:cNvSpPr txBox="1"/>
            <p:nvPr/>
          </p:nvSpPr>
          <p:spPr>
            <a:xfrm>
              <a:off x="2127672" y="3371478"/>
              <a:ext cx="766564" cy="224903"/>
            </a:xfrm>
            <a:prstGeom prst="rect">
              <a:avLst/>
            </a:prstGeom>
            <a:noFill/>
          </p:spPr>
          <p:txBody>
            <a:bodyPr vert="horz" wrap="square" rtlCol="0">
              <a:spAutoFit/>
            </a:bodyPr>
            <a:lstStyle/>
            <a:p>
              <a:r>
                <a:rPr lang="nl-NL" sz="1000" dirty="0">
                  <a:solidFill>
                    <a:srgbClr val="000000"/>
                  </a:solidFill>
                  <a:latin typeface="Arial - 18"/>
                </a:rPr>
                <a:t>bidden</a:t>
              </a:r>
            </a:p>
          </p:txBody>
        </p:sp>
        <p:sp>
          <p:nvSpPr>
            <p:cNvPr id="109" name="TextBox 108"/>
            <p:cNvSpPr txBox="1"/>
            <p:nvPr/>
          </p:nvSpPr>
          <p:spPr>
            <a:xfrm>
              <a:off x="327472" y="4595614"/>
              <a:ext cx="1109836" cy="224903"/>
            </a:xfrm>
            <a:prstGeom prst="rect">
              <a:avLst/>
            </a:prstGeom>
            <a:noFill/>
          </p:spPr>
          <p:txBody>
            <a:bodyPr vert="horz" wrap="square" rtlCol="0">
              <a:spAutoFit/>
            </a:bodyPr>
            <a:lstStyle/>
            <a:p>
              <a:r>
                <a:rPr lang="nl-NL" sz="1000" dirty="0">
                  <a:solidFill>
                    <a:srgbClr val="000000"/>
                  </a:solidFill>
                  <a:latin typeface="Arial - 18"/>
                </a:rPr>
                <a:t>monniken</a:t>
              </a:r>
            </a:p>
          </p:txBody>
        </p:sp>
        <p:sp>
          <p:nvSpPr>
            <p:cNvPr id="110" name="TextBox 109"/>
            <p:cNvSpPr txBox="1"/>
            <p:nvPr/>
          </p:nvSpPr>
          <p:spPr>
            <a:xfrm>
              <a:off x="1551608" y="4307582"/>
              <a:ext cx="766564" cy="210847"/>
            </a:xfrm>
            <a:prstGeom prst="rect">
              <a:avLst/>
            </a:prstGeom>
            <a:noFill/>
          </p:spPr>
          <p:txBody>
            <a:bodyPr vert="horz" wrap="square" rtlCol="0">
              <a:spAutoFit/>
            </a:bodyPr>
            <a:lstStyle/>
            <a:p>
              <a:r>
                <a:rPr lang="nl-NL" sz="900" dirty="0">
                  <a:solidFill>
                    <a:srgbClr val="000000"/>
                  </a:solidFill>
                  <a:latin typeface="Arial - 18"/>
                </a:rPr>
                <a:t>nonnen</a:t>
              </a:r>
              <a:endParaRPr lang="nl-NL" sz="1300" dirty="0">
                <a:solidFill>
                  <a:srgbClr val="000000"/>
                </a:solidFill>
                <a:latin typeface="Arial - 18"/>
              </a:endParaRPr>
            </a:p>
          </p:txBody>
        </p:sp>
        <p:sp>
          <p:nvSpPr>
            <p:cNvPr id="111" name="TextBox 110"/>
            <p:cNvSpPr txBox="1"/>
            <p:nvPr/>
          </p:nvSpPr>
          <p:spPr>
            <a:xfrm>
              <a:off x="2127672" y="4235575"/>
              <a:ext cx="1207244" cy="224903"/>
            </a:xfrm>
            <a:prstGeom prst="rect">
              <a:avLst/>
            </a:prstGeom>
            <a:noFill/>
          </p:spPr>
          <p:txBody>
            <a:bodyPr vert="horz" wrap="square" rtlCol="0">
              <a:spAutoFit/>
            </a:bodyPr>
            <a:lstStyle/>
            <a:p>
              <a:r>
                <a:rPr lang="nl-NL" sz="1000" dirty="0">
                  <a:solidFill>
                    <a:srgbClr val="000000"/>
                  </a:solidFill>
                  <a:latin typeface="Arial - 18"/>
                </a:rPr>
                <a:t>godsdienst</a:t>
              </a:r>
            </a:p>
          </p:txBody>
        </p:sp>
        <p:sp>
          <p:nvSpPr>
            <p:cNvPr id="112" name="TextBox 111"/>
            <p:cNvSpPr txBox="1"/>
            <p:nvPr/>
          </p:nvSpPr>
          <p:spPr>
            <a:xfrm>
              <a:off x="255464" y="3083446"/>
              <a:ext cx="1296144" cy="224903"/>
            </a:xfrm>
            <a:prstGeom prst="rect">
              <a:avLst/>
            </a:prstGeom>
            <a:noFill/>
          </p:spPr>
          <p:txBody>
            <a:bodyPr vert="horz" wrap="square" rtlCol="0">
              <a:spAutoFit/>
            </a:bodyPr>
            <a:lstStyle/>
            <a:p>
              <a:r>
                <a:rPr lang="nl-NL" sz="1000" dirty="0">
                  <a:solidFill>
                    <a:srgbClr val="000000"/>
                  </a:solidFill>
                  <a:latin typeface="Arial - 18"/>
                </a:rPr>
                <a:t>stadsrechten</a:t>
              </a:r>
            </a:p>
          </p:txBody>
        </p:sp>
        <p:sp>
          <p:nvSpPr>
            <p:cNvPr id="113" name="TextBox 112"/>
            <p:cNvSpPr txBox="1"/>
            <p:nvPr/>
          </p:nvSpPr>
          <p:spPr>
            <a:xfrm>
              <a:off x="1983656" y="4523606"/>
              <a:ext cx="977404" cy="224903"/>
            </a:xfrm>
            <a:prstGeom prst="rect">
              <a:avLst/>
            </a:prstGeom>
            <a:noFill/>
          </p:spPr>
          <p:txBody>
            <a:bodyPr vert="horz" wrap="square" rtlCol="0">
              <a:spAutoFit/>
            </a:bodyPr>
            <a:lstStyle/>
            <a:p>
              <a:r>
                <a:rPr lang="nl-NL" sz="1000" dirty="0">
                  <a:solidFill>
                    <a:srgbClr val="000000"/>
                  </a:solidFill>
                  <a:latin typeface="Arial - 18"/>
                </a:rPr>
                <a:t>pacht</a:t>
              </a:r>
            </a:p>
          </p:txBody>
        </p:sp>
        <p:sp>
          <p:nvSpPr>
            <p:cNvPr id="115" name="TextBox 114"/>
            <p:cNvSpPr txBox="1"/>
            <p:nvPr/>
          </p:nvSpPr>
          <p:spPr>
            <a:xfrm>
              <a:off x="831528" y="3587502"/>
              <a:ext cx="1337444" cy="210847"/>
            </a:xfrm>
            <a:prstGeom prst="rect">
              <a:avLst/>
            </a:prstGeom>
            <a:noFill/>
          </p:spPr>
          <p:txBody>
            <a:bodyPr vert="horz" wrap="square" rtlCol="0">
              <a:spAutoFit/>
            </a:bodyPr>
            <a:lstStyle/>
            <a:p>
              <a:r>
                <a:rPr lang="nl-NL" sz="900" dirty="0">
                  <a:solidFill>
                    <a:srgbClr val="000000"/>
                  </a:solidFill>
                  <a:latin typeface="Arial - 18"/>
                </a:rPr>
                <a:t>bescherming</a:t>
              </a:r>
            </a:p>
          </p:txBody>
        </p:sp>
        <p:sp>
          <p:nvSpPr>
            <p:cNvPr id="116" name="TextBox 115"/>
            <p:cNvSpPr txBox="1"/>
            <p:nvPr/>
          </p:nvSpPr>
          <p:spPr>
            <a:xfrm>
              <a:off x="1767632" y="3587502"/>
              <a:ext cx="1440160" cy="224903"/>
            </a:xfrm>
            <a:prstGeom prst="rect">
              <a:avLst/>
            </a:prstGeom>
            <a:noFill/>
          </p:spPr>
          <p:txBody>
            <a:bodyPr vert="horz" wrap="square" rtlCol="0">
              <a:spAutoFit/>
            </a:bodyPr>
            <a:lstStyle/>
            <a:p>
              <a:r>
                <a:rPr lang="nl-NL" sz="1000" dirty="0">
                  <a:solidFill>
                    <a:srgbClr val="000000"/>
                  </a:solidFill>
                  <a:latin typeface="Arial - 18"/>
                </a:rPr>
                <a:t>schildknaap</a:t>
              </a:r>
            </a:p>
          </p:txBody>
        </p:sp>
        <p:sp>
          <p:nvSpPr>
            <p:cNvPr id="117" name="TextBox 116"/>
            <p:cNvSpPr txBox="1"/>
            <p:nvPr/>
          </p:nvSpPr>
          <p:spPr>
            <a:xfrm>
              <a:off x="183456" y="3803526"/>
              <a:ext cx="1146944" cy="224903"/>
            </a:xfrm>
            <a:prstGeom prst="rect">
              <a:avLst/>
            </a:prstGeom>
            <a:noFill/>
          </p:spPr>
          <p:txBody>
            <a:bodyPr vert="horz" wrap="square" rtlCol="0">
              <a:spAutoFit/>
            </a:bodyPr>
            <a:lstStyle/>
            <a:p>
              <a:r>
                <a:rPr lang="nl-NL" sz="1000" dirty="0">
                  <a:solidFill>
                    <a:srgbClr val="000000"/>
                  </a:solidFill>
                  <a:latin typeface="Arial - 18"/>
                </a:rPr>
                <a:t>boeren</a:t>
              </a:r>
            </a:p>
          </p:txBody>
        </p:sp>
        <p:sp>
          <p:nvSpPr>
            <p:cNvPr id="118" name="TextBox 117"/>
            <p:cNvSpPr txBox="1"/>
            <p:nvPr/>
          </p:nvSpPr>
          <p:spPr>
            <a:xfrm>
              <a:off x="2127672" y="2867422"/>
              <a:ext cx="923280" cy="224903"/>
            </a:xfrm>
            <a:prstGeom prst="rect">
              <a:avLst/>
            </a:prstGeom>
            <a:noFill/>
          </p:spPr>
          <p:txBody>
            <a:bodyPr vert="horz" wrap="square" rtlCol="0">
              <a:spAutoFit/>
            </a:bodyPr>
            <a:lstStyle/>
            <a:p>
              <a:r>
                <a:rPr lang="nl-NL" sz="1000" dirty="0">
                  <a:solidFill>
                    <a:srgbClr val="000000"/>
                  </a:solidFill>
                  <a:latin typeface="Arial - 18"/>
                </a:rPr>
                <a:t>kerk</a:t>
              </a:r>
            </a:p>
          </p:txBody>
        </p:sp>
      </p:grpSp>
      <p:grpSp>
        <p:nvGrpSpPr>
          <p:cNvPr id="122" name="Group 15"/>
          <p:cNvGrpSpPr/>
          <p:nvPr/>
        </p:nvGrpSpPr>
        <p:grpSpPr>
          <a:xfrm>
            <a:off x="3489282" y="1154585"/>
            <a:ext cx="2149317" cy="1417586"/>
            <a:chOff x="831528" y="2926606"/>
            <a:chExt cx="2524252" cy="1462024"/>
          </a:xfrm>
        </p:grpSpPr>
        <p:pic>
          <p:nvPicPr>
            <p:cNvPr id="123" name="Picture 16" descr="clipboard(2).png">
              <a:hlinkClick r:id="" action="ppaction://noaction"/>
            </p:cNvPr>
            <p:cNvPicPr>
              <a:picLocks/>
            </p:cNvPicPr>
            <p:nvPr/>
          </p:nvPicPr>
          <p:blipFill>
            <a:blip r:embed="rId3" cstate="print"/>
            <a:stretch>
              <a:fillRect/>
            </a:stretch>
          </p:blipFill>
          <p:spPr>
            <a:xfrm>
              <a:off x="1033017" y="3054857"/>
              <a:ext cx="2138045" cy="1290955"/>
            </a:xfrm>
            <a:prstGeom prst="rect">
              <a:avLst/>
            </a:prstGeom>
            <a:solidFill>
              <a:scrgbClr r="0" g="0" b="0">
                <a:alpha val="0"/>
              </a:scrgbClr>
            </a:solidFill>
          </p:spPr>
        </p:pic>
        <p:sp>
          <p:nvSpPr>
            <p:cNvPr id="124" name="Oval 17">
              <a:hlinkClick r:id="" action="ppaction://noaction"/>
            </p:cNvPr>
            <p:cNvSpPr/>
            <p:nvPr/>
          </p:nvSpPr>
          <p:spPr>
            <a:xfrm>
              <a:off x="1501139" y="3071748"/>
              <a:ext cx="1201674" cy="1211072"/>
            </a:xfrm>
            <a:prstGeom prst="ellipse">
              <a:avLst/>
            </a:prstGeom>
            <a:solidFill>
              <a:schemeClr val="accent1">
                <a:alpha val="1000"/>
              </a:schemeClr>
            </a:solidFill>
            <a:ln w="254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5" name="Oval 18">
              <a:hlinkClick r:id="" action="ppaction://noaction"/>
            </p:cNvPr>
            <p:cNvSpPr/>
            <p:nvPr/>
          </p:nvSpPr>
          <p:spPr>
            <a:xfrm>
              <a:off x="831528" y="2926606"/>
              <a:ext cx="2524252" cy="1462024"/>
            </a:xfrm>
            <a:prstGeom prst="ellipse">
              <a:avLst/>
            </a:prstGeom>
            <a:solidFill>
              <a:schemeClr val="accent1">
                <a:alpha val="1000"/>
              </a:schemeClr>
            </a:solidFill>
            <a:ln w="25400" cap="flat" cmpd="sng" algn="ctr">
              <a:solidFill>
                <a:srgbClr val="00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128" name="PIJL-OMLAAG 127"/>
          <p:cNvSpPr/>
          <p:nvPr/>
        </p:nvSpPr>
        <p:spPr>
          <a:xfrm rot="2771212">
            <a:off x="2071158" y="2520880"/>
            <a:ext cx="523022" cy="158674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0" name="PIJL-OMLAAG 129"/>
          <p:cNvSpPr/>
          <p:nvPr/>
        </p:nvSpPr>
        <p:spPr>
          <a:xfrm>
            <a:off x="4357588" y="2867656"/>
            <a:ext cx="523022" cy="97962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1" name="PIJL-OMLAAG 130"/>
          <p:cNvSpPr/>
          <p:nvPr/>
        </p:nvSpPr>
        <p:spPr>
          <a:xfrm rot="18838059">
            <a:off x="6723646" y="2476302"/>
            <a:ext cx="523022" cy="1586742"/>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5081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56872" y="990134"/>
            <a:ext cx="8541523" cy="769441"/>
          </a:xfrm>
          <a:prstGeom prst="rect">
            <a:avLst/>
          </a:prstGeom>
          <a:noFill/>
        </p:spPr>
        <p:txBody>
          <a:bodyPr vert="horz" wrap="square" rtlCol="0">
            <a:spAutoFit/>
          </a:bodyPr>
          <a:lstStyle/>
          <a:p>
            <a:r>
              <a:rPr lang="nl-NL" sz="4400" dirty="0">
                <a:latin typeface="+mj-lt"/>
                <a:ea typeface="+mj-ea"/>
                <a:cs typeface="+mj-cs"/>
              </a:rPr>
              <a:t>Exploration of Classroom Mind Map</a:t>
            </a:r>
          </a:p>
        </p:txBody>
      </p:sp>
      <p:grpSp>
        <p:nvGrpSpPr>
          <p:cNvPr id="11" name="Group 10"/>
          <p:cNvGrpSpPr/>
          <p:nvPr/>
        </p:nvGrpSpPr>
        <p:grpSpPr>
          <a:xfrm>
            <a:off x="453391" y="2904364"/>
            <a:ext cx="5063237" cy="2736851"/>
            <a:chOff x="453390" y="2859913"/>
            <a:chExt cx="5063237" cy="2736851"/>
          </a:xfrm>
        </p:grpSpPr>
        <p:sp>
          <p:nvSpPr>
            <p:cNvPr id="9" name="Freeform 8"/>
            <p:cNvSpPr/>
            <p:nvPr/>
          </p:nvSpPr>
          <p:spPr>
            <a:xfrm>
              <a:off x="453390" y="2859913"/>
              <a:ext cx="5063237" cy="2736851"/>
            </a:xfrm>
            <a:custGeom>
              <a:avLst/>
              <a:gdLst/>
              <a:ahLst/>
              <a:cxnLst/>
              <a:rect l="0" t="0" r="0" b="0"/>
              <a:pathLst>
                <a:path w="5063237" h="2736851">
                  <a:moveTo>
                    <a:pt x="0" y="0"/>
                  </a:moveTo>
                  <a:lnTo>
                    <a:pt x="5063236" y="0"/>
                  </a:lnTo>
                  <a:lnTo>
                    <a:pt x="5063236" y="2736850"/>
                  </a:lnTo>
                  <a:lnTo>
                    <a:pt x="0" y="2736850"/>
                  </a:lnTo>
                  <a:close/>
                </a:path>
              </a:pathLst>
            </a:custGeom>
            <a:solidFill>
              <a:srgbClr val="FFFFE0"/>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descr="clipboard(6).png"/>
            <p:cNvPicPr>
              <a:picLocks/>
            </p:cNvPicPr>
            <p:nvPr/>
          </p:nvPicPr>
          <p:blipFill>
            <a:blip r:embed="rId2" cstate="print"/>
            <a:stretch>
              <a:fillRect/>
            </a:stretch>
          </p:blipFill>
          <p:spPr>
            <a:xfrm>
              <a:off x="646302" y="3128264"/>
              <a:ext cx="4517135" cy="2136902"/>
            </a:xfrm>
            <a:prstGeom prst="rect">
              <a:avLst/>
            </a:prstGeom>
            <a:solidFill>
              <a:scrgbClr r="0" g="0" b="0">
                <a:alpha val="0"/>
              </a:scrgbClr>
            </a:solidFill>
          </p:spPr>
        </p:pic>
      </p:grpSp>
      <p:sp>
        <p:nvSpPr>
          <p:cNvPr id="12" name="Freeform 11"/>
          <p:cNvSpPr/>
          <p:nvPr/>
        </p:nvSpPr>
        <p:spPr>
          <a:xfrm>
            <a:off x="6592169" y="4589017"/>
            <a:ext cx="2933319" cy="1018287"/>
          </a:xfrm>
          <a:custGeom>
            <a:avLst/>
            <a:gdLst/>
            <a:ahLst/>
            <a:cxnLst/>
            <a:rect l="0" t="0" r="0" b="0"/>
            <a:pathLst>
              <a:path w="2933319" h="1018287">
                <a:moveTo>
                  <a:pt x="488950" y="0"/>
                </a:moveTo>
                <a:lnTo>
                  <a:pt x="2493136" y="0"/>
                </a:lnTo>
                <a:lnTo>
                  <a:pt x="2542285" y="3556"/>
                </a:lnTo>
                <a:lnTo>
                  <a:pt x="2630169" y="11938"/>
                </a:lnTo>
                <a:lnTo>
                  <a:pt x="2713101" y="28828"/>
                </a:lnTo>
                <a:lnTo>
                  <a:pt x="2752470" y="37211"/>
                </a:lnTo>
                <a:lnTo>
                  <a:pt x="2821051" y="61087"/>
                </a:lnTo>
                <a:lnTo>
                  <a:pt x="2869692" y="88264"/>
                </a:lnTo>
                <a:lnTo>
                  <a:pt x="2894330" y="103505"/>
                </a:lnTo>
                <a:lnTo>
                  <a:pt x="2918968" y="134112"/>
                </a:lnTo>
                <a:lnTo>
                  <a:pt x="2928366" y="151002"/>
                </a:lnTo>
                <a:lnTo>
                  <a:pt x="2928366" y="159384"/>
                </a:lnTo>
                <a:lnTo>
                  <a:pt x="2933318" y="169671"/>
                </a:lnTo>
                <a:lnTo>
                  <a:pt x="2933318" y="848613"/>
                </a:lnTo>
                <a:lnTo>
                  <a:pt x="2928366" y="857122"/>
                </a:lnTo>
                <a:lnTo>
                  <a:pt x="2928366" y="865758"/>
                </a:lnTo>
                <a:lnTo>
                  <a:pt x="2918968" y="882522"/>
                </a:lnTo>
                <a:lnTo>
                  <a:pt x="2894330" y="913002"/>
                </a:lnTo>
                <a:lnTo>
                  <a:pt x="2845561" y="941958"/>
                </a:lnTo>
                <a:lnTo>
                  <a:pt x="2821051" y="955547"/>
                </a:lnTo>
                <a:lnTo>
                  <a:pt x="2752470" y="979296"/>
                </a:lnTo>
                <a:lnTo>
                  <a:pt x="2674111" y="996314"/>
                </a:lnTo>
                <a:lnTo>
                  <a:pt x="2630169" y="1004696"/>
                </a:lnTo>
                <a:lnTo>
                  <a:pt x="2542285" y="1013206"/>
                </a:lnTo>
                <a:lnTo>
                  <a:pt x="2493136" y="1016634"/>
                </a:lnTo>
                <a:lnTo>
                  <a:pt x="2469006" y="1016634"/>
                </a:lnTo>
                <a:lnTo>
                  <a:pt x="2444368" y="1018286"/>
                </a:lnTo>
                <a:lnTo>
                  <a:pt x="488950" y="1018286"/>
                </a:lnTo>
                <a:lnTo>
                  <a:pt x="459485" y="1016634"/>
                </a:lnTo>
                <a:lnTo>
                  <a:pt x="435229" y="1016634"/>
                </a:lnTo>
                <a:lnTo>
                  <a:pt x="386080" y="1013206"/>
                </a:lnTo>
                <a:lnTo>
                  <a:pt x="298322" y="1004696"/>
                </a:lnTo>
                <a:lnTo>
                  <a:pt x="215010" y="987678"/>
                </a:lnTo>
                <a:lnTo>
                  <a:pt x="176021" y="979296"/>
                </a:lnTo>
                <a:lnTo>
                  <a:pt x="107822" y="955547"/>
                </a:lnTo>
                <a:lnTo>
                  <a:pt x="58673" y="928370"/>
                </a:lnTo>
                <a:lnTo>
                  <a:pt x="34035" y="913002"/>
                </a:lnTo>
                <a:lnTo>
                  <a:pt x="9905" y="882522"/>
                </a:lnTo>
                <a:lnTo>
                  <a:pt x="0" y="865758"/>
                </a:lnTo>
                <a:lnTo>
                  <a:pt x="0" y="151002"/>
                </a:lnTo>
                <a:lnTo>
                  <a:pt x="9905" y="134112"/>
                </a:lnTo>
                <a:lnTo>
                  <a:pt x="34035" y="103505"/>
                </a:lnTo>
                <a:lnTo>
                  <a:pt x="83311" y="74676"/>
                </a:lnTo>
                <a:lnTo>
                  <a:pt x="107822" y="61087"/>
                </a:lnTo>
                <a:lnTo>
                  <a:pt x="176021" y="37211"/>
                </a:lnTo>
                <a:lnTo>
                  <a:pt x="254254" y="20320"/>
                </a:lnTo>
                <a:lnTo>
                  <a:pt x="298322" y="11938"/>
                </a:lnTo>
                <a:lnTo>
                  <a:pt x="386080" y="3556"/>
                </a:lnTo>
                <a:lnTo>
                  <a:pt x="435229" y="0"/>
                </a:lnTo>
                <a:close/>
              </a:path>
            </a:pathLst>
          </a:custGeom>
          <a:solidFill>
            <a:srgbClr val="C0FF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p:cNvSpPr txBox="1"/>
          <p:nvPr/>
        </p:nvSpPr>
        <p:spPr>
          <a:xfrm>
            <a:off x="6642100" y="4591050"/>
            <a:ext cx="2974404" cy="923330"/>
          </a:xfrm>
          <a:prstGeom prst="rect">
            <a:avLst/>
          </a:prstGeom>
          <a:noFill/>
        </p:spPr>
        <p:txBody>
          <a:bodyPr vert="horz" wrap="square" rtlCol="0">
            <a:spAutoFit/>
          </a:bodyPr>
          <a:lstStyle/>
          <a:p>
            <a:pPr algn="ctr"/>
            <a:r>
              <a:rPr lang="nl-NL" dirty="0">
                <a:solidFill>
                  <a:srgbClr val="000000"/>
                </a:solidFill>
                <a:latin typeface="Arial - 18"/>
              </a:rPr>
              <a:t>Student </a:t>
            </a:r>
            <a:r>
              <a:rPr lang="nl-NL" dirty="0" err="1">
                <a:solidFill>
                  <a:srgbClr val="000000"/>
                </a:solidFill>
                <a:latin typeface="Arial - 18"/>
              </a:rPr>
              <a:t>explore</a:t>
            </a:r>
            <a:r>
              <a:rPr lang="nl-NL" dirty="0">
                <a:solidFill>
                  <a:srgbClr val="000000"/>
                </a:solidFill>
                <a:latin typeface="Arial - 18"/>
              </a:rPr>
              <a:t> the </a:t>
            </a:r>
            <a:r>
              <a:rPr lang="nl-NL" dirty="0" err="1">
                <a:solidFill>
                  <a:srgbClr val="000000"/>
                </a:solidFill>
                <a:latin typeface="Arial - 18"/>
              </a:rPr>
              <a:t>concepts</a:t>
            </a:r>
            <a:r>
              <a:rPr lang="nl-NL" dirty="0">
                <a:solidFill>
                  <a:srgbClr val="000000"/>
                </a:solidFill>
                <a:latin typeface="Arial - 18"/>
              </a:rPr>
              <a:t> in the </a:t>
            </a:r>
            <a:r>
              <a:rPr lang="nl-NL" dirty="0" err="1">
                <a:solidFill>
                  <a:srgbClr val="000000"/>
                </a:solidFill>
                <a:latin typeface="Arial - 18"/>
              </a:rPr>
              <a:t>mind</a:t>
            </a:r>
            <a:r>
              <a:rPr lang="nl-NL" dirty="0">
                <a:solidFill>
                  <a:srgbClr val="000000"/>
                </a:solidFill>
                <a:latin typeface="Arial - 18"/>
              </a:rPr>
              <a:t> map </a:t>
            </a:r>
            <a:r>
              <a:rPr lang="nl-NL" dirty="0" err="1">
                <a:solidFill>
                  <a:srgbClr val="000000"/>
                </a:solidFill>
                <a:latin typeface="Arial - 18"/>
              </a:rPr>
              <a:t>using</a:t>
            </a:r>
            <a:r>
              <a:rPr lang="nl-NL" dirty="0">
                <a:solidFill>
                  <a:srgbClr val="000000"/>
                </a:solidFill>
                <a:latin typeface="Arial - 18"/>
              </a:rPr>
              <a:t> </a:t>
            </a:r>
            <a:r>
              <a:rPr lang="nl-NL" dirty="0" err="1">
                <a:solidFill>
                  <a:srgbClr val="000000"/>
                </a:solidFill>
                <a:latin typeface="Arial - 18"/>
              </a:rPr>
              <a:t>various</a:t>
            </a:r>
            <a:r>
              <a:rPr lang="nl-NL" dirty="0">
                <a:solidFill>
                  <a:srgbClr val="000000"/>
                </a:solidFill>
                <a:latin typeface="Arial - 18"/>
              </a:rPr>
              <a:t> resources</a:t>
            </a:r>
          </a:p>
        </p:txBody>
      </p:sp>
      <p:pic>
        <p:nvPicPr>
          <p:cNvPr id="14" name="Picture 13" descr="imagesCA4BMLHH.jpg"/>
          <p:cNvPicPr>
            <a:picLocks/>
          </p:cNvPicPr>
          <p:nvPr/>
        </p:nvPicPr>
        <p:blipFill>
          <a:blip r:embed="rId3" cstate="print"/>
          <a:stretch>
            <a:fillRect/>
          </a:stretch>
        </p:blipFill>
        <p:spPr>
          <a:xfrm>
            <a:off x="6026151" y="2597151"/>
            <a:ext cx="1421003" cy="1620011"/>
          </a:xfrm>
          <a:prstGeom prst="rect">
            <a:avLst/>
          </a:prstGeom>
          <a:solidFill>
            <a:scrgbClr r="0" g="0" b="0">
              <a:alpha val="0"/>
            </a:scrgbClr>
          </a:solidFill>
        </p:spPr>
      </p:pic>
      <p:pic>
        <p:nvPicPr>
          <p:cNvPr id="15" name="Picture 14" descr="imagesCAIMXH08.jpg"/>
          <p:cNvPicPr>
            <a:picLocks/>
          </p:cNvPicPr>
          <p:nvPr/>
        </p:nvPicPr>
        <p:blipFill>
          <a:blip r:embed="rId4" cstate="print"/>
          <a:stretch>
            <a:fillRect/>
          </a:stretch>
        </p:blipFill>
        <p:spPr>
          <a:xfrm>
            <a:off x="7613650" y="2603500"/>
            <a:ext cx="2130170" cy="1641094"/>
          </a:xfrm>
          <a:prstGeom prst="rect">
            <a:avLst/>
          </a:prstGeom>
          <a:solidFill>
            <a:scrgbClr r="0" g="0" b="0">
              <a:alpha val="0"/>
            </a:scrgbClr>
          </a:solidFill>
        </p:spPr>
      </p:pic>
      <p:sp>
        <p:nvSpPr>
          <p:cNvPr id="16" name="TextBox 15"/>
          <p:cNvSpPr txBox="1"/>
          <p:nvPr/>
        </p:nvSpPr>
        <p:spPr>
          <a:xfrm>
            <a:off x="776960" y="6559624"/>
            <a:ext cx="8153400" cy="461665"/>
          </a:xfrm>
          <a:prstGeom prst="rect">
            <a:avLst/>
          </a:prstGeom>
          <a:noFill/>
        </p:spPr>
        <p:txBody>
          <a:bodyPr vert="horz" rtlCol="0">
            <a:spAutoFit/>
          </a:bodyPr>
          <a:lstStyle/>
          <a:p>
            <a:pPr algn="ctr"/>
            <a:r>
              <a:rPr lang="nl-NL" sz="2400" dirty="0" err="1">
                <a:latin typeface="Calibri - 26"/>
              </a:rPr>
              <a:t>To</a:t>
            </a:r>
            <a:r>
              <a:rPr lang="nl-NL" sz="2400" dirty="0">
                <a:latin typeface="Calibri - 26"/>
              </a:rPr>
              <a:t> </a:t>
            </a:r>
            <a:r>
              <a:rPr lang="nl-NL" sz="2400" dirty="0" err="1">
                <a:latin typeface="Calibri - 26"/>
              </a:rPr>
              <a:t>ensure</a:t>
            </a:r>
            <a:r>
              <a:rPr lang="nl-NL" sz="2400" dirty="0">
                <a:latin typeface="Calibri - 26"/>
              </a:rPr>
              <a:t> </a:t>
            </a:r>
            <a:r>
              <a:rPr lang="nl-NL" sz="2400" dirty="0" err="1">
                <a:latin typeface="Calibri - 26"/>
              </a:rPr>
              <a:t>collective</a:t>
            </a:r>
            <a:r>
              <a:rPr lang="nl-NL" sz="2400" dirty="0">
                <a:latin typeface="Calibri - 26"/>
              </a:rPr>
              <a:t> </a:t>
            </a:r>
            <a:r>
              <a:rPr lang="nl-NL" sz="2400" dirty="0" err="1">
                <a:latin typeface="Calibri - 26"/>
              </a:rPr>
              <a:t>knowledge</a:t>
            </a:r>
            <a:r>
              <a:rPr lang="nl-NL" sz="2400" dirty="0">
                <a:latin typeface="Calibri - 26"/>
              </a:rPr>
              <a:t> is </a:t>
            </a:r>
            <a:r>
              <a:rPr lang="nl-NL" sz="2400" dirty="0" err="1">
                <a:latin typeface="Calibri - 26"/>
              </a:rPr>
              <a:t>understood</a:t>
            </a:r>
            <a:r>
              <a:rPr lang="nl-NL" sz="2400" dirty="0">
                <a:latin typeface="Calibri - 26"/>
              </a:rPr>
              <a:t> </a:t>
            </a:r>
            <a:r>
              <a:rPr lang="nl-NL" sz="2400" dirty="0" err="1">
                <a:latin typeface="Calibri - 26"/>
              </a:rPr>
              <a:t>by</a:t>
            </a:r>
            <a:r>
              <a:rPr lang="nl-NL" sz="2400" dirty="0">
                <a:latin typeface="Calibri - 26"/>
              </a:rPr>
              <a:t> </a:t>
            </a:r>
            <a:r>
              <a:rPr lang="nl-NL" sz="2400" dirty="0" err="1">
                <a:latin typeface="Calibri - 26"/>
              </a:rPr>
              <a:t>all</a:t>
            </a:r>
            <a:r>
              <a:rPr lang="nl-NL" sz="2400" dirty="0">
                <a:latin typeface="Calibri - 26"/>
              </a:rPr>
              <a:t> </a:t>
            </a:r>
            <a:r>
              <a:rPr lang="nl-NL" sz="2400" dirty="0" err="1">
                <a:latin typeface="Calibri - 26"/>
              </a:rPr>
              <a:t>pupils</a:t>
            </a:r>
            <a:endParaRPr lang="nl-NL" sz="2400" dirty="0">
              <a:latin typeface="Calibri - 26"/>
            </a:endParaRPr>
          </a:p>
        </p:txBody>
      </p:sp>
      <p:sp>
        <p:nvSpPr>
          <p:cNvPr id="17" name="Freeform 16"/>
          <p:cNvSpPr/>
          <p:nvPr/>
        </p:nvSpPr>
        <p:spPr>
          <a:xfrm flipH="1">
            <a:off x="756538" y="2669667"/>
            <a:ext cx="1264414" cy="971678"/>
          </a:xfrm>
          <a:custGeom>
            <a:avLst/>
            <a:gdLst/>
            <a:ahLst/>
            <a:cxnLst/>
            <a:rect l="0" t="0" r="0" b="0"/>
            <a:pathLst>
              <a:path w="1264414" h="971678">
                <a:moveTo>
                  <a:pt x="46610" y="187325"/>
                </a:moveTo>
                <a:lnTo>
                  <a:pt x="86487" y="147955"/>
                </a:lnTo>
                <a:lnTo>
                  <a:pt x="144781" y="110997"/>
                </a:lnTo>
                <a:lnTo>
                  <a:pt x="225553" y="73025"/>
                </a:lnTo>
                <a:lnTo>
                  <a:pt x="322834" y="43434"/>
                </a:lnTo>
                <a:lnTo>
                  <a:pt x="412242" y="24765"/>
                </a:lnTo>
                <a:lnTo>
                  <a:pt x="521209" y="8762"/>
                </a:lnTo>
                <a:lnTo>
                  <a:pt x="633603" y="634"/>
                </a:lnTo>
                <a:lnTo>
                  <a:pt x="723647" y="0"/>
                </a:lnTo>
                <a:lnTo>
                  <a:pt x="839470" y="4699"/>
                </a:lnTo>
                <a:lnTo>
                  <a:pt x="924179" y="18160"/>
                </a:lnTo>
                <a:lnTo>
                  <a:pt x="1022097" y="42672"/>
                </a:lnTo>
                <a:lnTo>
                  <a:pt x="1119760" y="87630"/>
                </a:lnTo>
                <a:lnTo>
                  <a:pt x="1165479" y="118872"/>
                </a:lnTo>
                <a:lnTo>
                  <a:pt x="1201801" y="151637"/>
                </a:lnTo>
                <a:lnTo>
                  <a:pt x="1230757" y="189865"/>
                </a:lnTo>
                <a:lnTo>
                  <a:pt x="1252601" y="233680"/>
                </a:lnTo>
                <a:lnTo>
                  <a:pt x="1264413" y="294640"/>
                </a:lnTo>
                <a:lnTo>
                  <a:pt x="1261238" y="344550"/>
                </a:lnTo>
                <a:lnTo>
                  <a:pt x="1244092" y="404494"/>
                </a:lnTo>
                <a:lnTo>
                  <a:pt x="1215898" y="448056"/>
                </a:lnTo>
                <a:lnTo>
                  <a:pt x="1180847" y="485521"/>
                </a:lnTo>
                <a:lnTo>
                  <a:pt x="1141604" y="515365"/>
                </a:lnTo>
                <a:lnTo>
                  <a:pt x="1087247" y="548385"/>
                </a:lnTo>
                <a:lnTo>
                  <a:pt x="1019810" y="570737"/>
                </a:lnTo>
                <a:lnTo>
                  <a:pt x="949960" y="584072"/>
                </a:lnTo>
                <a:lnTo>
                  <a:pt x="874014" y="589153"/>
                </a:lnTo>
                <a:lnTo>
                  <a:pt x="876173" y="642873"/>
                </a:lnTo>
                <a:lnTo>
                  <a:pt x="861187" y="697484"/>
                </a:lnTo>
                <a:lnTo>
                  <a:pt x="835025" y="757809"/>
                </a:lnTo>
                <a:lnTo>
                  <a:pt x="798576" y="809117"/>
                </a:lnTo>
                <a:lnTo>
                  <a:pt x="742697" y="871600"/>
                </a:lnTo>
                <a:lnTo>
                  <a:pt x="699389" y="907415"/>
                </a:lnTo>
                <a:lnTo>
                  <a:pt x="646431" y="941578"/>
                </a:lnTo>
                <a:lnTo>
                  <a:pt x="584581" y="971677"/>
                </a:lnTo>
                <a:lnTo>
                  <a:pt x="641859" y="903859"/>
                </a:lnTo>
                <a:lnTo>
                  <a:pt x="705739" y="815340"/>
                </a:lnTo>
                <a:lnTo>
                  <a:pt x="729742" y="765302"/>
                </a:lnTo>
                <a:lnTo>
                  <a:pt x="744220" y="712723"/>
                </a:lnTo>
                <a:lnTo>
                  <a:pt x="745998" y="669417"/>
                </a:lnTo>
                <a:lnTo>
                  <a:pt x="736854" y="631190"/>
                </a:lnTo>
                <a:lnTo>
                  <a:pt x="717170" y="589406"/>
                </a:lnTo>
                <a:lnTo>
                  <a:pt x="586867" y="584834"/>
                </a:lnTo>
                <a:lnTo>
                  <a:pt x="485014" y="575944"/>
                </a:lnTo>
                <a:lnTo>
                  <a:pt x="387604" y="561721"/>
                </a:lnTo>
                <a:lnTo>
                  <a:pt x="319151" y="546353"/>
                </a:lnTo>
                <a:lnTo>
                  <a:pt x="244095" y="523493"/>
                </a:lnTo>
                <a:lnTo>
                  <a:pt x="186183" y="503681"/>
                </a:lnTo>
                <a:lnTo>
                  <a:pt x="122301" y="470027"/>
                </a:lnTo>
                <a:lnTo>
                  <a:pt x="56135" y="418846"/>
                </a:lnTo>
                <a:lnTo>
                  <a:pt x="30988" y="394843"/>
                </a:lnTo>
                <a:lnTo>
                  <a:pt x="12700" y="368172"/>
                </a:lnTo>
                <a:lnTo>
                  <a:pt x="0" y="334518"/>
                </a:lnTo>
                <a:lnTo>
                  <a:pt x="1270" y="292100"/>
                </a:lnTo>
                <a:lnTo>
                  <a:pt x="4318" y="259587"/>
                </a:lnTo>
                <a:lnTo>
                  <a:pt x="22480" y="220599"/>
                </a:lnTo>
                <a:close/>
              </a:path>
            </a:pathLst>
          </a:custGeom>
          <a:solidFill>
            <a:srgbClr val="7FFFD4"/>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20" name="Group 19"/>
          <p:cNvGrpSpPr/>
          <p:nvPr/>
        </p:nvGrpSpPr>
        <p:grpSpPr>
          <a:xfrm>
            <a:off x="4431929" y="2356769"/>
            <a:ext cx="1391411" cy="1068677"/>
            <a:chOff x="4431928" y="2312318"/>
            <a:chExt cx="1391411" cy="1068677"/>
          </a:xfrm>
        </p:grpSpPr>
        <p:sp>
          <p:nvSpPr>
            <p:cNvPr id="18" name="Freeform 17"/>
            <p:cNvSpPr/>
            <p:nvPr/>
          </p:nvSpPr>
          <p:spPr>
            <a:xfrm>
              <a:off x="4541139" y="2409317"/>
              <a:ext cx="1264413" cy="971678"/>
            </a:xfrm>
            <a:custGeom>
              <a:avLst/>
              <a:gdLst/>
              <a:ahLst/>
              <a:cxnLst/>
              <a:rect l="0" t="0" r="0" b="0"/>
              <a:pathLst>
                <a:path w="1264413" h="971678">
                  <a:moveTo>
                    <a:pt x="46608" y="187325"/>
                  </a:moveTo>
                  <a:lnTo>
                    <a:pt x="86487" y="147955"/>
                  </a:lnTo>
                  <a:lnTo>
                    <a:pt x="144780" y="110997"/>
                  </a:lnTo>
                  <a:lnTo>
                    <a:pt x="225551" y="73025"/>
                  </a:lnTo>
                  <a:lnTo>
                    <a:pt x="322833" y="43434"/>
                  </a:lnTo>
                  <a:lnTo>
                    <a:pt x="412241" y="24765"/>
                  </a:lnTo>
                  <a:lnTo>
                    <a:pt x="521207" y="8762"/>
                  </a:lnTo>
                  <a:lnTo>
                    <a:pt x="633602" y="634"/>
                  </a:lnTo>
                  <a:lnTo>
                    <a:pt x="723645" y="0"/>
                  </a:lnTo>
                  <a:lnTo>
                    <a:pt x="839470" y="4699"/>
                  </a:lnTo>
                  <a:lnTo>
                    <a:pt x="924178" y="18160"/>
                  </a:lnTo>
                  <a:lnTo>
                    <a:pt x="1022095" y="42672"/>
                  </a:lnTo>
                  <a:lnTo>
                    <a:pt x="1119758" y="87630"/>
                  </a:lnTo>
                  <a:lnTo>
                    <a:pt x="1165478" y="118872"/>
                  </a:lnTo>
                  <a:lnTo>
                    <a:pt x="1201801" y="151637"/>
                  </a:lnTo>
                  <a:lnTo>
                    <a:pt x="1230757" y="189865"/>
                  </a:lnTo>
                  <a:lnTo>
                    <a:pt x="1252601" y="233680"/>
                  </a:lnTo>
                  <a:lnTo>
                    <a:pt x="1264412" y="294640"/>
                  </a:lnTo>
                  <a:lnTo>
                    <a:pt x="1261237" y="344550"/>
                  </a:lnTo>
                  <a:lnTo>
                    <a:pt x="1244091" y="404494"/>
                  </a:lnTo>
                  <a:lnTo>
                    <a:pt x="1215897" y="448056"/>
                  </a:lnTo>
                  <a:lnTo>
                    <a:pt x="1180845" y="485521"/>
                  </a:lnTo>
                  <a:lnTo>
                    <a:pt x="1141602" y="515365"/>
                  </a:lnTo>
                  <a:lnTo>
                    <a:pt x="1087246" y="548385"/>
                  </a:lnTo>
                  <a:lnTo>
                    <a:pt x="1019809" y="570737"/>
                  </a:lnTo>
                  <a:lnTo>
                    <a:pt x="949959" y="584072"/>
                  </a:lnTo>
                  <a:lnTo>
                    <a:pt x="874014" y="589153"/>
                  </a:lnTo>
                  <a:lnTo>
                    <a:pt x="876172" y="642874"/>
                  </a:lnTo>
                  <a:lnTo>
                    <a:pt x="861187" y="697484"/>
                  </a:lnTo>
                  <a:lnTo>
                    <a:pt x="835025" y="757809"/>
                  </a:lnTo>
                  <a:lnTo>
                    <a:pt x="798576" y="809116"/>
                  </a:lnTo>
                  <a:lnTo>
                    <a:pt x="742695" y="871600"/>
                  </a:lnTo>
                  <a:lnTo>
                    <a:pt x="699389" y="907415"/>
                  </a:lnTo>
                  <a:lnTo>
                    <a:pt x="646430" y="941578"/>
                  </a:lnTo>
                  <a:lnTo>
                    <a:pt x="584581" y="971677"/>
                  </a:lnTo>
                  <a:lnTo>
                    <a:pt x="641857" y="903859"/>
                  </a:lnTo>
                  <a:lnTo>
                    <a:pt x="705739" y="815340"/>
                  </a:lnTo>
                  <a:lnTo>
                    <a:pt x="729741" y="765302"/>
                  </a:lnTo>
                  <a:lnTo>
                    <a:pt x="744220" y="712724"/>
                  </a:lnTo>
                  <a:lnTo>
                    <a:pt x="745997" y="669416"/>
                  </a:lnTo>
                  <a:lnTo>
                    <a:pt x="736853" y="631190"/>
                  </a:lnTo>
                  <a:lnTo>
                    <a:pt x="717169" y="589406"/>
                  </a:lnTo>
                  <a:lnTo>
                    <a:pt x="586866" y="584834"/>
                  </a:lnTo>
                  <a:lnTo>
                    <a:pt x="485013" y="575944"/>
                  </a:lnTo>
                  <a:lnTo>
                    <a:pt x="387603" y="561721"/>
                  </a:lnTo>
                  <a:lnTo>
                    <a:pt x="319151" y="546353"/>
                  </a:lnTo>
                  <a:lnTo>
                    <a:pt x="244094" y="523493"/>
                  </a:lnTo>
                  <a:lnTo>
                    <a:pt x="186182" y="503681"/>
                  </a:lnTo>
                  <a:lnTo>
                    <a:pt x="122301" y="470027"/>
                  </a:lnTo>
                  <a:lnTo>
                    <a:pt x="56133" y="418846"/>
                  </a:lnTo>
                  <a:lnTo>
                    <a:pt x="30988" y="394843"/>
                  </a:lnTo>
                  <a:lnTo>
                    <a:pt x="12700" y="368172"/>
                  </a:lnTo>
                  <a:lnTo>
                    <a:pt x="0" y="334518"/>
                  </a:lnTo>
                  <a:lnTo>
                    <a:pt x="1270" y="292100"/>
                  </a:lnTo>
                  <a:lnTo>
                    <a:pt x="4318" y="259587"/>
                  </a:lnTo>
                  <a:lnTo>
                    <a:pt x="22478" y="220599"/>
                  </a:lnTo>
                  <a:close/>
                </a:path>
              </a:pathLst>
            </a:custGeom>
            <a:solidFill>
              <a:srgbClr val="7FFFD4"/>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Box 18"/>
            <p:cNvSpPr txBox="1"/>
            <p:nvPr/>
          </p:nvSpPr>
          <p:spPr>
            <a:xfrm>
              <a:off x="4431928" y="2312318"/>
              <a:ext cx="1391411" cy="584775"/>
            </a:xfrm>
            <a:prstGeom prst="rect">
              <a:avLst/>
            </a:prstGeom>
            <a:noFill/>
          </p:spPr>
          <p:txBody>
            <a:bodyPr vert="horz" rtlCol="0">
              <a:spAutoFit/>
            </a:bodyPr>
            <a:lstStyle/>
            <a:p>
              <a:pPr algn="ctr"/>
              <a:endParaRPr lang="nl-NL" sz="3200" dirty="0">
                <a:solidFill>
                  <a:srgbClr val="000000"/>
                </a:solidFill>
                <a:latin typeface="Calibri - 24"/>
              </a:endParaRPr>
            </a:p>
          </p:txBody>
        </p:sp>
      </p:grpSp>
      <p:sp>
        <p:nvSpPr>
          <p:cNvPr id="21" name="Freeform 20"/>
          <p:cNvSpPr/>
          <p:nvPr/>
        </p:nvSpPr>
        <p:spPr>
          <a:xfrm rot="5400000">
            <a:off x="5447665" y="3175001"/>
            <a:ext cx="379984" cy="675641"/>
          </a:xfrm>
          <a:custGeom>
            <a:avLst/>
            <a:gdLst/>
            <a:ahLst/>
            <a:cxnLst/>
            <a:rect l="0" t="0" r="0" b="0"/>
            <a:pathLst>
              <a:path w="379984" h="675641">
                <a:moveTo>
                  <a:pt x="379983" y="281304"/>
                </a:moveTo>
                <a:lnTo>
                  <a:pt x="284988" y="281304"/>
                </a:lnTo>
                <a:lnTo>
                  <a:pt x="284988" y="675640"/>
                </a:lnTo>
                <a:lnTo>
                  <a:pt x="94995" y="675640"/>
                </a:lnTo>
                <a:lnTo>
                  <a:pt x="94995" y="281304"/>
                </a:lnTo>
                <a:lnTo>
                  <a:pt x="0" y="281304"/>
                </a:lnTo>
                <a:lnTo>
                  <a:pt x="189992" y="0"/>
                </a:lnTo>
                <a:close/>
              </a:path>
            </a:pathLst>
          </a:custGeom>
          <a:solidFill>
            <a:srgbClr val="0000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Freeform 21"/>
          <p:cNvSpPr/>
          <p:nvPr/>
        </p:nvSpPr>
        <p:spPr>
          <a:xfrm rot="5400000" flipH="1" flipV="1">
            <a:off x="5396865" y="3759201"/>
            <a:ext cx="379984" cy="675641"/>
          </a:xfrm>
          <a:custGeom>
            <a:avLst/>
            <a:gdLst/>
            <a:ahLst/>
            <a:cxnLst/>
            <a:rect l="0" t="0" r="0" b="0"/>
            <a:pathLst>
              <a:path w="379984" h="675641">
                <a:moveTo>
                  <a:pt x="379983" y="281304"/>
                </a:moveTo>
                <a:lnTo>
                  <a:pt x="284988" y="281304"/>
                </a:lnTo>
                <a:lnTo>
                  <a:pt x="284988" y="675640"/>
                </a:lnTo>
                <a:lnTo>
                  <a:pt x="94995" y="675640"/>
                </a:lnTo>
                <a:lnTo>
                  <a:pt x="94995" y="281304"/>
                </a:lnTo>
                <a:lnTo>
                  <a:pt x="0" y="281304"/>
                </a:lnTo>
                <a:lnTo>
                  <a:pt x="189992" y="0"/>
                </a:lnTo>
                <a:close/>
              </a:path>
            </a:pathLst>
          </a:custGeom>
          <a:solidFill>
            <a:srgbClr val="0000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Box 22"/>
          <p:cNvSpPr txBox="1"/>
          <p:nvPr/>
        </p:nvSpPr>
        <p:spPr>
          <a:xfrm>
            <a:off x="759520" y="2860825"/>
            <a:ext cx="1625600" cy="276999"/>
          </a:xfrm>
          <a:prstGeom prst="rect">
            <a:avLst/>
          </a:prstGeom>
          <a:noFill/>
        </p:spPr>
        <p:txBody>
          <a:bodyPr vert="horz" rtlCol="0">
            <a:spAutoFit/>
          </a:bodyPr>
          <a:lstStyle/>
          <a:p>
            <a:r>
              <a:rPr lang="nl-NL" sz="1200" dirty="0" err="1">
                <a:solidFill>
                  <a:srgbClr val="000000"/>
                </a:solidFill>
                <a:latin typeface="Calibri - 12"/>
              </a:rPr>
              <a:t>Did</a:t>
            </a:r>
            <a:r>
              <a:rPr lang="nl-NL" sz="1200" dirty="0">
                <a:solidFill>
                  <a:srgbClr val="000000"/>
                </a:solidFill>
                <a:latin typeface="Calibri - 12"/>
              </a:rPr>
              <a:t> </a:t>
            </a:r>
            <a:r>
              <a:rPr lang="nl-NL" sz="1200" dirty="0" err="1">
                <a:solidFill>
                  <a:srgbClr val="000000"/>
                </a:solidFill>
                <a:latin typeface="Calibri - 12"/>
              </a:rPr>
              <a:t>you</a:t>
            </a:r>
            <a:r>
              <a:rPr lang="nl-NL" sz="1200" dirty="0">
                <a:solidFill>
                  <a:srgbClr val="000000"/>
                </a:solidFill>
                <a:latin typeface="Calibri - 12"/>
              </a:rPr>
              <a:t> </a:t>
            </a:r>
            <a:r>
              <a:rPr lang="nl-NL" sz="1200" dirty="0" err="1">
                <a:solidFill>
                  <a:srgbClr val="000000"/>
                </a:solidFill>
                <a:latin typeface="Calibri - 12"/>
              </a:rPr>
              <a:t>know</a:t>
            </a:r>
            <a:r>
              <a:rPr lang="nl-NL" sz="1200" dirty="0">
                <a:solidFill>
                  <a:srgbClr val="000000"/>
                </a:solidFill>
                <a:latin typeface="Calibri - 12"/>
              </a:rPr>
              <a:t>?</a:t>
            </a:r>
            <a:endParaRPr lang="nl-NL" sz="3200" dirty="0">
              <a:solidFill>
                <a:srgbClr val="000000"/>
              </a:solidFill>
              <a:latin typeface="Calibri - 24"/>
            </a:endParaRPr>
          </a:p>
        </p:txBody>
      </p:sp>
      <p:sp>
        <p:nvSpPr>
          <p:cNvPr id="25" name="TextBox 24"/>
          <p:cNvSpPr txBox="1"/>
          <p:nvPr/>
        </p:nvSpPr>
        <p:spPr>
          <a:xfrm>
            <a:off x="4575944" y="2572793"/>
            <a:ext cx="1625600" cy="276999"/>
          </a:xfrm>
          <a:prstGeom prst="rect">
            <a:avLst/>
          </a:prstGeom>
          <a:noFill/>
        </p:spPr>
        <p:txBody>
          <a:bodyPr vert="horz" rtlCol="0">
            <a:spAutoFit/>
          </a:bodyPr>
          <a:lstStyle/>
          <a:p>
            <a:r>
              <a:rPr lang="nl-NL" sz="1200" dirty="0" err="1">
                <a:solidFill>
                  <a:srgbClr val="000000"/>
                </a:solidFill>
                <a:latin typeface="Calibri - 12"/>
              </a:rPr>
              <a:t>Did</a:t>
            </a:r>
            <a:r>
              <a:rPr lang="nl-NL" sz="1200" dirty="0">
                <a:solidFill>
                  <a:srgbClr val="000000"/>
                </a:solidFill>
                <a:latin typeface="Calibri - 12"/>
              </a:rPr>
              <a:t> </a:t>
            </a:r>
            <a:r>
              <a:rPr lang="nl-NL" sz="1200" dirty="0" err="1">
                <a:solidFill>
                  <a:srgbClr val="000000"/>
                </a:solidFill>
                <a:latin typeface="Calibri - 12"/>
              </a:rPr>
              <a:t>you</a:t>
            </a:r>
            <a:r>
              <a:rPr lang="nl-NL" sz="1200" dirty="0">
                <a:solidFill>
                  <a:srgbClr val="000000"/>
                </a:solidFill>
                <a:latin typeface="Calibri - 12"/>
              </a:rPr>
              <a:t> </a:t>
            </a:r>
            <a:r>
              <a:rPr lang="nl-NL" sz="1200" dirty="0" err="1">
                <a:solidFill>
                  <a:srgbClr val="000000"/>
                </a:solidFill>
                <a:latin typeface="Calibri - 12"/>
              </a:rPr>
              <a:t>know</a:t>
            </a:r>
            <a:r>
              <a:rPr lang="nl-NL" sz="1200" dirty="0">
                <a:solidFill>
                  <a:srgbClr val="000000"/>
                </a:solidFill>
                <a:latin typeface="Calibri - 12"/>
              </a:rPr>
              <a:t>?</a:t>
            </a:r>
            <a:endParaRPr lang="nl-NL" sz="3200" dirty="0">
              <a:solidFill>
                <a:srgbClr val="000000"/>
              </a:solidFill>
              <a:latin typeface="Calibri - 24"/>
            </a:endParaRPr>
          </a:p>
        </p:txBody>
      </p:sp>
    </p:spTree>
    <p:extLst>
      <p:ext uri="{BB962C8B-B14F-4D97-AF65-F5344CB8AC3E}">
        <p14:creationId xmlns:p14="http://schemas.microsoft.com/office/powerpoint/2010/main" val="3456970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pic>
        <p:nvPicPr>
          <p:cNvPr id="5122" name="Picture 2" descr="https://encrypted-tbn0.gstatic.com/images?q=tbn:ANd9GcTnEtuRfSzkkpG-UzHpU08Dz5QVVOfLYaLLivR3tjgaYaJMOcCj">
            <a:hlinkClick r:id="rId2"/>
          </p:cNvPr>
          <p:cNvPicPr>
            <a:picLocks noChangeAspect="1" noChangeArrowheads="1"/>
          </p:cNvPicPr>
          <p:nvPr/>
        </p:nvPicPr>
        <p:blipFill>
          <a:blip r:embed="rId3" cstate="print"/>
          <a:srcRect t="6780" b="3390"/>
          <a:stretch>
            <a:fillRect/>
          </a:stretch>
        </p:blipFill>
        <p:spPr bwMode="auto">
          <a:xfrm>
            <a:off x="471488" y="3148856"/>
            <a:ext cx="4287912" cy="3816424"/>
          </a:xfrm>
          <a:prstGeom prst="rect">
            <a:avLst/>
          </a:prstGeom>
          <a:noFill/>
        </p:spPr>
      </p:pic>
      <p:pic>
        <p:nvPicPr>
          <p:cNvPr id="11" name="Picture 10" descr="imagesCAEZZRON.jpg"/>
          <p:cNvPicPr>
            <a:picLocks/>
          </p:cNvPicPr>
          <p:nvPr/>
        </p:nvPicPr>
        <p:blipFill>
          <a:blip r:embed="rId4" cstate="print"/>
          <a:srcRect b="5262"/>
          <a:stretch>
            <a:fillRect/>
          </a:stretch>
        </p:blipFill>
        <p:spPr>
          <a:xfrm>
            <a:off x="4791968" y="3076848"/>
            <a:ext cx="5011266" cy="3672408"/>
          </a:xfrm>
          <a:prstGeom prst="rect">
            <a:avLst/>
          </a:prstGeom>
          <a:solidFill>
            <a:scrgbClr r="0" g="0" b="0">
              <a:alpha val="0"/>
            </a:scrgbClr>
          </a:solidFill>
        </p:spPr>
      </p:pic>
      <p:sp>
        <p:nvSpPr>
          <p:cNvPr id="2" name="Rechthoek 1"/>
          <p:cNvSpPr/>
          <p:nvPr/>
        </p:nvSpPr>
        <p:spPr>
          <a:xfrm>
            <a:off x="853070" y="1132632"/>
            <a:ext cx="8568952" cy="1200329"/>
          </a:xfrm>
          <a:prstGeom prst="rect">
            <a:avLst/>
          </a:prstGeom>
        </p:spPr>
        <p:txBody>
          <a:bodyPr wrap="square">
            <a:spAutoFit/>
          </a:bodyPr>
          <a:lstStyle/>
          <a:p>
            <a:pPr algn="ctr"/>
            <a:r>
              <a:rPr lang="nl-NL" sz="3600" dirty="0">
                <a:solidFill>
                  <a:srgbClr val="0000FF"/>
                </a:solidFill>
                <a:latin typeface="Calibri - 36"/>
              </a:rPr>
              <a:t>But…</a:t>
            </a:r>
            <a:r>
              <a:rPr lang="nl-NL" sz="3600" dirty="0" err="1">
                <a:solidFill>
                  <a:srgbClr val="0000FF"/>
                </a:solidFill>
                <a:latin typeface="Calibri - 36"/>
              </a:rPr>
              <a:t>What</a:t>
            </a:r>
            <a:r>
              <a:rPr lang="nl-NL" sz="3600" dirty="0">
                <a:solidFill>
                  <a:srgbClr val="0000FF"/>
                </a:solidFill>
                <a:latin typeface="Calibri - 36"/>
              </a:rPr>
              <a:t> </a:t>
            </a:r>
            <a:r>
              <a:rPr lang="nl-NL" sz="3600" dirty="0" err="1">
                <a:solidFill>
                  <a:srgbClr val="0000FF"/>
                </a:solidFill>
                <a:latin typeface="Calibri - 36"/>
              </a:rPr>
              <a:t>about</a:t>
            </a:r>
            <a:r>
              <a:rPr lang="nl-NL" sz="3600" dirty="0">
                <a:solidFill>
                  <a:srgbClr val="0000FF"/>
                </a:solidFill>
                <a:latin typeface="Calibri - 36"/>
              </a:rPr>
              <a:t> </a:t>
            </a:r>
            <a:r>
              <a:rPr lang="nl-NL" sz="3600" dirty="0" err="1">
                <a:solidFill>
                  <a:srgbClr val="0000FF"/>
                </a:solidFill>
                <a:latin typeface="Calibri - 36"/>
              </a:rPr>
              <a:t>the</a:t>
            </a:r>
            <a:r>
              <a:rPr lang="nl-NL" sz="3600" dirty="0">
                <a:solidFill>
                  <a:srgbClr val="0000FF"/>
                </a:solidFill>
                <a:latin typeface="Calibri - 36"/>
              </a:rPr>
              <a:t> </a:t>
            </a:r>
            <a:r>
              <a:rPr lang="nl-NL" sz="3600" dirty="0" err="1">
                <a:solidFill>
                  <a:srgbClr val="0000FF"/>
                </a:solidFill>
                <a:latin typeface="Calibri - 36"/>
              </a:rPr>
              <a:t>students</a:t>
            </a:r>
            <a:r>
              <a:rPr lang="nl-NL" sz="3600" dirty="0">
                <a:solidFill>
                  <a:srgbClr val="0000FF"/>
                </a:solidFill>
                <a:latin typeface="Calibri - 36"/>
              </a:rPr>
              <a:t>’ </a:t>
            </a:r>
            <a:r>
              <a:rPr lang="nl-NL" sz="3600" dirty="0" err="1">
                <a:solidFill>
                  <a:srgbClr val="0000FF"/>
                </a:solidFill>
                <a:latin typeface="Calibri - 36"/>
              </a:rPr>
              <a:t>questions</a:t>
            </a:r>
            <a:r>
              <a:rPr lang="nl-NL" sz="3600" dirty="0">
                <a:solidFill>
                  <a:srgbClr val="0000FF"/>
                </a:solidFill>
                <a:latin typeface="Calibri - 36"/>
              </a:rPr>
              <a:t>?</a:t>
            </a:r>
          </a:p>
        </p:txBody>
      </p:sp>
    </p:spTree>
    <p:extLst>
      <p:ext uri="{BB962C8B-B14F-4D97-AF65-F5344CB8AC3E}">
        <p14:creationId xmlns:p14="http://schemas.microsoft.com/office/powerpoint/2010/main" val="4083459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Prompt </a:t>
            </a:r>
            <a:r>
              <a:rPr lang="nl-NL" dirty="0" err="1"/>
              <a:t>wonderment</a:t>
            </a:r>
            <a:r>
              <a:rPr lang="nl-NL" dirty="0"/>
              <a:t>?</a:t>
            </a:r>
          </a:p>
        </p:txBody>
      </p:sp>
      <p:sp>
        <p:nvSpPr>
          <p:cNvPr id="3" name="Tijdelijke aanduiding voor inhoud 2"/>
          <p:cNvSpPr>
            <a:spLocks noGrp="1"/>
          </p:cNvSpPr>
          <p:nvPr>
            <p:ph idx="1"/>
          </p:nvPr>
        </p:nvSpPr>
        <p:spPr/>
        <p:txBody>
          <a:bodyPr/>
          <a:lstStyle/>
          <a:p>
            <a:r>
              <a:rPr lang="nl-NL" dirty="0"/>
              <a:t>information gap</a:t>
            </a:r>
          </a:p>
          <a:p>
            <a:pPr lvl="1"/>
            <a:r>
              <a:rPr lang="nl-NL" dirty="0" err="1"/>
              <a:t>become</a:t>
            </a:r>
            <a:r>
              <a:rPr lang="nl-NL" dirty="0"/>
              <a:t> </a:t>
            </a:r>
            <a:r>
              <a:rPr lang="nl-NL" dirty="0" err="1"/>
              <a:t>aware</a:t>
            </a:r>
            <a:r>
              <a:rPr lang="nl-NL" dirty="0"/>
              <a:t> </a:t>
            </a:r>
            <a:r>
              <a:rPr lang="nl-NL" dirty="0" err="1"/>
              <a:t>not</a:t>
            </a:r>
            <a:r>
              <a:rPr lang="nl-NL" dirty="0"/>
              <a:t> </a:t>
            </a:r>
            <a:r>
              <a:rPr lang="nl-NL" dirty="0" err="1"/>
              <a:t>to</a:t>
            </a:r>
            <a:r>
              <a:rPr lang="nl-NL" dirty="0"/>
              <a:t> </a:t>
            </a:r>
            <a:r>
              <a:rPr lang="nl-NL" dirty="0" err="1"/>
              <a:t>know</a:t>
            </a:r>
            <a:br>
              <a:rPr lang="nl-NL" dirty="0"/>
            </a:br>
            <a:r>
              <a:rPr lang="nl-NL" dirty="0"/>
              <a:t>(prior </a:t>
            </a:r>
            <a:r>
              <a:rPr lang="nl-NL" dirty="0" err="1"/>
              <a:t>knowledge</a:t>
            </a:r>
            <a:r>
              <a:rPr lang="nl-NL" dirty="0"/>
              <a:t>)</a:t>
            </a:r>
          </a:p>
          <a:p>
            <a:pPr lvl="1"/>
            <a:r>
              <a:rPr lang="nl-NL" dirty="0"/>
              <a:t>want </a:t>
            </a:r>
            <a:r>
              <a:rPr lang="nl-NL" dirty="0" err="1"/>
              <a:t>to</a:t>
            </a:r>
            <a:r>
              <a:rPr lang="nl-NL" dirty="0"/>
              <a:t> </a:t>
            </a:r>
            <a:r>
              <a:rPr lang="nl-NL" dirty="0" err="1"/>
              <a:t>know</a:t>
            </a:r>
            <a:br>
              <a:rPr lang="nl-NL" dirty="0"/>
            </a:br>
            <a:r>
              <a:rPr lang="nl-NL" dirty="0"/>
              <a:t>(</a:t>
            </a:r>
            <a:r>
              <a:rPr lang="nl-NL" dirty="0" err="1"/>
              <a:t>curiosity</a:t>
            </a:r>
            <a:r>
              <a:rPr lang="nl-NL" dirty="0"/>
              <a:t> + </a:t>
            </a:r>
            <a:r>
              <a:rPr lang="nl-NL" dirty="0" err="1"/>
              <a:t>identification</a:t>
            </a:r>
            <a:r>
              <a:rPr lang="nl-NL" dirty="0"/>
              <a:t>)</a:t>
            </a:r>
          </a:p>
          <a:p>
            <a:pPr lvl="1"/>
            <a:r>
              <a:rPr lang="nl-NL" dirty="0" err="1"/>
              <a:t>confident</a:t>
            </a:r>
            <a:r>
              <a:rPr lang="nl-NL" dirty="0"/>
              <a:t> </a:t>
            </a:r>
            <a:r>
              <a:rPr lang="nl-NL" dirty="0" err="1"/>
              <a:t>to</a:t>
            </a:r>
            <a:r>
              <a:rPr lang="nl-NL" dirty="0"/>
              <a:t> bridge </a:t>
            </a:r>
            <a:r>
              <a:rPr lang="nl-NL" dirty="0" err="1"/>
              <a:t>the</a:t>
            </a:r>
            <a:r>
              <a:rPr lang="nl-NL" dirty="0"/>
              <a:t> gap</a:t>
            </a:r>
            <a:br>
              <a:rPr lang="nl-NL" dirty="0"/>
            </a:br>
            <a:r>
              <a:rPr lang="nl-NL" dirty="0"/>
              <a:t>(</a:t>
            </a:r>
            <a:r>
              <a:rPr lang="nl-NL" dirty="0" err="1"/>
              <a:t>competence</a:t>
            </a:r>
            <a:r>
              <a:rPr lang="nl-NL" dirty="0"/>
              <a:t> &amp; </a:t>
            </a:r>
            <a:r>
              <a:rPr lang="nl-NL" dirty="0" err="1"/>
              <a:t>autonomy</a:t>
            </a:r>
            <a:r>
              <a:rPr lang="nl-NL" dirty="0"/>
              <a:t>)</a:t>
            </a:r>
          </a:p>
          <a:p>
            <a:endParaRPr lang="nl-NL" dirty="0"/>
          </a:p>
        </p:txBody>
      </p:sp>
      <p:pic>
        <p:nvPicPr>
          <p:cNvPr id="4" name="Afbeelding 3"/>
          <p:cNvPicPr>
            <a:picLocks noChangeAspect="1"/>
          </p:cNvPicPr>
          <p:nvPr/>
        </p:nvPicPr>
        <p:blipFill>
          <a:blip r:embed="rId2"/>
          <a:stretch>
            <a:fillRect/>
          </a:stretch>
        </p:blipFill>
        <p:spPr>
          <a:xfrm>
            <a:off x="5418667" y="2500784"/>
            <a:ext cx="4233333" cy="2825750"/>
          </a:xfrm>
          <a:prstGeom prst="rect">
            <a:avLst/>
          </a:prstGeom>
        </p:spPr>
      </p:pic>
    </p:spTree>
    <p:extLst>
      <p:ext uri="{BB962C8B-B14F-4D97-AF65-F5344CB8AC3E}">
        <p14:creationId xmlns:p14="http://schemas.microsoft.com/office/powerpoint/2010/main" val="400669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488425" y="1924720"/>
            <a:ext cx="9472488" cy="2742883"/>
          </a:xfrm>
          <a:prstGeom prst="rect">
            <a:avLst/>
          </a:prstGeom>
        </p:spPr>
      </p:pic>
      <p:sp>
        <p:nvSpPr>
          <p:cNvPr id="3" name="Rectangle 18"/>
          <p:cNvSpPr/>
          <p:nvPr/>
        </p:nvSpPr>
        <p:spPr>
          <a:xfrm>
            <a:off x="2772051" y="479093"/>
            <a:ext cx="5658729" cy="769441"/>
          </a:xfrm>
          <a:prstGeom prst="rect">
            <a:avLst/>
          </a:prstGeom>
        </p:spPr>
        <p:txBody>
          <a:bodyPr wrap="none">
            <a:spAutoFit/>
          </a:bodyPr>
          <a:lstStyle/>
          <a:p>
            <a:r>
              <a:rPr lang="nl-NL" sz="4400" dirty="0">
                <a:latin typeface="+mj-lt"/>
                <a:ea typeface="+mj-ea"/>
                <a:cs typeface="+mj-cs"/>
              </a:rPr>
              <a:t>Practical </a:t>
            </a:r>
            <a:r>
              <a:rPr lang="nl-NL" sz="4400" dirty="0" err="1">
                <a:latin typeface="+mj-lt"/>
                <a:ea typeface="+mj-ea"/>
                <a:cs typeface="+mj-cs"/>
              </a:rPr>
              <a:t>Experience</a:t>
            </a:r>
            <a:r>
              <a:rPr lang="nl-NL" sz="4400" dirty="0">
                <a:latin typeface="+mj-lt"/>
                <a:ea typeface="+mj-ea"/>
                <a:cs typeface="+mj-cs"/>
              </a:rPr>
              <a:t> (II) </a:t>
            </a:r>
          </a:p>
        </p:txBody>
      </p:sp>
      <p:sp>
        <p:nvSpPr>
          <p:cNvPr id="4" name="Rechthoek 3"/>
          <p:cNvSpPr/>
          <p:nvPr/>
        </p:nvSpPr>
        <p:spPr>
          <a:xfrm>
            <a:off x="471488" y="1924720"/>
            <a:ext cx="1656184"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172084" y="1891983"/>
            <a:ext cx="191602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384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740" y="1041052"/>
            <a:ext cx="6681823" cy="769441"/>
          </a:xfrm>
          <a:prstGeom prst="rect">
            <a:avLst/>
          </a:prstGeom>
          <a:noFill/>
        </p:spPr>
        <p:txBody>
          <a:bodyPr vert="horz" wrap="square" rtlCol="0">
            <a:spAutoFit/>
          </a:bodyPr>
          <a:lstStyle/>
          <a:p>
            <a:pPr algn="ctr"/>
            <a:r>
              <a:rPr lang="nl-NL" sz="4400" dirty="0">
                <a:solidFill>
                  <a:prstClr val="black"/>
                </a:solidFill>
                <a:ea typeface="+mj-ea"/>
                <a:cs typeface="+mj-cs"/>
              </a:rPr>
              <a:t>Content of workshop?</a:t>
            </a:r>
          </a:p>
        </p:txBody>
      </p:sp>
      <p:sp>
        <p:nvSpPr>
          <p:cNvPr id="3" name="TextBox 2"/>
          <p:cNvSpPr txBox="1"/>
          <p:nvPr/>
        </p:nvSpPr>
        <p:spPr>
          <a:xfrm>
            <a:off x="5296024" y="5569191"/>
            <a:ext cx="7135928" cy="1977721"/>
          </a:xfrm>
          <a:prstGeom prst="rect">
            <a:avLst/>
          </a:prstGeom>
          <a:noFill/>
        </p:spPr>
        <p:txBody>
          <a:bodyPr vert="horz" wrap="square" rtlCol="0">
            <a:spAutoFit/>
          </a:bodyPr>
          <a:lstStyle/>
          <a:p>
            <a:pPr algn="ctr"/>
            <a:endParaRPr lang="nl-NL" sz="3243" dirty="0">
              <a:solidFill>
                <a:srgbClr val="FF0000"/>
              </a:solidFill>
            </a:endParaRPr>
          </a:p>
          <a:p>
            <a:pPr algn="ctr"/>
            <a:endParaRPr lang="nl-NL" sz="3243" dirty="0"/>
          </a:p>
          <a:p>
            <a:pPr lvl="1" algn="ctr"/>
            <a:endParaRPr lang="nl-NL" sz="2883" dirty="0"/>
          </a:p>
          <a:p>
            <a:pPr algn="ctr"/>
            <a:endParaRPr lang="nl-NL" sz="2883" dirty="0">
              <a:solidFill>
                <a:srgbClr val="000000"/>
              </a:solidFill>
              <a:latin typeface="Calibri - 36"/>
            </a:endParaRPr>
          </a:p>
        </p:txBody>
      </p:sp>
      <p:sp>
        <p:nvSpPr>
          <p:cNvPr id="10" name="Rectangle 9"/>
          <p:cNvSpPr/>
          <p:nvPr/>
        </p:nvSpPr>
        <p:spPr>
          <a:xfrm>
            <a:off x="1623616" y="2530154"/>
            <a:ext cx="7690436" cy="5016758"/>
          </a:xfrm>
          <a:prstGeom prst="rect">
            <a:avLst/>
          </a:prstGeom>
        </p:spPr>
        <p:txBody>
          <a:bodyPr wrap="square">
            <a:spAutoFit/>
          </a:bodyPr>
          <a:lstStyle/>
          <a:p>
            <a:r>
              <a:rPr lang="nl-NL" sz="3200" dirty="0"/>
              <a:t>Short </a:t>
            </a:r>
            <a:r>
              <a:rPr lang="nl-NL" sz="3200" dirty="0" err="1"/>
              <a:t>theoretical</a:t>
            </a:r>
            <a:r>
              <a:rPr lang="nl-NL" sz="3200" dirty="0"/>
              <a:t> </a:t>
            </a:r>
            <a:r>
              <a:rPr lang="nl-NL" sz="3200" dirty="0" err="1"/>
              <a:t>introduction</a:t>
            </a:r>
            <a:endParaRPr lang="nl-NL" sz="3200" dirty="0"/>
          </a:p>
          <a:p>
            <a:endParaRPr lang="nl-NL" sz="3200" dirty="0"/>
          </a:p>
          <a:p>
            <a:r>
              <a:rPr lang="nl-NL" sz="3200" dirty="0"/>
              <a:t>Hands-on </a:t>
            </a:r>
            <a:r>
              <a:rPr lang="nl-NL" sz="3200" dirty="0" err="1"/>
              <a:t>experience</a:t>
            </a:r>
            <a:r>
              <a:rPr lang="nl-NL" sz="3200" dirty="0"/>
              <a:t>: </a:t>
            </a:r>
            <a:r>
              <a:rPr lang="nl-NL" sz="3200" dirty="0" err="1"/>
              <a:t>excercise</a:t>
            </a:r>
            <a:r>
              <a:rPr lang="nl-NL" sz="3200" dirty="0"/>
              <a:t> I</a:t>
            </a:r>
          </a:p>
          <a:p>
            <a:endParaRPr lang="nl-NL" sz="3200" dirty="0"/>
          </a:p>
          <a:p>
            <a:r>
              <a:rPr lang="nl-NL" sz="3200" dirty="0"/>
              <a:t>Hands-on </a:t>
            </a:r>
            <a:r>
              <a:rPr lang="nl-NL" sz="3200" dirty="0" err="1"/>
              <a:t>experience</a:t>
            </a:r>
            <a:r>
              <a:rPr lang="nl-NL" sz="3200" dirty="0"/>
              <a:t>: </a:t>
            </a:r>
            <a:r>
              <a:rPr lang="nl-NL" sz="3200" dirty="0" err="1"/>
              <a:t>excercise</a:t>
            </a:r>
            <a:r>
              <a:rPr lang="nl-NL" sz="3200" dirty="0"/>
              <a:t> II</a:t>
            </a:r>
          </a:p>
          <a:p>
            <a:endParaRPr lang="nl-NL" sz="3200" dirty="0"/>
          </a:p>
          <a:p>
            <a:r>
              <a:rPr lang="nl-NL" sz="3200" dirty="0" err="1"/>
              <a:t>Reflection</a:t>
            </a:r>
            <a:r>
              <a:rPr lang="nl-NL" sz="3200" dirty="0"/>
              <a:t> </a:t>
            </a:r>
            <a:r>
              <a:rPr lang="nl-NL" sz="3200" dirty="0" err="1"/>
              <a:t>and</a:t>
            </a:r>
            <a:r>
              <a:rPr lang="nl-NL" sz="3200" dirty="0"/>
              <a:t> </a:t>
            </a:r>
            <a:r>
              <a:rPr lang="nl-NL" sz="3200" dirty="0" err="1"/>
              <a:t>connection</a:t>
            </a:r>
            <a:r>
              <a:rPr lang="nl-NL" sz="3200" dirty="0"/>
              <a:t> </a:t>
            </a:r>
            <a:r>
              <a:rPr lang="nl-NL" sz="3200" dirty="0" err="1"/>
              <a:t>to</a:t>
            </a:r>
            <a:r>
              <a:rPr lang="nl-NL" sz="3200" dirty="0"/>
              <a:t> scenario</a:t>
            </a:r>
          </a:p>
          <a:p>
            <a:endParaRPr lang="nl-NL" sz="3200" dirty="0"/>
          </a:p>
          <a:p>
            <a:r>
              <a:rPr lang="nl-NL" sz="3200" dirty="0" err="1"/>
              <a:t>Questions</a:t>
            </a:r>
            <a:r>
              <a:rPr lang="nl-NL" sz="3200" dirty="0"/>
              <a:t> </a:t>
            </a:r>
            <a:r>
              <a:rPr lang="nl-NL" sz="3200" dirty="0" err="1"/>
              <a:t>and</a:t>
            </a:r>
            <a:r>
              <a:rPr lang="nl-NL" sz="3200" dirty="0"/>
              <a:t> </a:t>
            </a:r>
            <a:r>
              <a:rPr lang="nl-NL" sz="3200" dirty="0" err="1"/>
              <a:t>discussion</a:t>
            </a:r>
            <a:endParaRPr lang="nl-NL" sz="3200" dirty="0"/>
          </a:p>
          <a:p>
            <a:endParaRPr lang="nl-NL" sz="3200" dirty="0"/>
          </a:p>
        </p:txBody>
      </p:sp>
      <p:pic>
        <p:nvPicPr>
          <p:cNvPr id="4" name="Afbeelding 3"/>
          <p:cNvPicPr>
            <a:picLocks noChangeAspect="1"/>
          </p:cNvPicPr>
          <p:nvPr/>
        </p:nvPicPr>
        <p:blipFill>
          <a:blip r:embed="rId3"/>
          <a:stretch>
            <a:fillRect/>
          </a:stretch>
        </p:blipFill>
        <p:spPr>
          <a:xfrm>
            <a:off x="7648518" y="401404"/>
            <a:ext cx="1870676" cy="1870676"/>
          </a:xfrm>
          <a:prstGeom prst="rect">
            <a:avLst/>
          </a:prstGeom>
        </p:spPr>
      </p:pic>
    </p:spTree>
    <p:extLst>
      <p:ext uri="{BB962C8B-B14F-4D97-AF65-F5344CB8AC3E}">
        <p14:creationId xmlns:p14="http://schemas.microsoft.com/office/powerpoint/2010/main" val="420361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555039" y="1689242"/>
            <a:ext cx="3053386" cy="2140181"/>
            <a:chOff x="1689100" y="1638300"/>
            <a:chExt cx="6515100" cy="4946306"/>
          </a:xfrm>
        </p:grpSpPr>
        <p:pic>
          <p:nvPicPr>
            <p:cNvPr id="14" name="Picture 13" descr="MSOfficePNG(1).png"/>
            <p:cNvPicPr>
              <a:picLocks/>
            </p:cNvPicPr>
            <p:nvPr/>
          </p:nvPicPr>
          <p:blipFill>
            <a:blip r:embed="rId3" cstate="print"/>
            <a:stretch>
              <a:fillRect/>
            </a:stretch>
          </p:blipFill>
          <p:spPr>
            <a:xfrm>
              <a:off x="2543810" y="2779014"/>
              <a:ext cx="4422775" cy="3214116"/>
            </a:xfrm>
            <a:prstGeom prst="rect">
              <a:avLst/>
            </a:prstGeom>
            <a:solidFill>
              <a:scrgbClr r="0" g="0" b="0">
                <a:alpha val="0"/>
              </a:scrgbClr>
            </a:solidFill>
          </p:spPr>
        </p:pic>
        <p:sp>
          <p:nvSpPr>
            <p:cNvPr id="15" name="TextBox 14"/>
            <p:cNvSpPr txBox="1"/>
            <p:nvPr/>
          </p:nvSpPr>
          <p:spPr>
            <a:xfrm>
              <a:off x="2108201" y="16383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6" name="TextBox 15"/>
            <p:cNvSpPr txBox="1"/>
            <p:nvPr/>
          </p:nvSpPr>
          <p:spPr>
            <a:xfrm>
              <a:off x="2197098" y="22606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7" name="TextBox 16"/>
            <p:cNvSpPr txBox="1"/>
            <p:nvPr/>
          </p:nvSpPr>
          <p:spPr>
            <a:xfrm>
              <a:off x="1790702" y="34417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8" name="TextBox 17"/>
            <p:cNvSpPr txBox="1"/>
            <p:nvPr/>
          </p:nvSpPr>
          <p:spPr>
            <a:xfrm>
              <a:off x="2501899" y="29971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19" name="TextBox 18"/>
            <p:cNvSpPr txBox="1"/>
            <p:nvPr/>
          </p:nvSpPr>
          <p:spPr>
            <a:xfrm>
              <a:off x="2298702" y="4952997"/>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0" name="TextBox 19"/>
            <p:cNvSpPr txBox="1"/>
            <p:nvPr/>
          </p:nvSpPr>
          <p:spPr>
            <a:xfrm>
              <a:off x="6553199" y="26924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1" name="TextBox 20"/>
            <p:cNvSpPr txBox="1"/>
            <p:nvPr/>
          </p:nvSpPr>
          <p:spPr>
            <a:xfrm>
              <a:off x="7023100" y="2501898"/>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2" name="TextBox 21"/>
            <p:cNvSpPr txBox="1"/>
            <p:nvPr/>
          </p:nvSpPr>
          <p:spPr>
            <a:xfrm>
              <a:off x="6832600" y="3302002"/>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3" name="TextBox 22"/>
            <p:cNvSpPr txBox="1"/>
            <p:nvPr/>
          </p:nvSpPr>
          <p:spPr>
            <a:xfrm>
              <a:off x="7239001" y="31115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4" name="TextBox 23"/>
            <p:cNvSpPr txBox="1"/>
            <p:nvPr/>
          </p:nvSpPr>
          <p:spPr>
            <a:xfrm>
              <a:off x="6197600" y="2971797"/>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5" name="TextBox 24"/>
            <p:cNvSpPr txBox="1"/>
            <p:nvPr/>
          </p:nvSpPr>
          <p:spPr>
            <a:xfrm>
              <a:off x="2755901" y="49656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6" name="TextBox 25"/>
            <p:cNvSpPr txBox="1"/>
            <p:nvPr/>
          </p:nvSpPr>
          <p:spPr>
            <a:xfrm>
              <a:off x="3213099" y="57531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7" name="TextBox 26"/>
            <p:cNvSpPr txBox="1"/>
            <p:nvPr/>
          </p:nvSpPr>
          <p:spPr>
            <a:xfrm>
              <a:off x="2247902" y="54990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8" name="TextBox 27"/>
            <p:cNvSpPr txBox="1"/>
            <p:nvPr/>
          </p:nvSpPr>
          <p:spPr>
            <a:xfrm>
              <a:off x="2794001" y="57531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29" name="TextBox 28"/>
            <p:cNvSpPr txBox="1"/>
            <p:nvPr/>
          </p:nvSpPr>
          <p:spPr>
            <a:xfrm>
              <a:off x="6604001" y="5219698"/>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0" name="TextBox 29"/>
            <p:cNvSpPr txBox="1"/>
            <p:nvPr/>
          </p:nvSpPr>
          <p:spPr>
            <a:xfrm>
              <a:off x="7200901" y="4673598"/>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5" name="TextBox 34"/>
            <p:cNvSpPr txBox="1"/>
            <p:nvPr/>
          </p:nvSpPr>
          <p:spPr>
            <a:xfrm>
              <a:off x="7162799" y="51816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6" name="TextBox 35"/>
            <p:cNvSpPr txBox="1"/>
            <p:nvPr/>
          </p:nvSpPr>
          <p:spPr>
            <a:xfrm>
              <a:off x="6807200" y="4394199"/>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7" name="TextBox 36"/>
            <p:cNvSpPr txBox="1"/>
            <p:nvPr/>
          </p:nvSpPr>
          <p:spPr>
            <a:xfrm>
              <a:off x="6769100" y="5727701"/>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38" name="TextBox 37"/>
            <p:cNvSpPr txBox="1"/>
            <p:nvPr/>
          </p:nvSpPr>
          <p:spPr>
            <a:xfrm>
              <a:off x="2781299" y="2082799"/>
              <a:ext cx="965199" cy="831505"/>
            </a:xfrm>
            <a:prstGeom prst="rect">
              <a:avLst/>
            </a:prstGeom>
            <a:noFill/>
          </p:spPr>
          <p:txBody>
            <a:bodyPr vert="horz" rtlCol="0">
              <a:spAutoFit/>
            </a:bodyPr>
            <a:lstStyle/>
            <a:p>
              <a:r>
                <a:rPr lang="nl-NL" sz="1738">
                  <a:solidFill>
                    <a:srgbClr val="0000FF"/>
                  </a:solidFill>
                  <a:latin typeface="Comic Sans MS - 36"/>
                </a:rPr>
                <a:t>?</a:t>
              </a:r>
            </a:p>
          </p:txBody>
        </p:sp>
        <p:cxnSp>
          <p:nvCxnSpPr>
            <p:cNvPr id="39" name="Straight Connector 38"/>
            <p:cNvCxnSpPr/>
            <p:nvPr/>
          </p:nvCxnSpPr>
          <p:spPr>
            <a:xfrm>
              <a:off x="3080385" y="2595117"/>
              <a:ext cx="374904" cy="3603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58414" y="2800985"/>
              <a:ext cx="1279145" cy="698373"/>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462783" y="2021713"/>
              <a:ext cx="1720343" cy="108800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845054" y="3433190"/>
              <a:ext cx="455803" cy="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198116" y="3727322"/>
              <a:ext cx="659384" cy="13347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6131305" y="3389121"/>
              <a:ext cx="191135" cy="55867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6594475" y="3359658"/>
              <a:ext cx="117602" cy="4631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719443" y="3161157"/>
              <a:ext cx="448437" cy="6249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770878" y="3830192"/>
              <a:ext cx="198501" cy="882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6417945" y="3697859"/>
              <a:ext cx="948436" cy="44843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617216" y="4999101"/>
              <a:ext cx="874775" cy="16179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3094989" y="5182870"/>
              <a:ext cx="551434" cy="1397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2690748" y="5628766"/>
              <a:ext cx="529337" cy="1837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131820" y="5672963"/>
              <a:ext cx="544068" cy="34544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3580257" y="5386196"/>
              <a:ext cx="257302" cy="7131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6822313" y="4812791"/>
              <a:ext cx="169164" cy="808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6741414" y="5055361"/>
              <a:ext cx="669036" cy="95631"/>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6476872" y="5305297"/>
              <a:ext cx="316104" cy="3602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6807581" y="5364098"/>
              <a:ext cx="393319" cy="135002"/>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6513576" y="5555234"/>
              <a:ext cx="345567" cy="65430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2032001" y="3835397"/>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66" name="TextBox 65"/>
            <p:cNvSpPr txBox="1"/>
            <p:nvPr/>
          </p:nvSpPr>
          <p:spPr>
            <a:xfrm>
              <a:off x="1689100" y="4356100"/>
              <a:ext cx="965199" cy="831505"/>
            </a:xfrm>
            <a:prstGeom prst="rect">
              <a:avLst/>
            </a:prstGeom>
            <a:noFill/>
          </p:spPr>
          <p:txBody>
            <a:bodyPr vert="horz" rtlCol="0">
              <a:spAutoFit/>
            </a:bodyPr>
            <a:lstStyle/>
            <a:p>
              <a:r>
                <a:rPr lang="nl-NL" sz="1738">
                  <a:solidFill>
                    <a:srgbClr val="0000FF"/>
                  </a:solidFill>
                  <a:latin typeface="Comic Sans MS - 36"/>
                </a:rPr>
                <a:t>?</a:t>
              </a:r>
            </a:p>
          </p:txBody>
        </p:sp>
        <p:sp>
          <p:nvSpPr>
            <p:cNvPr id="67" name="TextBox 66"/>
            <p:cNvSpPr txBox="1"/>
            <p:nvPr/>
          </p:nvSpPr>
          <p:spPr>
            <a:xfrm>
              <a:off x="2171701" y="4406902"/>
              <a:ext cx="965199" cy="831505"/>
            </a:xfrm>
            <a:prstGeom prst="rect">
              <a:avLst/>
            </a:prstGeom>
            <a:noFill/>
          </p:spPr>
          <p:txBody>
            <a:bodyPr vert="horz" rtlCol="0">
              <a:spAutoFit/>
            </a:bodyPr>
            <a:lstStyle/>
            <a:p>
              <a:r>
                <a:rPr lang="nl-NL" sz="1738">
                  <a:solidFill>
                    <a:srgbClr val="0000FF"/>
                  </a:solidFill>
                  <a:latin typeface="Comic Sans MS - 36"/>
                </a:rPr>
                <a:t>?</a:t>
              </a:r>
            </a:p>
          </p:txBody>
        </p:sp>
        <p:cxnSp>
          <p:nvCxnSpPr>
            <p:cNvPr id="68" name="Straight Connector 67"/>
            <p:cNvCxnSpPr/>
            <p:nvPr/>
          </p:nvCxnSpPr>
          <p:spPr>
            <a:xfrm flipV="1">
              <a:off x="2374645" y="4062857"/>
              <a:ext cx="426340" cy="17652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514219" y="4393691"/>
              <a:ext cx="838200" cy="26466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1999614" y="4209922"/>
              <a:ext cx="1021969" cy="4337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grpSp>
        <p:nvGrpSpPr>
          <p:cNvPr id="85" name="Group 6"/>
          <p:cNvGrpSpPr/>
          <p:nvPr/>
        </p:nvGrpSpPr>
        <p:grpSpPr>
          <a:xfrm>
            <a:off x="5863242" y="4072948"/>
            <a:ext cx="2745183" cy="1819817"/>
            <a:chOff x="741861" y="2091464"/>
            <a:chExt cx="9871999" cy="5510182"/>
          </a:xfrm>
        </p:grpSpPr>
        <p:grpSp>
          <p:nvGrpSpPr>
            <p:cNvPr id="86" name="Group 12"/>
            <p:cNvGrpSpPr/>
            <p:nvPr/>
          </p:nvGrpSpPr>
          <p:grpSpPr>
            <a:xfrm>
              <a:off x="2590345" y="2235369"/>
              <a:ext cx="6515100" cy="5366277"/>
              <a:chOff x="1689100" y="1638300"/>
              <a:chExt cx="6515100" cy="5366277"/>
            </a:xfrm>
          </p:grpSpPr>
          <p:pic>
            <p:nvPicPr>
              <p:cNvPr id="92" name="Picture 13" descr="MSOfficePNG(1).png"/>
              <p:cNvPicPr>
                <a:picLocks/>
              </p:cNvPicPr>
              <p:nvPr/>
            </p:nvPicPr>
            <p:blipFill>
              <a:blip r:embed="rId3" cstate="print"/>
              <a:stretch>
                <a:fillRect/>
              </a:stretch>
            </p:blipFill>
            <p:spPr>
              <a:xfrm>
                <a:off x="2543810" y="2779014"/>
                <a:ext cx="4422775" cy="3214116"/>
              </a:xfrm>
              <a:prstGeom prst="rect">
                <a:avLst/>
              </a:prstGeom>
              <a:solidFill>
                <a:scrgbClr r="0" g="0" b="0">
                  <a:alpha val="0"/>
                </a:scrgbClr>
              </a:solidFill>
            </p:spPr>
          </p:pic>
          <p:sp>
            <p:nvSpPr>
              <p:cNvPr id="93" name="TextBox 14"/>
              <p:cNvSpPr txBox="1"/>
              <p:nvPr/>
            </p:nvSpPr>
            <p:spPr>
              <a:xfrm>
                <a:off x="2108199" y="1638300"/>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4" name="TextBox 15"/>
              <p:cNvSpPr txBox="1"/>
              <p:nvPr/>
            </p:nvSpPr>
            <p:spPr>
              <a:xfrm>
                <a:off x="2197098" y="22605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5" name="TextBox 16"/>
              <p:cNvSpPr txBox="1"/>
              <p:nvPr/>
            </p:nvSpPr>
            <p:spPr>
              <a:xfrm>
                <a:off x="1790698" y="34417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6" name="TextBox 17"/>
              <p:cNvSpPr txBox="1"/>
              <p:nvPr/>
            </p:nvSpPr>
            <p:spPr>
              <a:xfrm>
                <a:off x="2501898" y="2997196"/>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7" name="TextBox 18"/>
              <p:cNvSpPr txBox="1"/>
              <p:nvPr/>
            </p:nvSpPr>
            <p:spPr>
              <a:xfrm>
                <a:off x="2298699" y="49529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8" name="TextBox 19"/>
              <p:cNvSpPr txBox="1"/>
              <p:nvPr/>
            </p:nvSpPr>
            <p:spPr>
              <a:xfrm>
                <a:off x="6553197" y="26924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99" name="TextBox 20"/>
              <p:cNvSpPr txBox="1"/>
              <p:nvPr/>
            </p:nvSpPr>
            <p:spPr>
              <a:xfrm>
                <a:off x="7023098" y="2501896"/>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0" name="TextBox 21"/>
              <p:cNvSpPr txBox="1"/>
              <p:nvPr/>
            </p:nvSpPr>
            <p:spPr>
              <a:xfrm>
                <a:off x="6832598" y="33020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1" name="TextBox 22"/>
              <p:cNvSpPr txBox="1"/>
              <p:nvPr/>
            </p:nvSpPr>
            <p:spPr>
              <a:xfrm>
                <a:off x="7238999" y="31114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2" name="TextBox 23"/>
              <p:cNvSpPr txBox="1"/>
              <p:nvPr/>
            </p:nvSpPr>
            <p:spPr>
              <a:xfrm>
                <a:off x="6197599" y="29718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3" name="TextBox 24"/>
              <p:cNvSpPr txBox="1"/>
              <p:nvPr/>
            </p:nvSpPr>
            <p:spPr>
              <a:xfrm>
                <a:off x="2755899" y="49657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4" name="TextBox 25"/>
              <p:cNvSpPr txBox="1"/>
              <p:nvPr/>
            </p:nvSpPr>
            <p:spPr>
              <a:xfrm>
                <a:off x="3213102" y="57531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5" name="TextBox 26"/>
              <p:cNvSpPr txBox="1"/>
              <p:nvPr/>
            </p:nvSpPr>
            <p:spPr>
              <a:xfrm>
                <a:off x="2247901" y="54990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6" name="TextBox 27"/>
              <p:cNvSpPr txBox="1"/>
              <p:nvPr/>
            </p:nvSpPr>
            <p:spPr>
              <a:xfrm>
                <a:off x="2794000" y="5753101"/>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7" name="TextBox 28"/>
              <p:cNvSpPr txBox="1"/>
              <p:nvPr/>
            </p:nvSpPr>
            <p:spPr>
              <a:xfrm>
                <a:off x="6604000" y="52196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8" name="TextBox 29"/>
              <p:cNvSpPr txBox="1"/>
              <p:nvPr/>
            </p:nvSpPr>
            <p:spPr>
              <a:xfrm>
                <a:off x="7200901" y="4673602"/>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09" name="TextBox 34"/>
              <p:cNvSpPr txBox="1"/>
              <p:nvPr/>
            </p:nvSpPr>
            <p:spPr>
              <a:xfrm>
                <a:off x="7162800" y="51815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10" name="TextBox 35"/>
              <p:cNvSpPr txBox="1"/>
              <p:nvPr/>
            </p:nvSpPr>
            <p:spPr>
              <a:xfrm>
                <a:off x="6807202" y="43941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11" name="TextBox 36"/>
              <p:cNvSpPr txBox="1"/>
              <p:nvPr/>
            </p:nvSpPr>
            <p:spPr>
              <a:xfrm>
                <a:off x="6769097" y="5727700"/>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12" name="TextBox 37"/>
              <p:cNvSpPr txBox="1"/>
              <p:nvPr/>
            </p:nvSpPr>
            <p:spPr>
              <a:xfrm>
                <a:off x="2781298" y="2082798"/>
                <a:ext cx="965201" cy="1251476"/>
              </a:xfrm>
              <a:prstGeom prst="rect">
                <a:avLst/>
              </a:prstGeom>
              <a:noFill/>
            </p:spPr>
            <p:txBody>
              <a:bodyPr vert="horz" rtlCol="0">
                <a:spAutoFit/>
              </a:bodyPr>
              <a:lstStyle/>
              <a:p>
                <a:r>
                  <a:rPr lang="nl-NL" sz="2086">
                    <a:solidFill>
                      <a:srgbClr val="0000FF"/>
                    </a:solidFill>
                    <a:latin typeface="Comic Sans MS - 36"/>
                  </a:rPr>
                  <a:t>?</a:t>
                </a:r>
              </a:p>
            </p:txBody>
          </p:sp>
          <p:cxnSp>
            <p:nvCxnSpPr>
              <p:cNvPr id="113" name="Straight Connector 38"/>
              <p:cNvCxnSpPr/>
              <p:nvPr/>
            </p:nvCxnSpPr>
            <p:spPr>
              <a:xfrm>
                <a:off x="3080385" y="2595117"/>
                <a:ext cx="374904" cy="3603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4" name="Straight Connector 39"/>
              <p:cNvCxnSpPr/>
              <p:nvPr/>
            </p:nvCxnSpPr>
            <p:spPr>
              <a:xfrm>
                <a:off x="2558414" y="2800985"/>
                <a:ext cx="1279145" cy="698373"/>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5" name="Straight Connector 40"/>
              <p:cNvCxnSpPr/>
              <p:nvPr/>
            </p:nvCxnSpPr>
            <p:spPr>
              <a:xfrm>
                <a:off x="2462783" y="2021713"/>
                <a:ext cx="1720343" cy="108800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6" name="Straight Connector 41"/>
              <p:cNvCxnSpPr/>
              <p:nvPr/>
            </p:nvCxnSpPr>
            <p:spPr>
              <a:xfrm>
                <a:off x="2845054" y="3433190"/>
                <a:ext cx="455803" cy="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7" name="Straight Connector 42"/>
              <p:cNvCxnSpPr/>
              <p:nvPr/>
            </p:nvCxnSpPr>
            <p:spPr>
              <a:xfrm>
                <a:off x="2198116" y="3727322"/>
                <a:ext cx="659384" cy="13347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8" name="Straight Connector 43"/>
              <p:cNvCxnSpPr/>
              <p:nvPr/>
            </p:nvCxnSpPr>
            <p:spPr>
              <a:xfrm flipH="1">
                <a:off x="6131305" y="3389121"/>
                <a:ext cx="191135" cy="55867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9" name="Straight Connector 44"/>
              <p:cNvCxnSpPr/>
              <p:nvPr/>
            </p:nvCxnSpPr>
            <p:spPr>
              <a:xfrm flipH="1">
                <a:off x="6594475" y="3359658"/>
                <a:ext cx="117602" cy="4631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0" name="Straight Connector 45"/>
              <p:cNvCxnSpPr/>
              <p:nvPr/>
            </p:nvCxnSpPr>
            <p:spPr>
              <a:xfrm flipH="1">
                <a:off x="6719443" y="3161157"/>
                <a:ext cx="448437" cy="6249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1" name="Straight Connector 46"/>
              <p:cNvCxnSpPr/>
              <p:nvPr/>
            </p:nvCxnSpPr>
            <p:spPr>
              <a:xfrm flipH="1">
                <a:off x="6770878" y="3830192"/>
                <a:ext cx="198501" cy="882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2" name="Straight Connector 53"/>
              <p:cNvCxnSpPr/>
              <p:nvPr/>
            </p:nvCxnSpPr>
            <p:spPr>
              <a:xfrm flipH="1">
                <a:off x="6417945" y="3697859"/>
                <a:ext cx="948436" cy="44843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3" name="Straight Connector 54"/>
              <p:cNvCxnSpPr/>
              <p:nvPr/>
            </p:nvCxnSpPr>
            <p:spPr>
              <a:xfrm flipV="1">
                <a:off x="2617216" y="4999101"/>
                <a:ext cx="874775" cy="16179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4" name="Straight Connector 55"/>
              <p:cNvCxnSpPr/>
              <p:nvPr/>
            </p:nvCxnSpPr>
            <p:spPr>
              <a:xfrm flipV="1">
                <a:off x="3094989" y="5182870"/>
                <a:ext cx="551434" cy="1397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5" name="Straight Connector 56"/>
              <p:cNvCxnSpPr/>
              <p:nvPr/>
            </p:nvCxnSpPr>
            <p:spPr>
              <a:xfrm flipV="1">
                <a:off x="2690748" y="5628766"/>
                <a:ext cx="529337" cy="1837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6" name="Straight Connector 57"/>
              <p:cNvCxnSpPr/>
              <p:nvPr/>
            </p:nvCxnSpPr>
            <p:spPr>
              <a:xfrm flipV="1">
                <a:off x="3131820" y="5672963"/>
                <a:ext cx="544068" cy="34544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7" name="Straight Connector 58"/>
              <p:cNvCxnSpPr/>
              <p:nvPr/>
            </p:nvCxnSpPr>
            <p:spPr>
              <a:xfrm flipV="1">
                <a:off x="3580257" y="5386196"/>
                <a:ext cx="257302" cy="7131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8" name="Straight Connector 59"/>
              <p:cNvCxnSpPr/>
              <p:nvPr/>
            </p:nvCxnSpPr>
            <p:spPr>
              <a:xfrm flipH="1">
                <a:off x="6822313" y="4812791"/>
                <a:ext cx="169164" cy="808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29" name="Straight Connector 60"/>
              <p:cNvCxnSpPr/>
              <p:nvPr/>
            </p:nvCxnSpPr>
            <p:spPr>
              <a:xfrm flipH="1">
                <a:off x="6741414" y="5055361"/>
                <a:ext cx="669036" cy="95631"/>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0" name="Straight Connector 61"/>
              <p:cNvCxnSpPr/>
              <p:nvPr/>
            </p:nvCxnSpPr>
            <p:spPr>
              <a:xfrm flipH="1" flipV="1">
                <a:off x="6476872" y="5305297"/>
                <a:ext cx="316104" cy="3602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1" name="Straight Connector 62"/>
              <p:cNvCxnSpPr/>
              <p:nvPr/>
            </p:nvCxnSpPr>
            <p:spPr>
              <a:xfrm flipH="1" flipV="1">
                <a:off x="6807581" y="5364098"/>
                <a:ext cx="393319" cy="135002"/>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2" name="Straight Connector 63"/>
              <p:cNvCxnSpPr/>
              <p:nvPr/>
            </p:nvCxnSpPr>
            <p:spPr>
              <a:xfrm flipH="1" flipV="1">
                <a:off x="6513576" y="5555234"/>
                <a:ext cx="345567" cy="65430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133" name="TextBox 64"/>
              <p:cNvSpPr txBox="1"/>
              <p:nvPr/>
            </p:nvSpPr>
            <p:spPr>
              <a:xfrm>
                <a:off x="2032001" y="3835398"/>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34" name="TextBox 65"/>
              <p:cNvSpPr txBox="1"/>
              <p:nvPr/>
            </p:nvSpPr>
            <p:spPr>
              <a:xfrm>
                <a:off x="1689100" y="4356099"/>
                <a:ext cx="965201" cy="1251476"/>
              </a:xfrm>
              <a:prstGeom prst="rect">
                <a:avLst/>
              </a:prstGeom>
              <a:noFill/>
            </p:spPr>
            <p:txBody>
              <a:bodyPr vert="horz" rtlCol="0">
                <a:spAutoFit/>
              </a:bodyPr>
              <a:lstStyle/>
              <a:p>
                <a:r>
                  <a:rPr lang="nl-NL" sz="2086">
                    <a:solidFill>
                      <a:srgbClr val="0000FF"/>
                    </a:solidFill>
                    <a:latin typeface="Comic Sans MS - 36"/>
                  </a:rPr>
                  <a:t>?</a:t>
                </a:r>
              </a:p>
            </p:txBody>
          </p:sp>
          <p:sp>
            <p:nvSpPr>
              <p:cNvPr id="135" name="TextBox 66"/>
              <p:cNvSpPr txBox="1"/>
              <p:nvPr/>
            </p:nvSpPr>
            <p:spPr>
              <a:xfrm>
                <a:off x="2171699" y="4406900"/>
                <a:ext cx="965201" cy="1251476"/>
              </a:xfrm>
              <a:prstGeom prst="rect">
                <a:avLst/>
              </a:prstGeom>
              <a:noFill/>
            </p:spPr>
            <p:txBody>
              <a:bodyPr vert="horz" rtlCol="0">
                <a:spAutoFit/>
              </a:bodyPr>
              <a:lstStyle/>
              <a:p>
                <a:r>
                  <a:rPr lang="nl-NL" sz="2086">
                    <a:solidFill>
                      <a:srgbClr val="0000FF"/>
                    </a:solidFill>
                    <a:latin typeface="Comic Sans MS - 36"/>
                  </a:rPr>
                  <a:t>?</a:t>
                </a:r>
              </a:p>
            </p:txBody>
          </p:sp>
          <p:cxnSp>
            <p:nvCxnSpPr>
              <p:cNvPr id="136" name="Straight Connector 67"/>
              <p:cNvCxnSpPr/>
              <p:nvPr/>
            </p:nvCxnSpPr>
            <p:spPr>
              <a:xfrm flipV="1">
                <a:off x="2374645" y="4062857"/>
                <a:ext cx="426340" cy="17652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7" name="Straight Connector 68"/>
              <p:cNvCxnSpPr/>
              <p:nvPr/>
            </p:nvCxnSpPr>
            <p:spPr>
              <a:xfrm flipV="1">
                <a:off x="2514219" y="4393691"/>
                <a:ext cx="838200" cy="26466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38" name="Straight Connector 69"/>
              <p:cNvCxnSpPr/>
              <p:nvPr/>
            </p:nvCxnSpPr>
            <p:spPr>
              <a:xfrm flipV="1">
                <a:off x="1999614" y="4209922"/>
                <a:ext cx="1021969" cy="4337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pic>
          <p:nvPicPr>
            <p:cNvPr id="87" name="Picture 1">
              <a:hlinkClick r:id="rId4"/>
            </p:cNvPr>
            <p:cNvPicPr>
              <a:picLocks noChangeAspect="1"/>
            </p:cNvPicPr>
            <p:nvPr/>
          </p:nvPicPr>
          <p:blipFill>
            <a:blip r:embed="rId5"/>
            <a:stretch>
              <a:fillRect/>
            </a:stretch>
          </p:blipFill>
          <p:spPr>
            <a:xfrm>
              <a:off x="1284813" y="2091464"/>
              <a:ext cx="1773403" cy="1328340"/>
            </a:xfrm>
            <a:prstGeom prst="rect">
              <a:avLst/>
            </a:prstGeom>
          </p:spPr>
        </p:pic>
        <p:pic>
          <p:nvPicPr>
            <p:cNvPr id="88" name="Picture 2">
              <a:hlinkClick r:id="rId4"/>
            </p:cNvPr>
            <p:cNvPicPr>
              <a:picLocks noChangeAspect="1"/>
            </p:cNvPicPr>
            <p:nvPr/>
          </p:nvPicPr>
          <p:blipFill>
            <a:blip r:embed="rId6"/>
            <a:stretch>
              <a:fillRect/>
            </a:stretch>
          </p:blipFill>
          <p:spPr>
            <a:xfrm>
              <a:off x="8427012" y="2278977"/>
              <a:ext cx="2186848" cy="1638025"/>
            </a:xfrm>
            <a:prstGeom prst="rect">
              <a:avLst/>
            </a:prstGeom>
          </p:spPr>
        </p:pic>
        <p:pic>
          <p:nvPicPr>
            <p:cNvPr id="89" name="Picture 3">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75870" y="4289818"/>
              <a:ext cx="1603587" cy="2396664"/>
            </a:xfrm>
            <a:prstGeom prst="rect">
              <a:avLst/>
            </a:prstGeom>
          </p:spPr>
        </p:pic>
        <p:pic>
          <p:nvPicPr>
            <p:cNvPr id="90" name="Picture 4">
              <a:hlinkClick r:id="rId9"/>
            </p:cNvPr>
            <p:cNvPicPr>
              <a:picLocks noChangeAspect="1"/>
            </p:cNvPicPr>
            <p:nvPr/>
          </p:nvPicPr>
          <p:blipFill>
            <a:blip r:embed="rId10"/>
            <a:stretch>
              <a:fillRect/>
            </a:stretch>
          </p:blipFill>
          <p:spPr>
            <a:xfrm>
              <a:off x="1570068" y="5756131"/>
              <a:ext cx="1429132" cy="1070470"/>
            </a:xfrm>
            <a:prstGeom prst="rect">
              <a:avLst/>
            </a:prstGeom>
          </p:spPr>
        </p:pic>
        <p:pic>
          <p:nvPicPr>
            <p:cNvPr id="91" name="Picture 5">
              <a:hlinkClick r:id="rId11"/>
            </p:cNvPr>
            <p:cNvPicPr>
              <a:picLocks noChangeAspect="1"/>
            </p:cNvPicPr>
            <p:nvPr/>
          </p:nvPicPr>
          <p:blipFill>
            <a:blip r:embed="rId12"/>
            <a:stretch>
              <a:fillRect/>
            </a:stretch>
          </p:blipFill>
          <p:spPr>
            <a:xfrm>
              <a:off x="741861" y="3725618"/>
              <a:ext cx="1564265" cy="1529810"/>
            </a:xfrm>
            <a:prstGeom prst="rect">
              <a:avLst/>
            </a:prstGeom>
          </p:spPr>
        </p:pic>
      </p:grpSp>
      <p:pic>
        <p:nvPicPr>
          <p:cNvPr id="3" name="Afbeelding 2"/>
          <p:cNvPicPr>
            <a:picLocks noChangeAspect="1"/>
          </p:cNvPicPr>
          <p:nvPr/>
        </p:nvPicPr>
        <p:blipFill>
          <a:blip r:embed="rId13"/>
          <a:stretch>
            <a:fillRect/>
          </a:stretch>
        </p:blipFill>
        <p:spPr>
          <a:xfrm>
            <a:off x="5879410" y="5951044"/>
            <a:ext cx="2729014" cy="2086230"/>
          </a:xfrm>
          <a:prstGeom prst="rect">
            <a:avLst/>
          </a:prstGeom>
        </p:spPr>
      </p:pic>
      <p:sp>
        <p:nvSpPr>
          <p:cNvPr id="139" name="Rectangle 48"/>
          <p:cNvSpPr/>
          <p:nvPr/>
        </p:nvSpPr>
        <p:spPr>
          <a:xfrm>
            <a:off x="1658488" y="2048645"/>
            <a:ext cx="3113860" cy="1233030"/>
          </a:xfrm>
          <a:prstGeom prst="rect">
            <a:avLst/>
          </a:prstGeom>
        </p:spPr>
        <p:txBody>
          <a:bodyPr wrap="square">
            <a:spAutoFit/>
          </a:bodyPr>
          <a:lstStyle/>
          <a:p>
            <a:r>
              <a:rPr lang="nl-NL" sz="2471" dirty="0" err="1">
                <a:cs typeface="Times New Roman" pitchFamily="18" charset="0"/>
              </a:rPr>
              <a:t>Which</a:t>
            </a:r>
            <a:r>
              <a:rPr lang="nl-NL" sz="2471" dirty="0">
                <a:cs typeface="Times New Roman" pitchFamily="18" charset="0"/>
              </a:rPr>
              <a:t> </a:t>
            </a:r>
            <a:r>
              <a:rPr lang="nl-NL" sz="2471" dirty="0" err="1">
                <a:cs typeface="Times New Roman" pitchFamily="18" charset="0"/>
              </a:rPr>
              <a:t>questions</a:t>
            </a:r>
            <a:r>
              <a:rPr lang="nl-NL" sz="2471" dirty="0">
                <a:cs typeface="Times New Roman" pitchFamily="18" charset="0"/>
              </a:rPr>
              <a:t> </a:t>
            </a:r>
            <a:r>
              <a:rPr lang="nl-NL" sz="2471" dirty="0" err="1">
                <a:cs typeface="Times New Roman" pitchFamily="18" charset="0"/>
              </a:rPr>
              <a:t>you</a:t>
            </a:r>
            <a:r>
              <a:rPr lang="nl-NL" sz="2471" dirty="0">
                <a:cs typeface="Times New Roman" pitchFamily="18" charset="0"/>
              </a:rPr>
              <a:t> </a:t>
            </a:r>
            <a:r>
              <a:rPr lang="nl-NL" sz="2471" dirty="0" err="1">
                <a:cs typeface="Times New Roman" pitchFamily="18" charset="0"/>
              </a:rPr>
              <a:t>would</a:t>
            </a:r>
            <a:r>
              <a:rPr lang="nl-NL" sz="2471" dirty="0">
                <a:cs typeface="Times New Roman" pitchFamily="18" charset="0"/>
              </a:rPr>
              <a:t> like </a:t>
            </a:r>
            <a:r>
              <a:rPr lang="nl-NL" sz="2471" dirty="0" err="1">
                <a:cs typeface="Times New Roman" pitchFamily="18" charset="0"/>
              </a:rPr>
              <a:t>to</a:t>
            </a:r>
            <a:r>
              <a:rPr lang="nl-NL" sz="2471" dirty="0">
                <a:cs typeface="Times New Roman" pitchFamily="18" charset="0"/>
              </a:rPr>
              <a:t> </a:t>
            </a:r>
            <a:r>
              <a:rPr lang="nl-NL" sz="2471" dirty="0" err="1">
                <a:cs typeface="Times New Roman" pitchFamily="18" charset="0"/>
              </a:rPr>
              <a:t>elicit</a:t>
            </a:r>
            <a:r>
              <a:rPr lang="nl-NL" sz="2471" dirty="0">
                <a:cs typeface="Times New Roman" pitchFamily="18" charset="0"/>
              </a:rPr>
              <a:t> </a:t>
            </a:r>
            <a:r>
              <a:rPr lang="nl-NL" sz="2471" dirty="0" err="1">
                <a:cs typeface="Times New Roman" pitchFamily="18" charset="0"/>
              </a:rPr>
              <a:t>from</a:t>
            </a:r>
            <a:r>
              <a:rPr lang="nl-NL" sz="2471" dirty="0">
                <a:cs typeface="Times New Roman" pitchFamily="18" charset="0"/>
              </a:rPr>
              <a:t> </a:t>
            </a:r>
            <a:r>
              <a:rPr lang="nl-NL" sz="2471" dirty="0" err="1">
                <a:cs typeface="Times New Roman" pitchFamily="18" charset="0"/>
              </a:rPr>
              <a:t>your</a:t>
            </a:r>
            <a:r>
              <a:rPr lang="nl-NL" sz="2471" dirty="0">
                <a:cs typeface="Times New Roman" pitchFamily="18" charset="0"/>
              </a:rPr>
              <a:t> </a:t>
            </a:r>
            <a:r>
              <a:rPr lang="nl-NL" sz="2471" dirty="0" err="1">
                <a:cs typeface="Times New Roman" pitchFamily="18" charset="0"/>
              </a:rPr>
              <a:t>students</a:t>
            </a:r>
            <a:r>
              <a:rPr lang="nl-NL" sz="2471" dirty="0">
                <a:cs typeface="Times New Roman" pitchFamily="18" charset="0"/>
              </a:rPr>
              <a:t>?</a:t>
            </a:r>
            <a:endParaRPr lang="nl-NL" sz="2471" dirty="0"/>
          </a:p>
        </p:txBody>
      </p:sp>
      <p:sp>
        <p:nvSpPr>
          <p:cNvPr id="140" name="Rectangle 48"/>
          <p:cNvSpPr/>
          <p:nvPr/>
        </p:nvSpPr>
        <p:spPr>
          <a:xfrm>
            <a:off x="1611672" y="3982660"/>
            <a:ext cx="3685277" cy="1233030"/>
          </a:xfrm>
          <a:prstGeom prst="rect">
            <a:avLst/>
          </a:prstGeom>
        </p:spPr>
        <p:txBody>
          <a:bodyPr wrap="square">
            <a:spAutoFit/>
          </a:bodyPr>
          <a:lstStyle/>
          <a:p>
            <a:r>
              <a:rPr lang="nl-NL" sz="2471" dirty="0" err="1">
                <a:cs typeface="Times New Roman" pitchFamily="18" charset="0"/>
              </a:rPr>
              <a:t>What</a:t>
            </a:r>
            <a:r>
              <a:rPr lang="nl-NL" sz="2471" dirty="0">
                <a:cs typeface="Times New Roman" pitchFamily="18" charset="0"/>
              </a:rPr>
              <a:t> prompts </a:t>
            </a:r>
            <a:r>
              <a:rPr lang="nl-NL" sz="2471" dirty="0" err="1">
                <a:cs typeface="Times New Roman" pitchFamily="18" charset="0"/>
              </a:rPr>
              <a:t>might</a:t>
            </a:r>
            <a:r>
              <a:rPr lang="nl-NL" sz="2471" dirty="0">
                <a:cs typeface="Times New Roman" pitchFamily="18" charset="0"/>
              </a:rPr>
              <a:t> </a:t>
            </a:r>
            <a:r>
              <a:rPr lang="nl-NL" sz="2471" dirty="0" err="1">
                <a:cs typeface="Times New Roman" pitchFamily="18" charset="0"/>
              </a:rPr>
              <a:t>be</a:t>
            </a:r>
            <a:r>
              <a:rPr lang="nl-NL" sz="2471" dirty="0">
                <a:cs typeface="Times New Roman" pitchFamily="18" charset="0"/>
              </a:rPr>
              <a:t> </a:t>
            </a:r>
            <a:r>
              <a:rPr lang="nl-NL" sz="2471" dirty="0" err="1">
                <a:cs typeface="Times New Roman" pitchFamily="18" charset="0"/>
              </a:rPr>
              <a:t>needed</a:t>
            </a:r>
            <a:r>
              <a:rPr lang="nl-NL" sz="2471" dirty="0">
                <a:cs typeface="Times New Roman" pitchFamily="18" charset="0"/>
              </a:rPr>
              <a:t> </a:t>
            </a:r>
            <a:r>
              <a:rPr lang="nl-NL" sz="2471" dirty="0" err="1">
                <a:cs typeface="Times New Roman" pitchFamily="18" charset="0"/>
              </a:rPr>
              <a:t>to</a:t>
            </a:r>
            <a:r>
              <a:rPr lang="nl-NL" sz="2471" dirty="0">
                <a:cs typeface="Times New Roman" pitchFamily="18" charset="0"/>
              </a:rPr>
              <a:t> prompt these </a:t>
            </a:r>
            <a:r>
              <a:rPr lang="nl-NL" sz="2471" dirty="0" err="1">
                <a:cs typeface="Times New Roman" pitchFamily="18" charset="0"/>
              </a:rPr>
              <a:t>questions</a:t>
            </a:r>
            <a:r>
              <a:rPr lang="nl-NL" sz="2471" dirty="0">
                <a:cs typeface="Times New Roman" pitchFamily="18" charset="0"/>
              </a:rPr>
              <a:t>?</a:t>
            </a:r>
            <a:endParaRPr lang="nl-NL" sz="2471" dirty="0"/>
          </a:p>
        </p:txBody>
      </p:sp>
      <p:sp>
        <p:nvSpPr>
          <p:cNvPr id="141" name="Rectangle 48"/>
          <p:cNvSpPr/>
          <p:nvPr/>
        </p:nvSpPr>
        <p:spPr>
          <a:xfrm>
            <a:off x="1611671" y="5951044"/>
            <a:ext cx="3685277" cy="1613262"/>
          </a:xfrm>
          <a:prstGeom prst="rect">
            <a:avLst/>
          </a:prstGeom>
        </p:spPr>
        <p:txBody>
          <a:bodyPr wrap="square">
            <a:spAutoFit/>
          </a:bodyPr>
          <a:lstStyle/>
          <a:p>
            <a:r>
              <a:rPr lang="nl-NL" sz="2471" dirty="0" err="1">
                <a:cs typeface="Times New Roman" pitchFamily="18" charset="0"/>
              </a:rPr>
              <a:t>Which</a:t>
            </a:r>
            <a:r>
              <a:rPr lang="nl-NL" sz="2471" dirty="0">
                <a:cs typeface="Times New Roman" pitchFamily="18" charset="0"/>
              </a:rPr>
              <a:t> support </a:t>
            </a:r>
            <a:r>
              <a:rPr lang="nl-NL" sz="2471" dirty="0" err="1">
                <a:cs typeface="Times New Roman" pitchFamily="18" charset="0"/>
              </a:rPr>
              <a:t>might</a:t>
            </a:r>
            <a:r>
              <a:rPr lang="nl-NL" sz="2471" dirty="0">
                <a:cs typeface="Times New Roman" pitchFamily="18" charset="0"/>
              </a:rPr>
              <a:t> </a:t>
            </a:r>
            <a:r>
              <a:rPr lang="nl-NL" sz="2471" dirty="0" err="1">
                <a:cs typeface="Times New Roman" pitchFamily="18" charset="0"/>
              </a:rPr>
              <a:t>be</a:t>
            </a:r>
            <a:r>
              <a:rPr lang="nl-NL" sz="2471" dirty="0">
                <a:cs typeface="Times New Roman" pitchFamily="18" charset="0"/>
              </a:rPr>
              <a:t> </a:t>
            </a:r>
            <a:r>
              <a:rPr lang="nl-NL" sz="2471" dirty="0" err="1">
                <a:cs typeface="Times New Roman" pitchFamily="18" charset="0"/>
              </a:rPr>
              <a:t>needed</a:t>
            </a:r>
            <a:r>
              <a:rPr lang="nl-NL" sz="2471" dirty="0">
                <a:cs typeface="Times New Roman" pitchFamily="18" charset="0"/>
              </a:rPr>
              <a:t> </a:t>
            </a:r>
            <a:r>
              <a:rPr lang="nl-NL" sz="2471" dirty="0" err="1">
                <a:cs typeface="Times New Roman" pitchFamily="18" charset="0"/>
              </a:rPr>
              <a:t>to</a:t>
            </a:r>
            <a:r>
              <a:rPr lang="nl-NL" sz="2471" dirty="0">
                <a:cs typeface="Times New Roman" pitchFamily="18" charset="0"/>
              </a:rPr>
              <a:t> guide </a:t>
            </a:r>
            <a:r>
              <a:rPr lang="nl-NL" sz="2471" dirty="0" err="1">
                <a:cs typeface="Times New Roman" pitchFamily="18" charset="0"/>
              </a:rPr>
              <a:t>students</a:t>
            </a:r>
            <a:r>
              <a:rPr lang="nl-NL" sz="2471" dirty="0">
                <a:cs typeface="Times New Roman" pitchFamily="18" charset="0"/>
              </a:rPr>
              <a:t> in </a:t>
            </a:r>
            <a:r>
              <a:rPr lang="nl-NL" sz="2471" dirty="0" err="1">
                <a:cs typeface="Times New Roman" pitchFamily="18" charset="0"/>
              </a:rPr>
              <a:t>answering</a:t>
            </a:r>
            <a:r>
              <a:rPr lang="nl-NL" sz="2471" dirty="0">
                <a:cs typeface="Times New Roman" pitchFamily="18" charset="0"/>
              </a:rPr>
              <a:t> these </a:t>
            </a:r>
            <a:r>
              <a:rPr lang="nl-NL" sz="2471" dirty="0" err="1">
                <a:cs typeface="Times New Roman" pitchFamily="18" charset="0"/>
              </a:rPr>
              <a:t>questions</a:t>
            </a:r>
            <a:r>
              <a:rPr lang="nl-NL" sz="2471" dirty="0">
                <a:cs typeface="Times New Roman" pitchFamily="18" charset="0"/>
              </a:rPr>
              <a:t>?</a:t>
            </a:r>
            <a:endParaRPr lang="nl-NL" sz="2471" dirty="0"/>
          </a:p>
        </p:txBody>
      </p:sp>
      <p:sp>
        <p:nvSpPr>
          <p:cNvPr id="142" name="TextBox 6"/>
          <p:cNvSpPr txBox="1"/>
          <p:nvPr/>
        </p:nvSpPr>
        <p:spPr>
          <a:xfrm>
            <a:off x="1658487" y="943725"/>
            <a:ext cx="7669985" cy="766620"/>
          </a:xfrm>
          <a:prstGeom prst="rect">
            <a:avLst/>
          </a:prstGeom>
          <a:noFill/>
        </p:spPr>
        <p:txBody>
          <a:bodyPr vert="horz" wrap="square" lIns="88646" tIns="44323" rIns="88646" bIns="44323" rtlCol="0">
            <a:spAutoFit/>
          </a:bodyPr>
          <a:lstStyle/>
          <a:p>
            <a:r>
              <a:rPr lang="nl-NL" sz="4400" dirty="0" err="1">
                <a:latin typeface="+mj-lt"/>
                <a:ea typeface="+mj-ea"/>
                <a:cs typeface="+mj-cs"/>
              </a:rPr>
              <a:t>Prepare</a:t>
            </a:r>
            <a:r>
              <a:rPr lang="nl-NL" sz="4400" dirty="0">
                <a:latin typeface="+mj-lt"/>
                <a:ea typeface="+mj-ea"/>
                <a:cs typeface="+mj-cs"/>
              </a:rPr>
              <a:t> </a:t>
            </a:r>
            <a:r>
              <a:rPr lang="nl-NL" sz="4400" dirty="0" err="1">
                <a:latin typeface="+mj-lt"/>
                <a:ea typeface="+mj-ea"/>
                <a:cs typeface="+mj-cs"/>
              </a:rPr>
              <a:t>for</a:t>
            </a:r>
            <a:r>
              <a:rPr lang="nl-NL" sz="4400" dirty="0">
                <a:latin typeface="+mj-lt"/>
                <a:ea typeface="+mj-ea"/>
                <a:cs typeface="+mj-cs"/>
              </a:rPr>
              <a:t> student questioning?</a:t>
            </a:r>
          </a:p>
        </p:txBody>
      </p:sp>
    </p:spTree>
    <p:extLst>
      <p:ext uri="{BB962C8B-B14F-4D97-AF65-F5344CB8AC3E}">
        <p14:creationId xmlns:p14="http://schemas.microsoft.com/office/powerpoint/2010/main" val="15991382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42008" y="760507"/>
            <a:ext cx="7823200" cy="1446550"/>
          </a:xfrm>
          <a:prstGeom prst="rect">
            <a:avLst/>
          </a:prstGeom>
          <a:noFill/>
        </p:spPr>
        <p:txBody>
          <a:bodyPr vert="horz" rtlCol="0">
            <a:spAutoFit/>
          </a:bodyPr>
          <a:lstStyle/>
          <a:p>
            <a:pPr algn="ctr"/>
            <a:r>
              <a:rPr lang="nl-NL" sz="4400" dirty="0">
                <a:latin typeface="+mj-lt"/>
                <a:ea typeface="+mj-ea"/>
                <a:cs typeface="+mj-cs"/>
              </a:rPr>
              <a:t>Step A: </a:t>
            </a:r>
            <a:r>
              <a:rPr lang="nl-NL" sz="4400" dirty="0" err="1">
                <a:latin typeface="+mj-lt"/>
                <a:ea typeface="+mj-ea"/>
                <a:cs typeface="+mj-cs"/>
              </a:rPr>
              <a:t>generate</a:t>
            </a:r>
            <a:r>
              <a:rPr lang="nl-NL" sz="4400" dirty="0">
                <a:latin typeface="+mj-lt"/>
                <a:ea typeface="+mj-ea"/>
                <a:cs typeface="+mj-cs"/>
              </a:rPr>
              <a:t> </a:t>
            </a:r>
            <a:r>
              <a:rPr lang="nl-NL" sz="4400" dirty="0" err="1">
                <a:latin typeface="+mj-lt"/>
                <a:ea typeface="+mj-ea"/>
                <a:cs typeface="+mj-cs"/>
              </a:rPr>
              <a:t>questions</a:t>
            </a:r>
            <a:r>
              <a:rPr lang="nl-NL" sz="4400" dirty="0">
                <a:latin typeface="+mj-lt"/>
                <a:ea typeface="+mj-ea"/>
                <a:cs typeface="+mj-cs"/>
              </a:rPr>
              <a:t> </a:t>
            </a:r>
            <a:r>
              <a:rPr lang="nl-NL" sz="4400" dirty="0" err="1">
                <a:latin typeface="+mj-lt"/>
                <a:ea typeface="+mj-ea"/>
                <a:cs typeface="+mj-cs"/>
              </a:rPr>
              <a:t>collectively</a:t>
            </a:r>
            <a:endParaRPr lang="nl-NL" sz="4400" dirty="0">
              <a:latin typeface="+mj-lt"/>
              <a:ea typeface="+mj-ea"/>
              <a:cs typeface="+mj-cs"/>
            </a:endParaRPr>
          </a:p>
        </p:txBody>
      </p:sp>
      <p:pic>
        <p:nvPicPr>
          <p:cNvPr id="8" name="Picture 7" descr="MSOfficePNG(1).png"/>
          <p:cNvPicPr>
            <a:picLocks/>
          </p:cNvPicPr>
          <p:nvPr/>
        </p:nvPicPr>
        <p:blipFill>
          <a:blip r:embed="rId2" cstate="print"/>
          <a:stretch>
            <a:fillRect/>
          </a:stretch>
        </p:blipFill>
        <p:spPr>
          <a:xfrm>
            <a:off x="1" y="2716808"/>
            <a:ext cx="4422775" cy="3214116"/>
          </a:xfrm>
          <a:prstGeom prst="rect">
            <a:avLst/>
          </a:prstGeom>
          <a:solidFill>
            <a:scrgbClr r="0" g="0" b="0">
              <a:alpha val="0"/>
            </a:scrgbClr>
          </a:solidFill>
        </p:spPr>
      </p:pic>
      <p:sp>
        <p:nvSpPr>
          <p:cNvPr id="10" name="TextBox 9"/>
          <p:cNvSpPr txBox="1"/>
          <p:nvPr/>
        </p:nvSpPr>
        <p:spPr>
          <a:xfrm>
            <a:off x="4575944" y="4372992"/>
            <a:ext cx="5760640" cy="1938992"/>
          </a:xfrm>
          <a:prstGeom prst="rect">
            <a:avLst/>
          </a:prstGeom>
          <a:noFill/>
        </p:spPr>
        <p:txBody>
          <a:bodyPr vert="horz" wrap="square" rtlCol="0">
            <a:spAutoFit/>
          </a:bodyPr>
          <a:lstStyle/>
          <a:p>
            <a:r>
              <a:rPr lang="nl-NL" sz="2400" dirty="0" err="1">
                <a:solidFill>
                  <a:srgbClr val="000000"/>
                </a:solidFill>
                <a:latin typeface="Calibri - 28"/>
              </a:rPr>
              <a:t>Students</a:t>
            </a:r>
            <a:r>
              <a:rPr lang="nl-NL" sz="2400" dirty="0">
                <a:solidFill>
                  <a:srgbClr val="000000"/>
                </a:solidFill>
                <a:latin typeface="Calibri - 28"/>
              </a:rPr>
              <a:t> </a:t>
            </a:r>
            <a:r>
              <a:rPr lang="nl-NL" sz="2400" dirty="0" err="1">
                <a:solidFill>
                  <a:srgbClr val="000000"/>
                </a:solidFill>
                <a:latin typeface="Calibri - 28"/>
              </a:rPr>
              <a:t>work</a:t>
            </a:r>
            <a:r>
              <a:rPr lang="nl-NL" sz="2400" dirty="0">
                <a:solidFill>
                  <a:srgbClr val="000000"/>
                </a:solidFill>
                <a:latin typeface="Calibri - 28"/>
              </a:rPr>
              <a:t> in </a:t>
            </a:r>
            <a:r>
              <a:rPr lang="nl-NL" sz="2400" dirty="0" err="1">
                <a:solidFill>
                  <a:srgbClr val="000000"/>
                </a:solidFill>
                <a:latin typeface="Calibri - 28"/>
              </a:rPr>
              <a:t>small</a:t>
            </a:r>
            <a:r>
              <a:rPr lang="nl-NL" sz="2400" dirty="0">
                <a:solidFill>
                  <a:srgbClr val="000000"/>
                </a:solidFill>
                <a:latin typeface="Calibri - 28"/>
              </a:rPr>
              <a:t> </a:t>
            </a:r>
            <a:r>
              <a:rPr lang="nl-NL" sz="2400" dirty="0" err="1">
                <a:solidFill>
                  <a:srgbClr val="000000"/>
                </a:solidFill>
                <a:latin typeface="Calibri - 28"/>
              </a:rPr>
              <a:t>groups</a:t>
            </a:r>
            <a:endParaRPr lang="nl-NL" sz="2400" dirty="0">
              <a:solidFill>
                <a:srgbClr val="000000"/>
              </a:solidFill>
              <a:latin typeface="Calibri - 28"/>
            </a:endParaRPr>
          </a:p>
          <a:p>
            <a:r>
              <a:rPr lang="nl-NL" sz="2400" dirty="0" err="1">
                <a:solidFill>
                  <a:srgbClr val="000000"/>
                </a:solidFill>
                <a:latin typeface="Calibri - 28"/>
              </a:rPr>
              <a:t>Students</a:t>
            </a:r>
            <a:r>
              <a:rPr lang="nl-NL" sz="2400" dirty="0">
                <a:solidFill>
                  <a:srgbClr val="000000"/>
                </a:solidFill>
                <a:latin typeface="Calibri - 28"/>
              </a:rPr>
              <a:t> </a:t>
            </a:r>
            <a:r>
              <a:rPr lang="nl-NL" sz="2400" dirty="0" err="1">
                <a:solidFill>
                  <a:srgbClr val="000000"/>
                </a:solidFill>
                <a:latin typeface="Calibri - 28"/>
              </a:rPr>
              <a:t>get</a:t>
            </a:r>
            <a:r>
              <a:rPr lang="nl-NL" sz="2400" dirty="0">
                <a:solidFill>
                  <a:srgbClr val="000000"/>
                </a:solidFill>
                <a:latin typeface="Calibri - 28"/>
              </a:rPr>
              <a:t> </a:t>
            </a:r>
            <a:r>
              <a:rPr lang="nl-NL" sz="2400" dirty="0" err="1">
                <a:solidFill>
                  <a:srgbClr val="000000"/>
                </a:solidFill>
                <a:latin typeface="Calibri - 28"/>
              </a:rPr>
              <a:t>incentive</a:t>
            </a:r>
            <a:endParaRPr lang="nl-NL" sz="2400" dirty="0">
              <a:solidFill>
                <a:srgbClr val="000000"/>
              </a:solidFill>
              <a:latin typeface="Calibri - 28"/>
            </a:endParaRPr>
          </a:p>
          <a:p>
            <a:r>
              <a:rPr lang="nl-NL" sz="2400" dirty="0" err="1">
                <a:solidFill>
                  <a:srgbClr val="000000"/>
                </a:solidFill>
                <a:latin typeface="Calibri - 28"/>
              </a:rPr>
              <a:t>Ask</a:t>
            </a:r>
            <a:r>
              <a:rPr lang="nl-NL" sz="2400" dirty="0">
                <a:solidFill>
                  <a:srgbClr val="000000"/>
                </a:solidFill>
                <a:latin typeface="Calibri - 28"/>
              </a:rPr>
              <a:t> non-stop </a:t>
            </a:r>
            <a:r>
              <a:rPr lang="nl-NL" sz="2400" dirty="0" err="1">
                <a:solidFill>
                  <a:srgbClr val="000000"/>
                </a:solidFill>
                <a:latin typeface="Calibri - 28"/>
              </a:rPr>
              <a:t>questions</a:t>
            </a:r>
            <a:endParaRPr lang="nl-NL" sz="2400" dirty="0">
              <a:solidFill>
                <a:srgbClr val="000000"/>
              </a:solidFill>
              <a:latin typeface="Calibri - 28"/>
            </a:endParaRPr>
          </a:p>
          <a:p>
            <a:r>
              <a:rPr lang="nl-NL" sz="2400" dirty="0" err="1">
                <a:solidFill>
                  <a:srgbClr val="000000"/>
                </a:solidFill>
                <a:latin typeface="Calibri - 28"/>
              </a:rPr>
              <a:t>Write</a:t>
            </a:r>
            <a:r>
              <a:rPr lang="nl-NL" sz="2400" dirty="0">
                <a:solidFill>
                  <a:srgbClr val="000000"/>
                </a:solidFill>
                <a:latin typeface="Calibri - 28"/>
              </a:rPr>
              <a:t> down as </a:t>
            </a:r>
            <a:r>
              <a:rPr lang="nl-NL" sz="2400" dirty="0" err="1">
                <a:solidFill>
                  <a:srgbClr val="000000"/>
                </a:solidFill>
                <a:latin typeface="Calibri - 28"/>
              </a:rPr>
              <a:t>many</a:t>
            </a:r>
            <a:r>
              <a:rPr lang="nl-NL" sz="2400" dirty="0">
                <a:solidFill>
                  <a:srgbClr val="000000"/>
                </a:solidFill>
                <a:latin typeface="Calibri - 28"/>
              </a:rPr>
              <a:t> as </a:t>
            </a:r>
            <a:r>
              <a:rPr lang="nl-NL" sz="2400" dirty="0" err="1">
                <a:solidFill>
                  <a:srgbClr val="000000"/>
                </a:solidFill>
                <a:latin typeface="Calibri - 28"/>
              </a:rPr>
              <a:t>possible</a:t>
            </a:r>
            <a:endParaRPr lang="nl-NL" sz="2400" dirty="0">
              <a:solidFill>
                <a:srgbClr val="000000"/>
              </a:solidFill>
              <a:latin typeface="Calibri - 28"/>
            </a:endParaRPr>
          </a:p>
          <a:p>
            <a:r>
              <a:rPr lang="nl-NL" sz="2400" dirty="0">
                <a:solidFill>
                  <a:srgbClr val="000000"/>
                </a:solidFill>
                <a:latin typeface="Calibri - 28"/>
              </a:rPr>
              <a:t>Select 5 most </a:t>
            </a:r>
            <a:r>
              <a:rPr lang="nl-NL" sz="2400" dirty="0" err="1">
                <a:solidFill>
                  <a:srgbClr val="000000"/>
                </a:solidFill>
                <a:latin typeface="Calibri - 28"/>
              </a:rPr>
              <a:t>interesting</a:t>
            </a:r>
            <a:r>
              <a:rPr lang="nl-NL" sz="2400" dirty="0">
                <a:solidFill>
                  <a:srgbClr val="000000"/>
                </a:solidFill>
                <a:latin typeface="Calibri - 28"/>
              </a:rPr>
              <a:t> </a:t>
            </a:r>
            <a:r>
              <a:rPr lang="nl-NL" sz="2400" dirty="0" err="1">
                <a:solidFill>
                  <a:srgbClr val="000000"/>
                </a:solidFill>
                <a:latin typeface="Calibri - 28"/>
              </a:rPr>
              <a:t>questions</a:t>
            </a:r>
            <a:endParaRPr lang="nl-NL" sz="2400" dirty="0">
              <a:solidFill>
                <a:srgbClr val="000000"/>
              </a:solidFill>
              <a:latin typeface="Calibri - 28"/>
            </a:endParaRPr>
          </a:p>
        </p:txBody>
      </p:sp>
      <p:pic>
        <p:nvPicPr>
          <p:cNvPr id="11" name="Picture 10" descr="clipboard.png"/>
          <p:cNvPicPr>
            <a:picLocks/>
          </p:cNvPicPr>
          <p:nvPr/>
        </p:nvPicPr>
        <p:blipFill>
          <a:blip r:embed="rId3" cstate="print"/>
          <a:stretch>
            <a:fillRect/>
          </a:stretch>
        </p:blipFill>
        <p:spPr>
          <a:xfrm>
            <a:off x="4877916" y="2843933"/>
            <a:ext cx="883030" cy="818133"/>
          </a:xfrm>
          <a:prstGeom prst="rect">
            <a:avLst/>
          </a:prstGeom>
          <a:solidFill>
            <a:scrgbClr r="0" g="0" b="0">
              <a:alpha val="0"/>
            </a:scrgbClr>
          </a:solidFill>
        </p:spPr>
      </p:pic>
      <p:pic>
        <p:nvPicPr>
          <p:cNvPr id="12" name="Picture 11" descr="clipboard.png"/>
          <p:cNvPicPr>
            <a:picLocks/>
          </p:cNvPicPr>
          <p:nvPr/>
        </p:nvPicPr>
        <p:blipFill>
          <a:blip r:embed="rId3" cstate="print"/>
          <a:stretch>
            <a:fillRect/>
          </a:stretch>
        </p:blipFill>
        <p:spPr>
          <a:xfrm>
            <a:off x="6008217" y="2907433"/>
            <a:ext cx="883031" cy="818133"/>
          </a:xfrm>
          <a:prstGeom prst="rect">
            <a:avLst/>
          </a:prstGeom>
          <a:solidFill>
            <a:scrgbClr r="0" g="0" b="0">
              <a:alpha val="0"/>
            </a:scrgbClr>
          </a:solidFill>
        </p:spPr>
      </p:pic>
      <p:pic>
        <p:nvPicPr>
          <p:cNvPr id="13" name="Picture 12" descr="clipboard.png"/>
          <p:cNvPicPr>
            <a:picLocks/>
          </p:cNvPicPr>
          <p:nvPr/>
        </p:nvPicPr>
        <p:blipFill>
          <a:blip r:embed="rId3" cstate="print"/>
          <a:stretch>
            <a:fillRect/>
          </a:stretch>
        </p:blipFill>
        <p:spPr>
          <a:xfrm>
            <a:off x="7024217" y="2932833"/>
            <a:ext cx="883031" cy="818133"/>
          </a:xfrm>
          <a:prstGeom prst="rect">
            <a:avLst/>
          </a:prstGeom>
          <a:solidFill>
            <a:scrgbClr r="0" g="0" b="0">
              <a:alpha val="0"/>
            </a:scrgbClr>
          </a:solidFill>
        </p:spPr>
      </p:pic>
      <p:pic>
        <p:nvPicPr>
          <p:cNvPr id="14" name="Picture 13" descr="clipboard.png"/>
          <p:cNvPicPr>
            <a:picLocks/>
          </p:cNvPicPr>
          <p:nvPr/>
        </p:nvPicPr>
        <p:blipFill>
          <a:blip r:embed="rId4" cstate="print"/>
          <a:stretch>
            <a:fillRect/>
          </a:stretch>
        </p:blipFill>
        <p:spPr>
          <a:xfrm>
            <a:off x="8129117" y="2958233"/>
            <a:ext cx="883031" cy="818133"/>
          </a:xfrm>
          <a:prstGeom prst="rect">
            <a:avLst/>
          </a:prstGeom>
          <a:solidFill>
            <a:scrgbClr r="0" g="0" b="0">
              <a:alpha val="0"/>
            </a:scrgbClr>
          </a:solidFill>
        </p:spPr>
      </p:pic>
      <p:sp>
        <p:nvSpPr>
          <p:cNvPr id="15" name="TextBox 14"/>
          <p:cNvSpPr txBox="1"/>
          <p:nvPr/>
        </p:nvSpPr>
        <p:spPr>
          <a:xfrm>
            <a:off x="1551608" y="6677249"/>
            <a:ext cx="6604000" cy="461665"/>
          </a:xfrm>
          <a:prstGeom prst="rect">
            <a:avLst/>
          </a:prstGeom>
          <a:noFill/>
        </p:spPr>
        <p:txBody>
          <a:bodyPr vert="horz" rtlCol="0">
            <a:spAutoFit/>
          </a:bodyPr>
          <a:lstStyle/>
          <a:p>
            <a:r>
              <a:rPr lang="nl-NL" sz="2400" dirty="0" err="1">
                <a:solidFill>
                  <a:srgbClr val="FF0000"/>
                </a:solidFill>
                <a:latin typeface="Calibri - 26"/>
              </a:rPr>
              <a:t>Question</a:t>
            </a:r>
            <a:r>
              <a:rPr lang="nl-NL" sz="2400" dirty="0">
                <a:solidFill>
                  <a:srgbClr val="FF0000"/>
                </a:solidFill>
                <a:latin typeface="Calibri - 26"/>
              </a:rPr>
              <a:t> brainstorm in </a:t>
            </a:r>
            <a:r>
              <a:rPr lang="nl-NL" sz="2400" dirty="0" err="1">
                <a:solidFill>
                  <a:srgbClr val="FF0000"/>
                </a:solidFill>
                <a:latin typeface="Calibri - 26"/>
              </a:rPr>
              <a:t>small</a:t>
            </a:r>
            <a:r>
              <a:rPr lang="nl-NL" sz="2400" dirty="0">
                <a:solidFill>
                  <a:srgbClr val="FF0000"/>
                </a:solidFill>
                <a:latin typeface="Calibri - 26"/>
              </a:rPr>
              <a:t> </a:t>
            </a:r>
            <a:r>
              <a:rPr lang="nl-NL" sz="2400" dirty="0" err="1">
                <a:solidFill>
                  <a:srgbClr val="FF0000"/>
                </a:solidFill>
                <a:latin typeface="Calibri - 26"/>
              </a:rPr>
              <a:t>group</a:t>
            </a:r>
            <a:r>
              <a:rPr lang="nl-NL" sz="2400" dirty="0">
                <a:solidFill>
                  <a:srgbClr val="FF0000"/>
                </a:solidFill>
                <a:latin typeface="Calibri - 26"/>
              </a:rPr>
              <a:t> setting </a:t>
            </a:r>
          </a:p>
        </p:txBody>
      </p:sp>
    </p:spTree>
    <p:extLst>
      <p:ext uri="{BB962C8B-B14F-4D97-AF65-F5344CB8AC3E}">
        <p14:creationId xmlns:p14="http://schemas.microsoft.com/office/powerpoint/2010/main" val="1244293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ipboard.png"/>
          <p:cNvPicPr>
            <a:picLocks/>
          </p:cNvPicPr>
          <p:nvPr/>
        </p:nvPicPr>
        <p:blipFill>
          <a:blip r:embed="rId2" cstate="print"/>
          <a:stretch>
            <a:fillRect/>
          </a:stretch>
        </p:blipFill>
        <p:spPr>
          <a:xfrm flipH="1" flipV="1">
            <a:off x="7493001" y="2470151"/>
            <a:ext cx="1144905" cy="1064133"/>
          </a:xfrm>
          <a:prstGeom prst="rect">
            <a:avLst/>
          </a:prstGeom>
          <a:solidFill>
            <a:scrgbClr r="0" g="0" b="0">
              <a:alpha val="0"/>
            </a:scrgbClr>
          </a:solidFill>
        </p:spPr>
      </p:pic>
      <p:pic>
        <p:nvPicPr>
          <p:cNvPr id="10" name="Picture 9" descr="MSOfficePNG(1).png"/>
          <p:cNvPicPr>
            <a:picLocks/>
          </p:cNvPicPr>
          <p:nvPr/>
        </p:nvPicPr>
        <p:blipFill>
          <a:blip r:embed="rId3" cstate="print"/>
          <a:stretch>
            <a:fillRect/>
          </a:stretch>
        </p:blipFill>
        <p:spPr>
          <a:xfrm>
            <a:off x="2543811" y="2823464"/>
            <a:ext cx="4422775" cy="3214116"/>
          </a:xfrm>
          <a:prstGeom prst="rect">
            <a:avLst/>
          </a:prstGeom>
          <a:solidFill>
            <a:scrgbClr r="0" g="0" b="0">
              <a:alpha val="0"/>
            </a:scrgbClr>
          </a:solidFill>
        </p:spPr>
      </p:pic>
      <p:pic>
        <p:nvPicPr>
          <p:cNvPr id="11" name="Picture 10" descr="clipboard.png"/>
          <p:cNvPicPr>
            <a:picLocks/>
          </p:cNvPicPr>
          <p:nvPr/>
        </p:nvPicPr>
        <p:blipFill>
          <a:blip r:embed="rId2" cstate="print"/>
          <a:stretch>
            <a:fillRect/>
          </a:stretch>
        </p:blipFill>
        <p:spPr>
          <a:xfrm flipV="1">
            <a:off x="1016000" y="5556251"/>
            <a:ext cx="1243202" cy="1156461"/>
          </a:xfrm>
          <a:prstGeom prst="rect">
            <a:avLst/>
          </a:prstGeom>
          <a:solidFill>
            <a:scrgbClr r="0" g="0" b="0">
              <a:alpha val="0"/>
            </a:scrgbClr>
          </a:solidFill>
        </p:spPr>
      </p:pic>
      <p:pic>
        <p:nvPicPr>
          <p:cNvPr id="12" name="Picture 11" descr="clipboard.png"/>
          <p:cNvPicPr>
            <a:picLocks/>
          </p:cNvPicPr>
          <p:nvPr/>
        </p:nvPicPr>
        <p:blipFill>
          <a:blip r:embed="rId2" cstate="print"/>
          <a:stretch>
            <a:fillRect/>
          </a:stretch>
        </p:blipFill>
        <p:spPr>
          <a:xfrm rot="5400000" flipH="1" flipV="1">
            <a:off x="7543800" y="5441950"/>
            <a:ext cx="1138428" cy="1058036"/>
          </a:xfrm>
          <a:prstGeom prst="rect">
            <a:avLst/>
          </a:prstGeom>
          <a:solidFill>
            <a:scrgbClr r="0" g="0" b="0">
              <a:alpha val="0"/>
            </a:scrgbClr>
          </a:solidFill>
        </p:spPr>
      </p:pic>
      <p:pic>
        <p:nvPicPr>
          <p:cNvPr id="13" name="Picture 12" descr="clipboard.png"/>
          <p:cNvPicPr>
            <a:picLocks/>
          </p:cNvPicPr>
          <p:nvPr/>
        </p:nvPicPr>
        <p:blipFill>
          <a:blip r:embed="rId2" cstate="print"/>
          <a:stretch>
            <a:fillRect/>
          </a:stretch>
        </p:blipFill>
        <p:spPr>
          <a:xfrm>
            <a:off x="863600" y="2216151"/>
            <a:ext cx="1243202" cy="1156461"/>
          </a:xfrm>
          <a:prstGeom prst="rect">
            <a:avLst/>
          </a:prstGeom>
          <a:solidFill>
            <a:scrgbClr r="0" g="0" b="0">
              <a:alpha val="0"/>
            </a:scrgbClr>
          </a:solidFill>
        </p:spPr>
      </p:pic>
      <p:sp>
        <p:nvSpPr>
          <p:cNvPr id="14" name="TextBox 13"/>
          <p:cNvSpPr txBox="1"/>
          <p:nvPr/>
        </p:nvSpPr>
        <p:spPr>
          <a:xfrm>
            <a:off x="2108200" y="16827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5" name="TextBox 14"/>
          <p:cNvSpPr txBox="1"/>
          <p:nvPr/>
        </p:nvSpPr>
        <p:spPr>
          <a:xfrm>
            <a:off x="2197100" y="23050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6" name="TextBox 15"/>
          <p:cNvSpPr txBox="1"/>
          <p:nvPr/>
        </p:nvSpPr>
        <p:spPr>
          <a:xfrm>
            <a:off x="1790700" y="34861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7" name="TextBox 16"/>
          <p:cNvSpPr txBox="1"/>
          <p:nvPr/>
        </p:nvSpPr>
        <p:spPr>
          <a:xfrm>
            <a:off x="2501900" y="30416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8" name="TextBox 17"/>
          <p:cNvSpPr txBox="1"/>
          <p:nvPr/>
        </p:nvSpPr>
        <p:spPr>
          <a:xfrm>
            <a:off x="2298700" y="49974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9" name="TextBox 18"/>
          <p:cNvSpPr txBox="1"/>
          <p:nvPr/>
        </p:nvSpPr>
        <p:spPr>
          <a:xfrm>
            <a:off x="6553200" y="27368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0" name="TextBox 19"/>
          <p:cNvSpPr txBox="1"/>
          <p:nvPr/>
        </p:nvSpPr>
        <p:spPr>
          <a:xfrm>
            <a:off x="7023100" y="25463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1" name="TextBox 20"/>
          <p:cNvSpPr txBox="1"/>
          <p:nvPr/>
        </p:nvSpPr>
        <p:spPr>
          <a:xfrm>
            <a:off x="6832600" y="33464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2" name="TextBox 21"/>
          <p:cNvSpPr txBox="1"/>
          <p:nvPr/>
        </p:nvSpPr>
        <p:spPr>
          <a:xfrm>
            <a:off x="7239000" y="31559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3" name="TextBox 22"/>
          <p:cNvSpPr txBox="1"/>
          <p:nvPr/>
        </p:nvSpPr>
        <p:spPr>
          <a:xfrm>
            <a:off x="6197600" y="30162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4" name="TextBox 23"/>
          <p:cNvSpPr txBox="1"/>
          <p:nvPr/>
        </p:nvSpPr>
        <p:spPr>
          <a:xfrm>
            <a:off x="2755900" y="50101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5" name="TextBox 24"/>
          <p:cNvSpPr txBox="1"/>
          <p:nvPr/>
        </p:nvSpPr>
        <p:spPr>
          <a:xfrm>
            <a:off x="3213100" y="57975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6" name="TextBox 25"/>
          <p:cNvSpPr txBox="1"/>
          <p:nvPr/>
        </p:nvSpPr>
        <p:spPr>
          <a:xfrm>
            <a:off x="2247900" y="55435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7" name="TextBox 26"/>
          <p:cNvSpPr txBox="1"/>
          <p:nvPr/>
        </p:nvSpPr>
        <p:spPr>
          <a:xfrm>
            <a:off x="2794000" y="57975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8" name="TextBox 27"/>
          <p:cNvSpPr txBox="1"/>
          <p:nvPr/>
        </p:nvSpPr>
        <p:spPr>
          <a:xfrm>
            <a:off x="6604000" y="52641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9" name="TextBox 28"/>
          <p:cNvSpPr txBox="1"/>
          <p:nvPr/>
        </p:nvSpPr>
        <p:spPr>
          <a:xfrm>
            <a:off x="7200900" y="47180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0" name="TextBox 29"/>
          <p:cNvSpPr txBox="1"/>
          <p:nvPr/>
        </p:nvSpPr>
        <p:spPr>
          <a:xfrm>
            <a:off x="7162800" y="52260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1" name="TextBox 30"/>
          <p:cNvSpPr txBox="1"/>
          <p:nvPr/>
        </p:nvSpPr>
        <p:spPr>
          <a:xfrm>
            <a:off x="6807200" y="44386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2" name="TextBox 31"/>
          <p:cNvSpPr txBox="1"/>
          <p:nvPr/>
        </p:nvSpPr>
        <p:spPr>
          <a:xfrm>
            <a:off x="6769100" y="57721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3" name="TextBox 32"/>
          <p:cNvSpPr txBox="1"/>
          <p:nvPr/>
        </p:nvSpPr>
        <p:spPr>
          <a:xfrm>
            <a:off x="2781300" y="2127251"/>
            <a:ext cx="965200" cy="507831"/>
          </a:xfrm>
          <a:prstGeom prst="rect">
            <a:avLst/>
          </a:prstGeom>
          <a:noFill/>
        </p:spPr>
        <p:txBody>
          <a:bodyPr vert="horz" rtlCol="0">
            <a:spAutoFit/>
          </a:bodyPr>
          <a:lstStyle/>
          <a:p>
            <a:r>
              <a:rPr lang="nl-NL" sz="2700">
                <a:solidFill>
                  <a:srgbClr val="0000FF"/>
                </a:solidFill>
                <a:latin typeface="Comic Sans MS - 36"/>
              </a:rPr>
              <a:t>?</a:t>
            </a:r>
          </a:p>
        </p:txBody>
      </p:sp>
      <p:cxnSp>
        <p:nvCxnSpPr>
          <p:cNvPr id="34" name="Straight Connector 33"/>
          <p:cNvCxnSpPr/>
          <p:nvPr/>
        </p:nvCxnSpPr>
        <p:spPr>
          <a:xfrm>
            <a:off x="3080385" y="2639567"/>
            <a:ext cx="374904" cy="3603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558415" y="2845436"/>
            <a:ext cx="1279145" cy="698373"/>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462784" y="2066164"/>
            <a:ext cx="1720343" cy="108800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845055" y="3477640"/>
            <a:ext cx="455803" cy="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98116" y="3771772"/>
            <a:ext cx="659384" cy="13347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131306" y="3433571"/>
            <a:ext cx="191135" cy="55867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6594475" y="3404109"/>
            <a:ext cx="117602" cy="4631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6719444" y="3205607"/>
            <a:ext cx="448437" cy="6249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6770879" y="3874642"/>
            <a:ext cx="198501" cy="882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417945" y="3742310"/>
            <a:ext cx="948436" cy="44843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2617217" y="5043552"/>
            <a:ext cx="874775" cy="16179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094989" y="5227320"/>
            <a:ext cx="551434" cy="1397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2690749" y="5673217"/>
            <a:ext cx="529337" cy="1837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131820" y="5717413"/>
            <a:ext cx="544068" cy="34544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80257" y="5430646"/>
            <a:ext cx="257302" cy="7131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822313" y="4857242"/>
            <a:ext cx="169164" cy="808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741414" y="5099812"/>
            <a:ext cx="669036" cy="95631"/>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6476872" y="5349748"/>
            <a:ext cx="316104" cy="3602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flipV="1">
            <a:off x="6807582" y="5408548"/>
            <a:ext cx="393319" cy="135002"/>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flipV="1">
            <a:off x="6513577" y="5599684"/>
            <a:ext cx="345567" cy="65430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4" name="Picture 53" descr="clipboard.png"/>
          <p:cNvPicPr>
            <a:picLocks/>
          </p:cNvPicPr>
          <p:nvPr/>
        </p:nvPicPr>
        <p:blipFill>
          <a:blip r:embed="rId2" cstate="print"/>
          <a:stretch>
            <a:fillRect/>
          </a:stretch>
        </p:blipFill>
        <p:spPr>
          <a:xfrm flipH="1">
            <a:off x="431800" y="3778251"/>
            <a:ext cx="1243202" cy="1156461"/>
          </a:xfrm>
          <a:prstGeom prst="rect">
            <a:avLst/>
          </a:prstGeom>
          <a:solidFill>
            <a:scrgbClr r="0" g="0" b="0">
              <a:alpha val="0"/>
            </a:scrgbClr>
          </a:solidFill>
        </p:spPr>
      </p:pic>
      <p:sp>
        <p:nvSpPr>
          <p:cNvPr id="55" name="TextBox 54"/>
          <p:cNvSpPr txBox="1"/>
          <p:nvPr/>
        </p:nvSpPr>
        <p:spPr>
          <a:xfrm>
            <a:off x="2032000" y="38798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56" name="TextBox 55"/>
          <p:cNvSpPr txBox="1"/>
          <p:nvPr/>
        </p:nvSpPr>
        <p:spPr>
          <a:xfrm>
            <a:off x="1689100" y="4400551"/>
            <a:ext cx="965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57" name="TextBox 56"/>
          <p:cNvSpPr txBox="1"/>
          <p:nvPr/>
        </p:nvSpPr>
        <p:spPr>
          <a:xfrm>
            <a:off x="2171700" y="4451351"/>
            <a:ext cx="965200" cy="507831"/>
          </a:xfrm>
          <a:prstGeom prst="rect">
            <a:avLst/>
          </a:prstGeom>
          <a:noFill/>
        </p:spPr>
        <p:txBody>
          <a:bodyPr vert="horz" rtlCol="0">
            <a:spAutoFit/>
          </a:bodyPr>
          <a:lstStyle/>
          <a:p>
            <a:r>
              <a:rPr lang="nl-NL" sz="2700">
                <a:solidFill>
                  <a:srgbClr val="0000FF"/>
                </a:solidFill>
                <a:latin typeface="Comic Sans MS - 36"/>
              </a:rPr>
              <a:t>?</a:t>
            </a:r>
          </a:p>
        </p:txBody>
      </p:sp>
      <p:cxnSp>
        <p:nvCxnSpPr>
          <p:cNvPr id="58" name="Straight Connector 57"/>
          <p:cNvCxnSpPr/>
          <p:nvPr/>
        </p:nvCxnSpPr>
        <p:spPr>
          <a:xfrm flipV="1">
            <a:off x="2374645" y="4107308"/>
            <a:ext cx="426340" cy="17652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514219" y="4438141"/>
            <a:ext cx="838200" cy="26466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1999615" y="4254372"/>
            <a:ext cx="1021969" cy="4337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551608" y="7037289"/>
            <a:ext cx="7086600" cy="461665"/>
          </a:xfrm>
          <a:prstGeom prst="rect">
            <a:avLst/>
          </a:prstGeom>
          <a:noFill/>
        </p:spPr>
        <p:txBody>
          <a:bodyPr vert="horz" rtlCol="0">
            <a:spAutoFit/>
          </a:bodyPr>
          <a:lstStyle/>
          <a:p>
            <a:r>
              <a:rPr lang="nl-NL" sz="2400" dirty="0" err="1">
                <a:solidFill>
                  <a:srgbClr val="FF0000"/>
                </a:solidFill>
                <a:latin typeface="Calibri - 26"/>
              </a:rPr>
              <a:t>Inventory</a:t>
            </a:r>
            <a:r>
              <a:rPr lang="nl-NL" sz="2400" dirty="0">
                <a:solidFill>
                  <a:srgbClr val="FF0000"/>
                </a:solidFill>
                <a:latin typeface="Calibri - 26"/>
              </a:rPr>
              <a:t> of </a:t>
            </a:r>
            <a:r>
              <a:rPr lang="nl-NL" sz="2400" dirty="0" err="1">
                <a:solidFill>
                  <a:srgbClr val="FF0000"/>
                </a:solidFill>
                <a:latin typeface="Calibri - 26"/>
              </a:rPr>
              <a:t>possible</a:t>
            </a:r>
            <a:r>
              <a:rPr lang="nl-NL" sz="2400" dirty="0">
                <a:solidFill>
                  <a:srgbClr val="FF0000"/>
                </a:solidFill>
                <a:latin typeface="Calibri - 26"/>
              </a:rPr>
              <a:t> </a:t>
            </a:r>
            <a:r>
              <a:rPr lang="nl-NL" sz="2400" dirty="0" err="1">
                <a:solidFill>
                  <a:srgbClr val="FF0000"/>
                </a:solidFill>
                <a:latin typeface="Calibri - 26"/>
              </a:rPr>
              <a:t>interesting</a:t>
            </a:r>
            <a:r>
              <a:rPr lang="nl-NL" sz="2400" dirty="0">
                <a:solidFill>
                  <a:srgbClr val="FF0000"/>
                </a:solidFill>
                <a:latin typeface="Calibri - 26"/>
              </a:rPr>
              <a:t> </a:t>
            </a:r>
            <a:r>
              <a:rPr lang="nl-NL" sz="2400" dirty="0" err="1">
                <a:solidFill>
                  <a:srgbClr val="FF0000"/>
                </a:solidFill>
                <a:latin typeface="Calibri - 26"/>
              </a:rPr>
              <a:t>questions</a:t>
            </a:r>
            <a:endParaRPr lang="nl-NL" sz="2400" dirty="0">
              <a:solidFill>
                <a:srgbClr val="FF0000"/>
              </a:solidFill>
              <a:latin typeface="Calibri - 26"/>
            </a:endParaRPr>
          </a:p>
        </p:txBody>
      </p:sp>
      <p:sp>
        <p:nvSpPr>
          <p:cNvPr id="67" name="TextBox 6"/>
          <p:cNvSpPr txBox="1"/>
          <p:nvPr/>
        </p:nvSpPr>
        <p:spPr>
          <a:xfrm>
            <a:off x="942008" y="760507"/>
            <a:ext cx="7823200" cy="1446550"/>
          </a:xfrm>
          <a:prstGeom prst="rect">
            <a:avLst/>
          </a:prstGeom>
          <a:noFill/>
        </p:spPr>
        <p:txBody>
          <a:bodyPr vert="horz" rtlCol="0">
            <a:spAutoFit/>
          </a:bodyPr>
          <a:lstStyle/>
          <a:p>
            <a:pPr algn="ctr"/>
            <a:r>
              <a:rPr lang="nl-NL" sz="4400" dirty="0">
                <a:latin typeface="+mj-lt"/>
                <a:ea typeface="+mj-ea"/>
                <a:cs typeface="+mj-cs"/>
              </a:rPr>
              <a:t>Step B: </a:t>
            </a:r>
            <a:r>
              <a:rPr lang="nl-NL" sz="4400" dirty="0" err="1">
                <a:latin typeface="+mj-lt"/>
                <a:ea typeface="+mj-ea"/>
                <a:cs typeface="+mj-cs"/>
              </a:rPr>
              <a:t>relate</a:t>
            </a:r>
            <a:r>
              <a:rPr lang="nl-NL" sz="4400" dirty="0">
                <a:latin typeface="+mj-lt"/>
                <a:ea typeface="+mj-ea"/>
                <a:cs typeface="+mj-cs"/>
              </a:rPr>
              <a:t> </a:t>
            </a:r>
            <a:r>
              <a:rPr lang="nl-NL" sz="4400" dirty="0" err="1">
                <a:latin typeface="+mj-lt"/>
                <a:ea typeface="+mj-ea"/>
                <a:cs typeface="+mj-cs"/>
              </a:rPr>
              <a:t>questions</a:t>
            </a:r>
            <a:r>
              <a:rPr lang="nl-NL" sz="4400" dirty="0">
                <a:latin typeface="+mj-lt"/>
                <a:ea typeface="+mj-ea"/>
                <a:cs typeface="+mj-cs"/>
              </a:rPr>
              <a:t> </a:t>
            </a:r>
          </a:p>
          <a:p>
            <a:pPr algn="ctr"/>
            <a:r>
              <a:rPr lang="nl-NL" sz="4400" dirty="0" err="1">
                <a:latin typeface="+mj-lt"/>
                <a:ea typeface="+mj-ea"/>
                <a:cs typeface="+mj-cs"/>
              </a:rPr>
              <a:t>to</a:t>
            </a:r>
            <a:r>
              <a:rPr lang="nl-NL" sz="4400" dirty="0">
                <a:latin typeface="+mj-lt"/>
                <a:ea typeface="+mj-ea"/>
                <a:cs typeface="+mj-cs"/>
              </a:rPr>
              <a:t> mind map</a:t>
            </a:r>
          </a:p>
        </p:txBody>
      </p:sp>
    </p:spTree>
    <p:extLst>
      <p:ext uri="{BB962C8B-B14F-4D97-AF65-F5344CB8AC3E}">
        <p14:creationId xmlns:p14="http://schemas.microsoft.com/office/powerpoint/2010/main" val="3618907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8000" y="5048251"/>
            <a:ext cx="6084168" cy="1200329"/>
          </a:xfrm>
          <a:prstGeom prst="rect">
            <a:avLst/>
          </a:prstGeom>
          <a:noFill/>
        </p:spPr>
        <p:txBody>
          <a:bodyPr vert="horz" wrap="square" rtlCol="0">
            <a:spAutoFit/>
          </a:bodyPr>
          <a:lstStyle/>
          <a:p>
            <a:r>
              <a:rPr lang="nl-NL" sz="2400" dirty="0" err="1">
                <a:solidFill>
                  <a:srgbClr val="000000"/>
                </a:solidFill>
                <a:latin typeface="Calibri - 24"/>
              </a:rPr>
              <a:t>Groups</a:t>
            </a:r>
            <a:r>
              <a:rPr lang="nl-NL" sz="2400" dirty="0">
                <a:solidFill>
                  <a:srgbClr val="000000"/>
                </a:solidFill>
                <a:latin typeface="Calibri - 24"/>
              </a:rPr>
              <a:t> exchange </a:t>
            </a:r>
            <a:r>
              <a:rPr lang="nl-NL" sz="2400" dirty="0" err="1">
                <a:solidFill>
                  <a:srgbClr val="000000"/>
                </a:solidFill>
                <a:latin typeface="Calibri - 24"/>
              </a:rPr>
              <a:t>question-selection</a:t>
            </a:r>
            <a:endParaRPr lang="nl-NL" sz="2400" dirty="0">
              <a:solidFill>
                <a:srgbClr val="000000"/>
              </a:solidFill>
              <a:latin typeface="Calibri - 24"/>
            </a:endParaRPr>
          </a:p>
          <a:p>
            <a:r>
              <a:rPr lang="nl-NL" sz="2400" dirty="0" err="1">
                <a:solidFill>
                  <a:srgbClr val="000000"/>
                </a:solidFill>
                <a:latin typeface="Calibri - 24"/>
              </a:rPr>
              <a:t>Value</a:t>
            </a:r>
            <a:r>
              <a:rPr lang="nl-NL" sz="2400" dirty="0">
                <a:solidFill>
                  <a:srgbClr val="000000"/>
                </a:solidFill>
                <a:latin typeface="Calibri - 24"/>
              </a:rPr>
              <a:t> </a:t>
            </a:r>
            <a:r>
              <a:rPr lang="nl-NL" sz="2400" dirty="0" err="1">
                <a:solidFill>
                  <a:srgbClr val="000000"/>
                </a:solidFill>
                <a:latin typeface="Calibri - 24"/>
              </a:rPr>
              <a:t>each</a:t>
            </a:r>
            <a:r>
              <a:rPr lang="nl-NL" sz="2400" dirty="0">
                <a:solidFill>
                  <a:srgbClr val="000000"/>
                </a:solidFill>
                <a:latin typeface="Calibri - 24"/>
              </a:rPr>
              <a:t> </a:t>
            </a:r>
            <a:r>
              <a:rPr lang="nl-NL" sz="2400" dirty="0" err="1">
                <a:solidFill>
                  <a:srgbClr val="000000"/>
                </a:solidFill>
                <a:latin typeface="Calibri - 24"/>
              </a:rPr>
              <a:t>others</a:t>
            </a:r>
            <a:r>
              <a:rPr lang="nl-NL" sz="2400" dirty="0">
                <a:solidFill>
                  <a:srgbClr val="000000"/>
                </a:solidFill>
                <a:latin typeface="Calibri - 24"/>
              </a:rPr>
              <a:t> </a:t>
            </a:r>
            <a:r>
              <a:rPr lang="nl-NL" sz="2400" dirty="0" err="1">
                <a:solidFill>
                  <a:srgbClr val="000000"/>
                </a:solidFill>
                <a:latin typeface="Calibri - 24"/>
              </a:rPr>
              <a:t>questions</a:t>
            </a:r>
            <a:endParaRPr lang="nl-NL" sz="2400" dirty="0">
              <a:solidFill>
                <a:srgbClr val="000000"/>
              </a:solidFill>
              <a:latin typeface="Calibri - 24"/>
            </a:endParaRPr>
          </a:p>
          <a:p>
            <a:r>
              <a:rPr lang="nl-NL" sz="2400" dirty="0" err="1">
                <a:solidFill>
                  <a:srgbClr val="000000"/>
                </a:solidFill>
                <a:latin typeface="Calibri - 24"/>
              </a:rPr>
              <a:t>Give</a:t>
            </a:r>
            <a:r>
              <a:rPr lang="nl-NL" sz="2400" dirty="0">
                <a:solidFill>
                  <a:srgbClr val="000000"/>
                </a:solidFill>
                <a:latin typeface="Calibri - 24"/>
              </a:rPr>
              <a:t> </a:t>
            </a:r>
            <a:r>
              <a:rPr lang="nl-NL" sz="2400" dirty="0" err="1">
                <a:solidFill>
                  <a:srgbClr val="000000"/>
                </a:solidFill>
                <a:latin typeface="Calibri - 24"/>
              </a:rPr>
              <a:t>suggestions</a:t>
            </a:r>
            <a:r>
              <a:rPr lang="nl-NL" sz="2400" dirty="0">
                <a:solidFill>
                  <a:srgbClr val="000000"/>
                </a:solidFill>
                <a:latin typeface="Calibri - 24"/>
              </a:rPr>
              <a:t> </a:t>
            </a:r>
            <a:r>
              <a:rPr lang="nl-NL" sz="2400" dirty="0" err="1">
                <a:solidFill>
                  <a:srgbClr val="000000"/>
                </a:solidFill>
                <a:latin typeface="Calibri - 24"/>
              </a:rPr>
              <a:t>for</a:t>
            </a:r>
            <a:r>
              <a:rPr lang="nl-NL" sz="2400" dirty="0">
                <a:solidFill>
                  <a:srgbClr val="000000"/>
                </a:solidFill>
                <a:latin typeface="Calibri - 24"/>
              </a:rPr>
              <a:t> </a:t>
            </a:r>
            <a:r>
              <a:rPr lang="nl-NL" sz="2400" dirty="0" err="1">
                <a:solidFill>
                  <a:srgbClr val="000000"/>
                </a:solidFill>
                <a:latin typeface="Calibri - 24"/>
              </a:rPr>
              <a:t>improvement</a:t>
            </a:r>
            <a:endParaRPr lang="nl-NL" sz="2400" dirty="0">
              <a:solidFill>
                <a:srgbClr val="000000"/>
              </a:solidFill>
              <a:latin typeface="Calibri - 24"/>
            </a:endParaRPr>
          </a:p>
        </p:txBody>
      </p:sp>
      <p:grpSp>
        <p:nvGrpSpPr>
          <p:cNvPr id="34" name="Group 33"/>
          <p:cNvGrpSpPr/>
          <p:nvPr/>
        </p:nvGrpSpPr>
        <p:grpSpPr>
          <a:xfrm>
            <a:off x="673100" y="2876550"/>
            <a:ext cx="4439284" cy="1796288"/>
            <a:chOff x="673100" y="2832100"/>
            <a:chExt cx="4439284" cy="1796288"/>
          </a:xfrm>
        </p:grpSpPr>
        <p:pic>
          <p:nvPicPr>
            <p:cNvPr id="30" name="Picture 29" descr="clipboard.png"/>
            <p:cNvPicPr>
              <a:picLocks/>
            </p:cNvPicPr>
            <p:nvPr/>
          </p:nvPicPr>
          <p:blipFill>
            <a:blip r:embed="rId2" cstate="print"/>
            <a:stretch>
              <a:fillRect/>
            </a:stretch>
          </p:blipFill>
          <p:spPr>
            <a:xfrm>
              <a:off x="673100" y="2832100"/>
              <a:ext cx="1924685" cy="1796288"/>
            </a:xfrm>
            <a:prstGeom prst="rect">
              <a:avLst/>
            </a:prstGeom>
            <a:solidFill>
              <a:scrgbClr r="0" g="0" b="0">
                <a:alpha val="0"/>
              </a:scrgbClr>
            </a:solidFill>
          </p:spPr>
        </p:pic>
        <p:pic>
          <p:nvPicPr>
            <p:cNvPr id="31" name="Picture 30" descr="clipboard.png"/>
            <p:cNvPicPr>
              <a:picLocks/>
            </p:cNvPicPr>
            <p:nvPr/>
          </p:nvPicPr>
          <p:blipFill>
            <a:blip r:embed="rId2" cstate="print"/>
            <a:stretch>
              <a:fillRect/>
            </a:stretch>
          </p:blipFill>
          <p:spPr>
            <a:xfrm flipH="1" flipV="1">
              <a:off x="3187700" y="2832100"/>
              <a:ext cx="1924684" cy="1796288"/>
            </a:xfrm>
            <a:prstGeom prst="rect">
              <a:avLst/>
            </a:prstGeom>
            <a:solidFill>
              <a:scrgbClr r="0" g="0" b="0">
                <a:alpha val="0"/>
              </a:scrgbClr>
            </a:solidFill>
          </p:spPr>
        </p:pic>
        <p:sp>
          <p:nvSpPr>
            <p:cNvPr id="32" name="Freeform 31"/>
            <p:cNvSpPr/>
            <p:nvPr/>
          </p:nvSpPr>
          <p:spPr>
            <a:xfrm rot="5400000">
              <a:off x="2748914" y="2832100"/>
              <a:ext cx="379985" cy="675641"/>
            </a:xfrm>
            <a:custGeom>
              <a:avLst/>
              <a:gdLst/>
              <a:ahLst/>
              <a:cxnLst/>
              <a:rect l="0" t="0" r="0" b="0"/>
              <a:pathLst>
                <a:path w="379985" h="675641">
                  <a:moveTo>
                    <a:pt x="379984" y="281304"/>
                  </a:moveTo>
                  <a:lnTo>
                    <a:pt x="284988" y="281304"/>
                  </a:lnTo>
                  <a:lnTo>
                    <a:pt x="284988" y="675640"/>
                  </a:lnTo>
                  <a:lnTo>
                    <a:pt x="94996" y="675640"/>
                  </a:lnTo>
                  <a:lnTo>
                    <a:pt x="94996" y="281304"/>
                  </a:lnTo>
                  <a:lnTo>
                    <a:pt x="0" y="281304"/>
                  </a:lnTo>
                  <a:lnTo>
                    <a:pt x="189993" y="0"/>
                  </a:lnTo>
                  <a:close/>
                </a:path>
              </a:pathLst>
            </a:custGeom>
            <a:solidFill>
              <a:srgbClr val="0000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Freeform 32"/>
            <p:cNvSpPr/>
            <p:nvPr/>
          </p:nvSpPr>
          <p:spPr>
            <a:xfrm rot="5400000" flipH="1" flipV="1">
              <a:off x="2698114" y="3886200"/>
              <a:ext cx="379985" cy="675641"/>
            </a:xfrm>
            <a:custGeom>
              <a:avLst/>
              <a:gdLst/>
              <a:ahLst/>
              <a:cxnLst/>
              <a:rect l="0" t="0" r="0" b="0"/>
              <a:pathLst>
                <a:path w="379985" h="675641">
                  <a:moveTo>
                    <a:pt x="379984" y="281304"/>
                  </a:moveTo>
                  <a:lnTo>
                    <a:pt x="284988" y="281304"/>
                  </a:lnTo>
                  <a:lnTo>
                    <a:pt x="284988" y="675640"/>
                  </a:lnTo>
                  <a:lnTo>
                    <a:pt x="94996" y="675640"/>
                  </a:lnTo>
                  <a:lnTo>
                    <a:pt x="94996" y="281304"/>
                  </a:lnTo>
                  <a:lnTo>
                    <a:pt x="0" y="281304"/>
                  </a:lnTo>
                  <a:lnTo>
                    <a:pt x="189993" y="0"/>
                  </a:lnTo>
                  <a:close/>
                </a:path>
              </a:pathLst>
            </a:custGeom>
            <a:solidFill>
              <a:srgbClr val="0000FF"/>
            </a:solidFill>
            <a:ln w="38100" cap="flat" cmpd="sng" algn="ctr">
              <a:solidFill>
                <a:srgbClr val="00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35" name="TextBox 34"/>
          <p:cNvSpPr txBox="1"/>
          <p:nvPr/>
        </p:nvSpPr>
        <p:spPr>
          <a:xfrm>
            <a:off x="1479600" y="6677249"/>
            <a:ext cx="7594600" cy="461665"/>
          </a:xfrm>
          <a:prstGeom prst="rect">
            <a:avLst/>
          </a:prstGeom>
          <a:noFill/>
        </p:spPr>
        <p:txBody>
          <a:bodyPr vert="horz" rtlCol="0">
            <a:spAutoFit/>
          </a:bodyPr>
          <a:lstStyle/>
          <a:p>
            <a:r>
              <a:rPr lang="nl-NL" sz="2400" dirty="0" err="1">
                <a:solidFill>
                  <a:srgbClr val="FF0000"/>
                </a:solidFill>
                <a:latin typeface="Calibri - 26"/>
              </a:rPr>
              <a:t>Collective</a:t>
            </a:r>
            <a:r>
              <a:rPr lang="nl-NL" sz="2400" dirty="0">
                <a:solidFill>
                  <a:srgbClr val="FF0000"/>
                </a:solidFill>
                <a:latin typeface="Calibri - 26"/>
              </a:rPr>
              <a:t> </a:t>
            </a:r>
            <a:r>
              <a:rPr lang="nl-NL" sz="2400" dirty="0" err="1">
                <a:solidFill>
                  <a:srgbClr val="FF0000"/>
                </a:solidFill>
                <a:latin typeface="Calibri - 26"/>
              </a:rPr>
              <a:t>effort</a:t>
            </a:r>
            <a:r>
              <a:rPr lang="nl-NL" sz="2400" dirty="0">
                <a:solidFill>
                  <a:srgbClr val="FF0000"/>
                </a:solidFill>
                <a:latin typeface="Calibri - 26"/>
              </a:rPr>
              <a:t> to </a:t>
            </a:r>
            <a:r>
              <a:rPr lang="nl-NL" sz="2400" dirty="0" err="1">
                <a:solidFill>
                  <a:srgbClr val="FF0000"/>
                </a:solidFill>
                <a:latin typeface="Calibri - 26"/>
              </a:rPr>
              <a:t>improve</a:t>
            </a:r>
            <a:r>
              <a:rPr lang="nl-NL" sz="2400" dirty="0">
                <a:solidFill>
                  <a:srgbClr val="FF0000"/>
                </a:solidFill>
                <a:latin typeface="Calibri - 26"/>
              </a:rPr>
              <a:t> </a:t>
            </a:r>
            <a:r>
              <a:rPr lang="nl-NL" sz="2400" dirty="0" err="1">
                <a:solidFill>
                  <a:srgbClr val="FF0000"/>
                </a:solidFill>
                <a:latin typeface="Calibri - 26"/>
              </a:rPr>
              <a:t>question</a:t>
            </a:r>
            <a:r>
              <a:rPr lang="nl-NL" sz="2400" dirty="0">
                <a:solidFill>
                  <a:srgbClr val="FF0000"/>
                </a:solidFill>
                <a:latin typeface="Calibri - 26"/>
              </a:rPr>
              <a:t> </a:t>
            </a:r>
            <a:r>
              <a:rPr lang="nl-NL" sz="2400" dirty="0" err="1">
                <a:solidFill>
                  <a:srgbClr val="FF0000"/>
                </a:solidFill>
                <a:latin typeface="Calibri - 26"/>
              </a:rPr>
              <a:t>quality</a:t>
            </a:r>
            <a:endParaRPr lang="nl-NL" sz="2400" dirty="0">
              <a:solidFill>
                <a:srgbClr val="FF0000"/>
              </a:solidFill>
              <a:latin typeface="Calibri - 26"/>
            </a:endParaRPr>
          </a:p>
        </p:txBody>
      </p:sp>
      <p:grpSp>
        <p:nvGrpSpPr>
          <p:cNvPr id="36" name="Group 35"/>
          <p:cNvGrpSpPr/>
          <p:nvPr/>
        </p:nvGrpSpPr>
        <p:grpSpPr>
          <a:xfrm>
            <a:off x="5296025" y="2860824"/>
            <a:ext cx="5077399" cy="3401504"/>
            <a:chOff x="5740105" y="3173972"/>
            <a:chExt cx="4707884" cy="3062207"/>
          </a:xfrm>
        </p:grpSpPr>
        <p:sp>
          <p:nvSpPr>
            <p:cNvPr id="37" name="Oval 36"/>
            <p:cNvSpPr/>
            <p:nvPr/>
          </p:nvSpPr>
          <p:spPr>
            <a:xfrm>
              <a:off x="5740105" y="3192841"/>
              <a:ext cx="2441816" cy="2046449"/>
            </a:xfrm>
            <a:prstGeom prst="ellipse">
              <a:avLst/>
            </a:prstGeom>
            <a:solidFill>
              <a:srgbClr val="FFFFFF">
                <a:alpha val="60000"/>
              </a:srgbClr>
            </a:solidFill>
            <a:ln w="76200" cap="flat" cmpd="sng" algn="ctr">
              <a:solidFill>
                <a:srgbClr val="FF0000">
                  <a:alpha val="6000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8" name="Oval 37"/>
            <p:cNvSpPr/>
            <p:nvPr/>
          </p:nvSpPr>
          <p:spPr>
            <a:xfrm>
              <a:off x="7609595" y="3173972"/>
              <a:ext cx="2441815" cy="2046451"/>
            </a:xfrm>
            <a:prstGeom prst="ellipse">
              <a:avLst/>
            </a:prstGeom>
            <a:solidFill>
              <a:schemeClr val="accent1">
                <a:alpha val="1000"/>
              </a:schemeClr>
            </a:solidFill>
            <a:ln w="76200" cap="flat" cmpd="sng" algn="ctr">
              <a:solidFill>
                <a:srgbClr val="0000FF"/>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Oval 38"/>
            <p:cNvSpPr/>
            <p:nvPr/>
          </p:nvSpPr>
          <p:spPr>
            <a:xfrm>
              <a:off x="6738612" y="4228606"/>
              <a:ext cx="2396131" cy="2007573"/>
            </a:xfrm>
            <a:prstGeom prst="ellipse">
              <a:avLst/>
            </a:prstGeom>
            <a:solidFill>
              <a:schemeClr val="accent1">
                <a:alpha val="1000"/>
              </a:schemeClr>
            </a:solidFill>
            <a:ln w="76200" cap="flat" cmpd="sng" algn="ctr">
              <a:solidFill>
                <a:srgbClr val="0093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TextBox 39"/>
            <p:cNvSpPr txBox="1"/>
            <p:nvPr/>
          </p:nvSpPr>
          <p:spPr>
            <a:xfrm>
              <a:off x="8477574" y="3452142"/>
              <a:ext cx="1027552" cy="346345"/>
            </a:xfrm>
            <a:prstGeom prst="rect">
              <a:avLst/>
            </a:prstGeom>
            <a:noFill/>
          </p:spPr>
          <p:txBody>
            <a:bodyPr vert="horz" rtlCol="0">
              <a:spAutoFit/>
            </a:bodyPr>
            <a:lstStyle/>
            <a:p>
              <a:pPr algn="ctr"/>
              <a:r>
                <a:rPr lang="nl-NL" sz="1900" b="1" dirty="0" err="1">
                  <a:solidFill>
                    <a:srgbClr val="0000FF"/>
                  </a:solidFill>
                  <a:latin typeface="Calibri - 26"/>
                </a:rPr>
                <a:t>How</a:t>
              </a:r>
              <a:r>
                <a:rPr lang="nl-NL" sz="1900" b="1" dirty="0">
                  <a:solidFill>
                    <a:srgbClr val="0000FF"/>
                  </a:solidFill>
                  <a:latin typeface="Calibri - 26"/>
                </a:rPr>
                <a:t>?</a:t>
              </a:r>
            </a:p>
          </p:txBody>
        </p:sp>
        <p:sp>
          <p:nvSpPr>
            <p:cNvPr id="41" name="TextBox 40"/>
            <p:cNvSpPr txBox="1"/>
            <p:nvPr/>
          </p:nvSpPr>
          <p:spPr>
            <a:xfrm>
              <a:off x="6140711" y="3452142"/>
              <a:ext cx="1510776" cy="346345"/>
            </a:xfrm>
            <a:prstGeom prst="rect">
              <a:avLst/>
            </a:prstGeom>
            <a:noFill/>
          </p:spPr>
          <p:txBody>
            <a:bodyPr vert="horz" rtlCol="0">
              <a:spAutoFit/>
            </a:bodyPr>
            <a:lstStyle/>
            <a:p>
              <a:pPr algn="ctr"/>
              <a:r>
                <a:rPr lang="nl-NL" sz="1900" b="1" dirty="0" err="1">
                  <a:solidFill>
                    <a:srgbClr val="FF0000"/>
                  </a:solidFill>
                  <a:latin typeface="Calibri - 26"/>
                </a:rPr>
                <a:t>Why</a:t>
              </a:r>
              <a:r>
                <a:rPr lang="nl-NL" sz="1900" b="1" dirty="0">
                  <a:solidFill>
                    <a:srgbClr val="FF0000"/>
                  </a:solidFill>
                  <a:latin typeface="Calibri - 26"/>
                </a:rPr>
                <a:t>?</a:t>
              </a:r>
            </a:p>
          </p:txBody>
        </p:sp>
        <p:sp>
          <p:nvSpPr>
            <p:cNvPr id="42" name="TextBox 41"/>
            <p:cNvSpPr txBox="1"/>
            <p:nvPr/>
          </p:nvSpPr>
          <p:spPr>
            <a:xfrm>
              <a:off x="7542828" y="5118730"/>
              <a:ext cx="1027555" cy="346345"/>
            </a:xfrm>
            <a:prstGeom prst="rect">
              <a:avLst/>
            </a:prstGeom>
            <a:noFill/>
          </p:spPr>
          <p:txBody>
            <a:bodyPr vert="horz" rtlCol="0">
              <a:spAutoFit/>
            </a:bodyPr>
            <a:lstStyle/>
            <a:p>
              <a:r>
                <a:rPr lang="nl-NL" sz="1900" b="1" dirty="0" err="1">
                  <a:solidFill>
                    <a:srgbClr val="009300"/>
                  </a:solidFill>
                  <a:latin typeface="Calibri - 26"/>
                </a:rPr>
                <a:t>What</a:t>
              </a:r>
              <a:r>
                <a:rPr lang="nl-NL" sz="1900" b="1" dirty="0">
                  <a:solidFill>
                    <a:srgbClr val="009300"/>
                  </a:solidFill>
                  <a:latin typeface="Calibri - 26"/>
                </a:rPr>
                <a:t>?</a:t>
              </a:r>
            </a:p>
          </p:txBody>
        </p:sp>
        <p:grpSp>
          <p:nvGrpSpPr>
            <p:cNvPr id="43" name="Group 48"/>
            <p:cNvGrpSpPr/>
            <p:nvPr/>
          </p:nvGrpSpPr>
          <p:grpSpPr>
            <a:xfrm>
              <a:off x="7734493" y="4304274"/>
              <a:ext cx="440393" cy="508486"/>
              <a:chOff x="7734493" y="4304274"/>
              <a:chExt cx="440393" cy="508486"/>
            </a:xfrm>
          </p:grpSpPr>
          <p:sp>
            <p:nvSpPr>
              <p:cNvPr id="48" name="Freeform 47"/>
              <p:cNvSpPr/>
              <p:nvPr/>
            </p:nvSpPr>
            <p:spPr>
              <a:xfrm>
                <a:off x="7805876" y="4474501"/>
                <a:ext cx="3296" cy="3296"/>
              </a:xfrm>
              <a:custGeom>
                <a:avLst/>
                <a:gdLst/>
                <a:ahLst/>
                <a:cxnLst/>
                <a:rect l="0" t="0" r="0" b="0"/>
                <a:pathLst>
                  <a:path w="3296" h="3296">
                    <a:moveTo>
                      <a:pt x="0" y="0"/>
                    </a:moveTo>
                    <a:lnTo>
                      <a:pt x="3295" y="3295"/>
                    </a:lnTo>
                  </a:path>
                </a:pathLst>
              </a:custGeom>
              <a:ln w="182189"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9" name="Freeform 48"/>
              <p:cNvSpPr/>
              <p:nvPr/>
            </p:nvSpPr>
            <p:spPr>
              <a:xfrm>
                <a:off x="7821253" y="4500859"/>
                <a:ext cx="69191" cy="150460"/>
              </a:xfrm>
              <a:custGeom>
                <a:avLst/>
                <a:gdLst/>
                <a:ahLst/>
                <a:cxnLst/>
                <a:rect l="0" t="0" r="0" b="0"/>
                <a:pathLst>
                  <a:path w="69191" h="150460">
                    <a:moveTo>
                      <a:pt x="69190" y="150459"/>
                    </a:moveTo>
                    <a:lnTo>
                      <a:pt x="65895" y="138379"/>
                    </a:lnTo>
                    <a:lnTo>
                      <a:pt x="59307" y="123003"/>
                    </a:lnTo>
                    <a:lnTo>
                      <a:pt x="50520" y="96646"/>
                    </a:lnTo>
                    <a:lnTo>
                      <a:pt x="45028" y="86762"/>
                    </a:lnTo>
                    <a:lnTo>
                      <a:pt x="41734" y="81270"/>
                    </a:lnTo>
                    <a:lnTo>
                      <a:pt x="36243" y="65895"/>
                    </a:lnTo>
                    <a:lnTo>
                      <a:pt x="26358" y="53814"/>
                    </a:lnTo>
                    <a:lnTo>
                      <a:pt x="20867" y="39537"/>
                    </a:lnTo>
                    <a:lnTo>
                      <a:pt x="15376" y="27456"/>
                    </a:lnTo>
                    <a:lnTo>
                      <a:pt x="8786" y="12081"/>
                    </a:lnTo>
                    <a:lnTo>
                      <a:pt x="0" y="0"/>
                    </a:lnTo>
                  </a:path>
                </a:pathLst>
              </a:custGeom>
              <a:ln w="182198"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0" name="Freeform 49"/>
              <p:cNvSpPr/>
              <p:nvPr/>
            </p:nvSpPr>
            <p:spPr>
              <a:xfrm>
                <a:off x="7928881" y="4306472"/>
                <a:ext cx="246005" cy="425018"/>
              </a:xfrm>
              <a:custGeom>
                <a:avLst/>
                <a:gdLst/>
                <a:ahLst/>
                <a:cxnLst/>
                <a:rect l="0" t="0" r="0" b="0"/>
                <a:pathLst>
                  <a:path w="246005" h="425018">
                    <a:moveTo>
                      <a:pt x="246004" y="0"/>
                    </a:moveTo>
                    <a:lnTo>
                      <a:pt x="246004" y="225138"/>
                    </a:lnTo>
                    <a:lnTo>
                      <a:pt x="242710" y="237219"/>
                    </a:lnTo>
                    <a:lnTo>
                      <a:pt x="242710" y="251496"/>
                    </a:lnTo>
                    <a:lnTo>
                      <a:pt x="239414" y="263577"/>
                    </a:lnTo>
                    <a:lnTo>
                      <a:pt x="236120" y="275658"/>
                    </a:lnTo>
                    <a:lnTo>
                      <a:pt x="233923" y="287738"/>
                    </a:lnTo>
                    <a:lnTo>
                      <a:pt x="227334" y="299818"/>
                    </a:lnTo>
                    <a:lnTo>
                      <a:pt x="224039" y="311899"/>
                    </a:lnTo>
                    <a:lnTo>
                      <a:pt x="215254" y="320685"/>
                    </a:lnTo>
                    <a:lnTo>
                      <a:pt x="203173" y="338257"/>
                    </a:lnTo>
                    <a:lnTo>
                      <a:pt x="188896" y="353632"/>
                    </a:lnTo>
                    <a:lnTo>
                      <a:pt x="170226" y="371204"/>
                    </a:lnTo>
                    <a:lnTo>
                      <a:pt x="161440" y="374499"/>
                    </a:lnTo>
                    <a:lnTo>
                      <a:pt x="152655" y="379990"/>
                    </a:lnTo>
                    <a:lnTo>
                      <a:pt x="147164" y="386579"/>
                    </a:lnTo>
                    <a:lnTo>
                      <a:pt x="140574" y="389874"/>
                    </a:lnTo>
                    <a:lnTo>
                      <a:pt x="128493" y="389874"/>
                    </a:lnTo>
                    <a:lnTo>
                      <a:pt x="116413" y="392070"/>
                    </a:lnTo>
                    <a:lnTo>
                      <a:pt x="110922" y="392070"/>
                    </a:lnTo>
                    <a:lnTo>
                      <a:pt x="104332" y="392070"/>
                    </a:lnTo>
                    <a:lnTo>
                      <a:pt x="95547" y="398660"/>
                    </a:lnTo>
                    <a:lnTo>
                      <a:pt x="83466" y="407446"/>
                    </a:lnTo>
                    <a:lnTo>
                      <a:pt x="74680" y="416231"/>
                    </a:lnTo>
                    <a:lnTo>
                      <a:pt x="71385" y="416231"/>
                    </a:lnTo>
                    <a:lnTo>
                      <a:pt x="65894" y="416231"/>
                    </a:lnTo>
                    <a:lnTo>
                      <a:pt x="60403" y="410740"/>
                    </a:lnTo>
                    <a:lnTo>
                      <a:pt x="50519" y="407446"/>
                    </a:lnTo>
                    <a:lnTo>
                      <a:pt x="48322" y="407446"/>
                    </a:lnTo>
                    <a:lnTo>
                      <a:pt x="41733" y="407446"/>
                    </a:lnTo>
                    <a:lnTo>
                      <a:pt x="38438" y="410740"/>
                    </a:lnTo>
                    <a:lnTo>
                      <a:pt x="36242" y="412937"/>
                    </a:lnTo>
                    <a:lnTo>
                      <a:pt x="32947" y="422821"/>
                    </a:lnTo>
                    <a:lnTo>
                      <a:pt x="29652" y="425017"/>
                    </a:lnTo>
                    <a:lnTo>
                      <a:pt x="24161" y="422821"/>
                    </a:lnTo>
                    <a:lnTo>
                      <a:pt x="17572" y="419526"/>
                    </a:lnTo>
                    <a:lnTo>
                      <a:pt x="8786" y="410740"/>
                    </a:lnTo>
                    <a:lnTo>
                      <a:pt x="0" y="404151"/>
                    </a:lnTo>
                  </a:path>
                </a:pathLst>
              </a:custGeom>
              <a:ln w="182196"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1" name="Freeform 50"/>
              <p:cNvSpPr/>
              <p:nvPr/>
            </p:nvSpPr>
            <p:spPr>
              <a:xfrm>
                <a:off x="7916797" y="4304274"/>
                <a:ext cx="239417" cy="379991"/>
              </a:xfrm>
              <a:custGeom>
                <a:avLst/>
                <a:gdLst/>
                <a:ahLst/>
                <a:cxnLst/>
                <a:rect l="0" t="0" r="0" b="0"/>
                <a:pathLst>
                  <a:path w="239417" h="379991">
                    <a:moveTo>
                      <a:pt x="0" y="379990"/>
                    </a:moveTo>
                    <a:lnTo>
                      <a:pt x="3294" y="379990"/>
                    </a:lnTo>
                    <a:lnTo>
                      <a:pt x="12081" y="371204"/>
                    </a:lnTo>
                    <a:lnTo>
                      <a:pt x="20866" y="364615"/>
                    </a:lnTo>
                    <a:lnTo>
                      <a:pt x="36242" y="349240"/>
                    </a:lnTo>
                    <a:lnTo>
                      <a:pt x="45028" y="334962"/>
                    </a:lnTo>
                    <a:lnTo>
                      <a:pt x="50519" y="326177"/>
                    </a:lnTo>
                    <a:lnTo>
                      <a:pt x="62600" y="316292"/>
                    </a:lnTo>
                    <a:lnTo>
                      <a:pt x="123003" y="256987"/>
                    </a:lnTo>
                    <a:lnTo>
                      <a:pt x="131789" y="244907"/>
                    </a:lnTo>
                    <a:lnTo>
                      <a:pt x="143869" y="236121"/>
                    </a:lnTo>
                    <a:lnTo>
                      <a:pt x="155950" y="227335"/>
                    </a:lnTo>
                    <a:lnTo>
                      <a:pt x="164736" y="215254"/>
                    </a:lnTo>
                    <a:lnTo>
                      <a:pt x="173522" y="206469"/>
                    </a:lnTo>
                    <a:lnTo>
                      <a:pt x="180111" y="194388"/>
                    </a:lnTo>
                    <a:lnTo>
                      <a:pt x="182308" y="185602"/>
                    </a:lnTo>
                    <a:lnTo>
                      <a:pt x="188898" y="173522"/>
                    </a:lnTo>
                    <a:lnTo>
                      <a:pt x="192192" y="163637"/>
                    </a:lnTo>
                    <a:lnTo>
                      <a:pt x="197683" y="154851"/>
                    </a:lnTo>
                    <a:lnTo>
                      <a:pt x="200978" y="146065"/>
                    </a:lnTo>
                    <a:lnTo>
                      <a:pt x="203174" y="137280"/>
                    </a:lnTo>
                    <a:lnTo>
                      <a:pt x="206469" y="125199"/>
                    </a:lnTo>
                    <a:lnTo>
                      <a:pt x="209764" y="113119"/>
                    </a:lnTo>
                    <a:lnTo>
                      <a:pt x="213058" y="101038"/>
                    </a:lnTo>
                    <a:lnTo>
                      <a:pt x="213058" y="92252"/>
                    </a:lnTo>
                    <a:lnTo>
                      <a:pt x="215255" y="83466"/>
                    </a:lnTo>
                    <a:lnTo>
                      <a:pt x="215255" y="76877"/>
                    </a:lnTo>
                    <a:lnTo>
                      <a:pt x="215255" y="71386"/>
                    </a:lnTo>
                    <a:lnTo>
                      <a:pt x="213058" y="71386"/>
                    </a:lnTo>
                    <a:lnTo>
                      <a:pt x="209764" y="71386"/>
                    </a:lnTo>
                    <a:lnTo>
                      <a:pt x="209764" y="71386"/>
                    </a:lnTo>
                    <a:lnTo>
                      <a:pt x="203174" y="80171"/>
                    </a:lnTo>
                    <a:lnTo>
                      <a:pt x="206469" y="83466"/>
                    </a:lnTo>
                    <a:lnTo>
                      <a:pt x="209764" y="83466"/>
                    </a:lnTo>
                    <a:lnTo>
                      <a:pt x="213058" y="83466"/>
                    </a:lnTo>
                    <a:lnTo>
                      <a:pt x="215255" y="76877"/>
                    </a:lnTo>
                    <a:lnTo>
                      <a:pt x="221844" y="64796"/>
                    </a:lnTo>
                    <a:lnTo>
                      <a:pt x="230631" y="35144"/>
                    </a:lnTo>
                    <a:lnTo>
                      <a:pt x="236122" y="10982"/>
                    </a:lnTo>
                    <a:lnTo>
                      <a:pt x="239416" y="0"/>
                    </a:lnTo>
                  </a:path>
                </a:pathLst>
              </a:custGeom>
              <a:ln w="182197"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2" name="Freeform 51"/>
              <p:cNvSpPr/>
              <p:nvPr/>
            </p:nvSpPr>
            <p:spPr>
              <a:xfrm>
                <a:off x="7824547" y="4396528"/>
                <a:ext cx="277854" cy="287738"/>
              </a:xfrm>
              <a:custGeom>
                <a:avLst/>
                <a:gdLst/>
                <a:ahLst/>
                <a:cxnLst/>
                <a:rect l="0" t="0" r="0" b="0"/>
                <a:pathLst>
                  <a:path w="277854" h="287738">
                    <a:moveTo>
                      <a:pt x="0" y="110922"/>
                    </a:moveTo>
                    <a:lnTo>
                      <a:pt x="26358" y="110922"/>
                    </a:lnTo>
                    <a:lnTo>
                      <a:pt x="41733" y="107627"/>
                    </a:lnTo>
                    <a:lnTo>
                      <a:pt x="56010" y="104332"/>
                    </a:lnTo>
                    <a:lnTo>
                      <a:pt x="88957" y="102136"/>
                    </a:lnTo>
                    <a:lnTo>
                      <a:pt x="104332" y="95547"/>
                    </a:lnTo>
                    <a:lnTo>
                      <a:pt x="116413" y="95547"/>
                    </a:lnTo>
                    <a:lnTo>
                      <a:pt x="131788" y="90055"/>
                    </a:lnTo>
                    <a:lnTo>
                      <a:pt x="140574" y="86761"/>
                    </a:lnTo>
                    <a:lnTo>
                      <a:pt x="149360" y="81269"/>
                    </a:lnTo>
                    <a:lnTo>
                      <a:pt x="164735" y="69189"/>
                    </a:lnTo>
                    <a:lnTo>
                      <a:pt x="173521" y="60403"/>
                    </a:lnTo>
                    <a:lnTo>
                      <a:pt x="179012" y="48323"/>
                    </a:lnTo>
                    <a:lnTo>
                      <a:pt x="182306" y="41734"/>
                    </a:lnTo>
                    <a:lnTo>
                      <a:pt x="182306" y="27456"/>
                    </a:lnTo>
                    <a:lnTo>
                      <a:pt x="182306" y="17572"/>
                    </a:lnTo>
                    <a:lnTo>
                      <a:pt x="179012" y="12081"/>
                    </a:lnTo>
                    <a:lnTo>
                      <a:pt x="179012" y="8786"/>
                    </a:lnTo>
                    <a:lnTo>
                      <a:pt x="173521" y="5492"/>
                    </a:lnTo>
                    <a:lnTo>
                      <a:pt x="166931" y="3295"/>
                    </a:lnTo>
                    <a:lnTo>
                      <a:pt x="158146" y="0"/>
                    </a:lnTo>
                    <a:lnTo>
                      <a:pt x="149360" y="0"/>
                    </a:lnTo>
                    <a:lnTo>
                      <a:pt x="142770" y="0"/>
                    </a:lnTo>
                    <a:lnTo>
                      <a:pt x="128493" y="0"/>
                    </a:lnTo>
                    <a:lnTo>
                      <a:pt x="116413" y="5492"/>
                    </a:lnTo>
                    <a:lnTo>
                      <a:pt x="109823" y="8786"/>
                    </a:lnTo>
                    <a:lnTo>
                      <a:pt x="98841" y="17572"/>
                    </a:lnTo>
                    <a:lnTo>
                      <a:pt x="86760" y="27456"/>
                    </a:lnTo>
                    <a:lnTo>
                      <a:pt x="76876" y="38438"/>
                    </a:lnTo>
                    <a:lnTo>
                      <a:pt x="68091" y="48323"/>
                    </a:lnTo>
                    <a:lnTo>
                      <a:pt x="62600" y="60403"/>
                    </a:lnTo>
                    <a:lnTo>
                      <a:pt x="59305" y="71385"/>
                    </a:lnTo>
                    <a:lnTo>
                      <a:pt x="56010" y="86761"/>
                    </a:lnTo>
                    <a:lnTo>
                      <a:pt x="56010" y="95547"/>
                    </a:lnTo>
                    <a:lnTo>
                      <a:pt x="56010" y="102136"/>
                    </a:lnTo>
                    <a:lnTo>
                      <a:pt x="59305" y="110922"/>
                    </a:lnTo>
                    <a:lnTo>
                      <a:pt x="68091" y="123002"/>
                    </a:lnTo>
                    <a:lnTo>
                      <a:pt x="74680" y="126297"/>
                    </a:lnTo>
                    <a:lnTo>
                      <a:pt x="83466" y="128493"/>
                    </a:lnTo>
                    <a:lnTo>
                      <a:pt x="88957" y="128493"/>
                    </a:lnTo>
                    <a:lnTo>
                      <a:pt x="98841" y="123002"/>
                    </a:lnTo>
                    <a:lnTo>
                      <a:pt x="104332" y="119708"/>
                    </a:lnTo>
                    <a:lnTo>
                      <a:pt x="109823" y="107627"/>
                    </a:lnTo>
                    <a:lnTo>
                      <a:pt x="113118" y="93350"/>
                    </a:lnTo>
                    <a:lnTo>
                      <a:pt x="119707" y="77975"/>
                    </a:lnTo>
                    <a:lnTo>
                      <a:pt x="119707" y="62600"/>
                    </a:lnTo>
                    <a:lnTo>
                      <a:pt x="119707" y="57109"/>
                    </a:lnTo>
                    <a:lnTo>
                      <a:pt x="116413" y="53814"/>
                    </a:lnTo>
                    <a:lnTo>
                      <a:pt x="113118" y="50519"/>
                    </a:lnTo>
                    <a:lnTo>
                      <a:pt x="107627" y="48323"/>
                    </a:lnTo>
                    <a:lnTo>
                      <a:pt x="104332" y="48323"/>
                    </a:lnTo>
                    <a:lnTo>
                      <a:pt x="95547" y="48323"/>
                    </a:lnTo>
                    <a:lnTo>
                      <a:pt x="83466" y="50519"/>
                    </a:lnTo>
                    <a:lnTo>
                      <a:pt x="76876" y="57109"/>
                    </a:lnTo>
                    <a:lnTo>
                      <a:pt x="62600" y="65894"/>
                    </a:lnTo>
                    <a:lnTo>
                      <a:pt x="53813" y="71385"/>
                    </a:lnTo>
                    <a:lnTo>
                      <a:pt x="47224" y="81269"/>
                    </a:lnTo>
                    <a:lnTo>
                      <a:pt x="45028" y="86761"/>
                    </a:lnTo>
                    <a:lnTo>
                      <a:pt x="41733" y="98841"/>
                    </a:lnTo>
                    <a:lnTo>
                      <a:pt x="38438" y="119708"/>
                    </a:lnTo>
                    <a:lnTo>
                      <a:pt x="35143" y="128493"/>
                    </a:lnTo>
                    <a:lnTo>
                      <a:pt x="35143" y="135083"/>
                    </a:lnTo>
                    <a:lnTo>
                      <a:pt x="35143" y="143869"/>
                    </a:lnTo>
                    <a:lnTo>
                      <a:pt x="38438" y="158146"/>
                    </a:lnTo>
                    <a:lnTo>
                      <a:pt x="38438" y="164735"/>
                    </a:lnTo>
                    <a:lnTo>
                      <a:pt x="47224" y="176816"/>
                    </a:lnTo>
                    <a:lnTo>
                      <a:pt x="50519" y="180110"/>
                    </a:lnTo>
                    <a:lnTo>
                      <a:pt x="56010" y="185602"/>
                    </a:lnTo>
                    <a:lnTo>
                      <a:pt x="71385" y="191093"/>
                    </a:lnTo>
                    <a:lnTo>
                      <a:pt x="83466" y="194387"/>
                    </a:lnTo>
                    <a:lnTo>
                      <a:pt x="98841" y="194387"/>
                    </a:lnTo>
                    <a:lnTo>
                      <a:pt x="113118" y="194387"/>
                    </a:lnTo>
                    <a:lnTo>
                      <a:pt x="119707" y="194387"/>
                    </a:lnTo>
                    <a:lnTo>
                      <a:pt x="121904" y="191093"/>
                    </a:lnTo>
                    <a:lnTo>
                      <a:pt x="131788" y="182307"/>
                    </a:lnTo>
                    <a:lnTo>
                      <a:pt x="142770" y="176816"/>
                    </a:lnTo>
                    <a:lnTo>
                      <a:pt x="158146" y="161440"/>
                    </a:lnTo>
                    <a:lnTo>
                      <a:pt x="164735" y="149360"/>
                    </a:lnTo>
                    <a:lnTo>
                      <a:pt x="166931" y="143869"/>
                    </a:lnTo>
                    <a:lnTo>
                      <a:pt x="166931" y="137279"/>
                    </a:lnTo>
                    <a:lnTo>
                      <a:pt x="166931" y="126297"/>
                    </a:lnTo>
                    <a:lnTo>
                      <a:pt x="164735" y="123002"/>
                    </a:lnTo>
                    <a:lnTo>
                      <a:pt x="161440" y="123002"/>
                    </a:lnTo>
                    <a:lnTo>
                      <a:pt x="158146" y="123002"/>
                    </a:lnTo>
                    <a:lnTo>
                      <a:pt x="154851" y="126297"/>
                    </a:lnTo>
                    <a:lnTo>
                      <a:pt x="142770" y="137279"/>
                    </a:lnTo>
                    <a:lnTo>
                      <a:pt x="131788" y="149360"/>
                    </a:lnTo>
                    <a:lnTo>
                      <a:pt x="121904" y="164735"/>
                    </a:lnTo>
                    <a:lnTo>
                      <a:pt x="119707" y="176816"/>
                    </a:lnTo>
                    <a:lnTo>
                      <a:pt x="116413" y="188896"/>
                    </a:lnTo>
                    <a:lnTo>
                      <a:pt x="116413" y="197682"/>
                    </a:lnTo>
                    <a:lnTo>
                      <a:pt x="119707" y="203173"/>
                    </a:lnTo>
                    <a:lnTo>
                      <a:pt x="125198" y="215254"/>
                    </a:lnTo>
                    <a:lnTo>
                      <a:pt x="128493" y="218548"/>
                    </a:lnTo>
                    <a:lnTo>
                      <a:pt x="137279" y="227334"/>
                    </a:lnTo>
                    <a:lnTo>
                      <a:pt x="152655" y="230629"/>
                    </a:lnTo>
                    <a:lnTo>
                      <a:pt x="158146" y="230629"/>
                    </a:lnTo>
                    <a:lnTo>
                      <a:pt x="166931" y="230629"/>
                    </a:lnTo>
                    <a:lnTo>
                      <a:pt x="170226" y="227334"/>
                    </a:lnTo>
                    <a:lnTo>
                      <a:pt x="182306" y="224039"/>
                    </a:lnTo>
                    <a:lnTo>
                      <a:pt x="194387" y="215254"/>
                    </a:lnTo>
                    <a:lnTo>
                      <a:pt x="206468" y="209762"/>
                    </a:lnTo>
                    <a:lnTo>
                      <a:pt x="208664" y="206468"/>
                    </a:lnTo>
                    <a:lnTo>
                      <a:pt x="224040" y="191093"/>
                    </a:lnTo>
                    <a:lnTo>
                      <a:pt x="232825" y="180110"/>
                    </a:lnTo>
                    <a:lnTo>
                      <a:pt x="241611" y="164735"/>
                    </a:lnTo>
                    <a:lnTo>
                      <a:pt x="244906" y="149360"/>
                    </a:lnTo>
                    <a:lnTo>
                      <a:pt x="244906" y="143869"/>
                    </a:lnTo>
                    <a:lnTo>
                      <a:pt x="244906" y="137279"/>
                    </a:lnTo>
                    <a:lnTo>
                      <a:pt x="241611" y="131788"/>
                    </a:lnTo>
                    <a:lnTo>
                      <a:pt x="239415" y="128493"/>
                    </a:lnTo>
                    <a:lnTo>
                      <a:pt x="232825" y="126297"/>
                    </a:lnTo>
                    <a:lnTo>
                      <a:pt x="227334" y="126297"/>
                    </a:lnTo>
                    <a:lnTo>
                      <a:pt x="220744" y="126297"/>
                    </a:lnTo>
                    <a:lnTo>
                      <a:pt x="211959" y="126297"/>
                    </a:lnTo>
                    <a:lnTo>
                      <a:pt x="199878" y="128493"/>
                    </a:lnTo>
                    <a:lnTo>
                      <a:pt x="187798" y="131788"/>
                    </a:lnTo>
                    <a:lnTo>
                      <a:pt x="179012" y="135083"/>
                    </a:lnTo>
                    <a:lnTo>
                      <a:pt x="173521" y="137279"/>
                    </a:lnTo>
                    <a:lnTo>
                      <a:pt x="158146" y="149360"/>
                    </a:lnTo>
                    <a:lnTo>
                      <a:pt x="146065" y="161440"/>
                    </a:lnTo>
                    <a:lnTo>
                      <a:pt x="133985" y="173521"/>
                    </a:lnTo>
                    <a:lnTo>
                      <a:pt x="128493" y="182307"/>
                    </a:lnTo>
                    <a:lnTo>
                      <a:pt x="121904" y="191093"/>
                    </a:lnTo>
                    <a:lnTo>
                      <a:pt x="116413" y="209762"/>
                    </a:lnTo>
                    <a:lnTo>
                      <a:pt x="109823" y="230629"/>
                    </a:lnTo>
                    <a:lnTo>
                      <a:pt x="104332" y="246004"/>
                    </a:lnTo>
                    <a:lnTo>
                      <a:pt x="104332" y="260281"/>
                    </a:lnTo>
                    <a:lnTo>
                      <a:pt x="104332" y="269067"/>
                    </a:lnTo>
                    <a:lnTo>
                      <a:pt x="107627" y="275656"/>
                    </a:lnTo>
                    <a:lnTo>
                      <a:pt x="121904" y="284442"/>
                    </a:lnTo>
                    <a:lnTo>
                      <a:pt x="133985" y="287737"/>
                    </a:lnTo>
                    <a:lnTo>
                      <a:pt x="149360" y="287737"/>
                    </a:lnTo>
                    <a:lnTo>
                      <a:pt x="166931" y="287737"/>
                    </a:lnTo>
                    <a:lnTo>
                      <a:pt x="179012" y="287737"/>
                    </a:lnTo>
                    <a:lnTo>
                      <a:pt x="187798" y="284442"/>
                    </a:lnTo>
                    <a:lnTo>
                      <a:pt x="197682" y="281147"/>
                    </a:lnTo>
                    <a:lnTo>
                      <a:pt x="206468" y="278951"/>
                    </a:lnTo>
                    <a:lnTo>
                      <a:pt x="215253" y="275656"/>
                    </a:lnTo>
                    <a:lnTo>
                      <a:pt x="224040" y="269067"/>
                    </a:lnTo>
                    <a:lnTo>
                      <a:pt x="232825" y="266871"/>
                    </a:lnTo>
                    <a:lnTo>
                      <a:pt x="239415" y="256986"/>
                    </a:lnTo>
                    <a:lnTo>
                      <a:pt x="253692" y="242709"/>
                    </a:lnTo>
                    <a:lnTo>
                      <a:pt x="260281" y="236120"/>
                    </a:lnTo>
                    <a:lnTo>
                      <a:pt x="263576" y="227334"/>
                    </a:lnTo>
                    <a:lnTo>
                      <a:pt x="265772" y="218548"/>
                    </a:lnTo>
                    <a:lnTo>
                      <a:pt x="272361" y="209762"/>
                    </a:lnTo>
                    <a:lnTo>
                      <a:pt x="274558" y="200977"/>
                    </a:lnTo>
                    <a:lnTo>
                      <a:pt x="274558" y="191093"/>
                    </a:lnTo>
                    <a:lnTo>
                      <a:pt x="277853" y="176816"/>
                    </a:lnTo>
                    <a:lnTo>
                      <a:pt x="274558" y="161440"/>
                    </a:lnTo>
                    <a:lnTo>
                      <a:pt x="274558" y="155949"/>
                    </a:lnTo>
                    <a:lnTo>
                      <a:pt x="272361" y="152655"/>
                    </a:lnTo>
                    <a:lnTo>
                      <a:pt x="265772" y="143869"/>
                    </a:lnTo>
                    <a:lnTo>
                      <a:pt x="260281" y="140574"/>
                    </a:lnTo>
                    <a:lnTo>
                      <a:pt x="244906" y="137279"/>
                    </a:lnTo>
                    <a:lnTo>
                      <a:pt x="236120" y="137279"/>
                    </a:lnTo>
                    <a:lnTo>
                      <a:pt x="227334" y="137279"/>
                    </a:lnTo>
                    <a:lnTo>
                      <a:pt x="215253" y="140574"/>
                    </a:lnTo>
                    <a:lnTo>
                      <a:pt x="206468" y="147164"/>
                    </a:lnTo>
                    <a:lnTo>
                      <a:pt x="197682" y="152655"/>
                    </a:lnTo>
                    <a:lnTo>
                      <a:pt x="187798" y="158146"/>
                    </a:lnTo>
                    <a:lnTo>
                      <a:pt x="175717" y="170226"/>
                    </a:lnTo>
                    <a:lnTo>
                      <a:pt x="166931" y="182307"/>
                    </a:lnTo>
                    <a:lnTo>
                      <a:pt x="161440" y="194387"/>
                    </a:lnTo>
                    <a:lnTo>
                      <a:pt x="158146" y="206468"/>
                    </a:lnTo>
                    <a:lnTo>
                      <a:pt x="158146" y="221843"/>
                    </a:lnTo>
                    <a:lnTo>
                      <a:pt x="158146" y="236120"/>
                    </a:lnTo>
                    <a:lnTo>
                      <a:pt x="158146" y="248200"/>
                    </a:lnTo>
                    <a:lnTo>
                      <a:pt x="158146" y="254790"/>
                    </a:lnTo>
                    <a:lnTo>
                      <a:pt x="164735" y="263575"/>
                    </a:lnTo>
                    <a:lnTo>
                      <a:pt x="166931" y="269067"/>
                    </a:lnTo>
                    <a:lnTo>
                      <a:pt x="170226" y="272362"/>
                    </a:lnTo>
                    <a:lnTo>
                      <a:pt x="179012" y="278951"/>
                    </a:lnTo>
                    <a:lnTo>
                      <a:pt x="182306" y="278951"/>
                    </a:lnTo>
                    <a:lnTo>
                      <a:pt x="185602" y="278951"/>
                    </a:lnTo>
                    <a:lnTo>
                      <a:pt x="187798" y="275656"/>
                    </a:lnTo>
                    <a:lnTo>
                      <a:pt x="199878" y="266871"/>
                    </a:lnTo>
                    <a:lnTo>
                      <a:pt x="208664" y="254790"/>
                    </a:lnTo>
                    <a:lnTo>
                      <a:pt x="215253" y="239415"/>
                    </a:lnTo>
                    <a:lnTo>
                      <a:pt x="218548" y="233924"/>
                    </a:lnTo>
                    <a:lnTo>
                      <a:pt x="220744" y="224039"/>
                    </a:lnTo>
                    <a:lnTo>
                      <a:pt x="224040" y="215254"/>
                    </a:lnTo>
                    <a:lnTo>
                      <a:pt x="224040" y="203173"/>
                    </a:lnTo>
                    <a:lnTo>
                      <a:pt x="230629" y="182307"/>
                    </a:lnTo>
                    <a:lnTo>
                      <a:pt x="230629" y="173521"/>
                    </a:lnTo>
                    <a:lnTo>
                      <a:pt x="230629" y="161440"/>
                    </a:lnTo>
                    <a:lnTo>
                      <a:pt x="230629" y="152655"/>
                    </a:lnTo>
                    <a:lnTo>
                      <a:pt x="230629" y="147164"/>
                    </a:lnTo>
                    <a:lnTo>
                      <a:pt x="227334" y="140574"/>
                    </a:lnTo>
                    <a:lnTo>
                      <a:pt x="224040" y="137279"/>
                    </a:lnTo>
                    <a:lnTo>
                      <a:pt x="218548" y="135083"/>
                    </a:lnTo>
                    <a:lnTo>
                      <a:pt x="211959" y="135083"/>
                    </a:lnTo>
                    <a:lnTo>
                      <a:pt x="203173" y="131788"/>
                    </a:lnTo>
                    <a:lnTo>
                      <a:pt x="194387" y="131788"/>
                    </a:lnTo>
                    <a:lnTo>
                      <a:pt x="179012" y="131788"/>
                    </a:lnTo>
                    <a:lnTo>
                      <a:pt x="166931" y="131788"/>
                    </a:lnTo>
                    <a:lnTo>
                      <a:pt x="154851" y="131788"/>
                    </a:lnTo>
                    <a:lnTo>
                      <a:pt x="142770" y="131788"/>
                    </a:lnTo>
                    <a:lnTo>
                      <a:pt x="133985" y="135083"/>
                    </a:lnTo>
                    <a:lnTo>
                      <a:pt x="121904" y="137279"/>
                    </a:lnTo>
                    <a:lnTo>
                      <a:pt x="116413" y="140574"/>
                    </a:lnTo>
                    <a:lnTo>
                      <a:pt x="109823" y="143869"/>
                    </a:lnTo>
                    <a:lnTo>
                      <a:pt x="101038" y="149360"/>
                    </a:lnTo>
                    <a:lnTo>
                      <a:pt x="98841" y="158146"/>
                    </a:lnTo>
                    <a:lnTo>
                      <a:pt x="92251" y="168030"/>
                    </a:lnTo>
                    <a:lnTo>
                      <a:pt x="83466" y="176816"/>
                    </a:lnTo>
                    <a:lnTo>
                      <a:pt x="76876" y="180110"/>
                    </a:lnTo>
                    <a:lnTo>
                      <a:pt x="68091" y="185602"/>
                    </a:lnTo>
                    <a:lnTo>
                      <a:pt x="56010" y="191093"/>
                    </a:lnTo>
                    <a:lnTo>
                      <a:pt x="47224" y="197682"/>
                    </a:lnTo>
                    <a:lnTo>
                      <a:pt x="35143" y="200977"/>
                    </a:lnTo>
                  </a:path>
                </a:pathLst>
              </a:custGeom>
              <a:ln w="182196"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3" name="Freeform 52"/>
              <p:cNvSpPr/>
              <p:nvPr/>
            </p:nvSpPr>
            <p:spPr>
              <a:xfrm>
                <a:off x="7743130" y="4340827"/>
                <a:ext cx="310803" cy="254791"/>
              </a:xfrm>
              <a:custGeom>
                <a:avLst/>
                <a:gdLst/>
                <a:ahLst/>
                <a:cxnLst/>
                <a:rect l="0" t="0" r="0" b="0"/>
                <a:pathLst>
                  <a:path w="310803" h="254791">
                    <a:moveTo>
                      <a:pt x="208666" y="119707"/>
                    </a:moveTo>
                    <a:lnTo>
                      <a:pt x="208666" y="233924"/>
                    </a:lnTo>
                    <a:lnTo>
                      <a:pt x="211960" y="239415"/>
                    </a:lnTo>
                    <a:lnTo>
                      <a:pt x="215255" y="239415"/>
                    </a:lnTo>
                    <a:lnTo>
                      <a:pt x="220746" y="242709"/>
                    </a:lnTo>
                    <a:lnTo>
                      <a:pt x="224041" y="242709"/>
                    </a:lnTo>
                    <a:lnTo>
                      <a:pt x="229532" y="242709"/>
                    </a:lnTo>
                    <a:lnTo>
                      <a:pt x="236122" y="239415"/>
                    </a:lnTo>
                    <a:lnTo>
                      <a:pt x="244907" y="233924"/>
                    </a:lnTo>
                    <a:lnTo>
                      <a:pt x="248202" y="224039"/>
                    </a:lnTo>
                    <a:lnTo>
                      <a:pt x="253694" y="209762"/>
                    </a:lnTo>
                    <a:lnTo>
                      <a:pt x="260282" y="200976"/>
                    </a:lnTo>
                    <a:lnTo>
                      <a:pt x="260282" y="188896"/>
                    </a:lnTo>
                    <a:lnTo>
                      <a:pt x="256988" y="185601"/>
                    </a:lnTo>
                    <a:lnTo>
                      <a:pt x="253694" y="182307"/>
                    </a:lnTo>
                    <a:lnTo>
                      <a:pt x="251497" y="180110"/>
                    </a:lnTo>
                    <a:lnTo>
                      <a:pt x="244907" y="180110"/>
                    </a:lnTo>
                    <a:lnTo>
                      <a:pt x="241613" y="182307"/>
                    </a:lnTo>
                    <a:lnTo>
                      <a:pt x="232827" y="185601"/>
                    </a:lnTo>
                    <a:lnTo>
                      <a:pt x="227335" y="191092"/>
                    </a:lnTo>
                    <a:lnTo>
                      <a:pt x="220746" y="200976"/>
                    </a:lnTo>
                    <a:lnTo>
                      <a:pt x="218550" y="213057"/>
                    </a:lnTo>
                    <a:lnTo>
                      <a:pt x="215255" y="224039"/>
                    </a:lnTo>
                    <a:lnTo>
                      <a:pt x="211960" y="236120"/>
                    </a:lnTo>
                    <a:lnTo>
                      <a:pt x="211960" y="244906"/>
                    </a:lnTo>
                    <a:lnTo>
                      <a:pt x="215255" y="248200"/>
                    </a:lnTo>
                    <a:lnTo>
                      <a:pt x="218550" y="251495"/>
                    </a:lnTo>
                    <a:lnTo>
                      <a:pt x="224041" y="254790"/>
                    </a:lnTo>
                    <a:lnTo>
                      <a:pt x="232827" y="251495"/>
                    </a:lnTo>
                    <a:lnTo>
                      <a:pt x="241613" y="248200"/>
                    </a:lnTo>
                    <a:lnTo>
                      <a:pt x="253694" y="244906"/>
                    </a:lnTo>
                    <a:lnTo>
                      <a:pt x="262479" y="239415"/>
                    </a:lnTo>
                    <a:lnTo>
                      <a:pt x="269069" y="233924"/>
                    </a:lnTo>
                    <a:lnTo>
                      <a:pt x="277855" y="224039"/>
                    </a:lnTo>
                    <a:lnTo>
                      <a:pt x="286640" y="209762"/>
                    </a:lnTo>
                    <a:lnTo>
                      <a:pt x="293230" y="191092"/>
                    </a:lnTo>
                    <a:lnTo>
                      <a:pt x="295427" y="182307"/>
                    </a:lnTo>
                    <a:lnTo>
                      <a:pt x="298721" y="173521"/>
                    </a:lnTo>
                    <a:lnTo>
                      <a:pt x="298721" y="161440"/>
                    </a:lnTo>
                    <a:lnTo>
                      <a:pt x="302016" y="147163"/>
                    </a:lnTo>
                    <a:lnTo>
                      <a:pt x="302016" y="131788"/>
                    </a:lnTo>
                    <a:lnTo>
                      <a:pt x="305311" y="116413"/>
                    </a:lnTo>
                    <a:lnTo>
                      <a:pt x="305311" y="104332"/>
                    </a:lnTo>
                    <a:lnTo>
                      <a:pt x="305311" y="83466"/>
                    </a:lnTo>
                    <a:lnTo>
                      <a:pt x="305311" y="65894"/>
                    </a:lnTo>
                    <a:lnTo>
                      <a:pt x="305311" y="57108"/>
                    </a:lnTo>
                    <a:lnTo>
                      <a:pt x="302016" y="48322"/>
                    </a:lnTo>
                    <a:lnTo>
                      <a:pt x="295427" y="32947"/>
                    </a:lnTo>
                    <a:lnTo>
                      <a:pt x="284444" y="20866"/>
                    </a:lnTo>
                    <a:lnTo>
                      <a:pt x="277855" y="15375"/>
                    </a:lnTo>
                    <a:lnTo>
                      <a:pt x="269069" y="12081"/>
                    </a:lnTo>
                    <a:lnTo>
                      <a:pt x="260282" y="8786"/>
                    </a:lnTo>
                    <a:lnTo>
                      <a:pt x="251497" y="5491"/>
                    </a:lnTo>
                    <a:lnTo>
                      <a:pt x="241613" y="5491"/>
                    </a:lnTo>
                    <a:lnTo>
                      <a:pt x="232827" y="3295"/>
                    </a:lnTo>
                    <a:lnTo>
                      <a:pt x="224041" y="0"/>
                    </a:lnTo>
                    <a:lnTo>
                      <a:pt x="218550" y="0"/>
                    </a:lnTo>
                    <a:lnTo>
                      <a:pt x="208666" y="0"/>
                    </a:lnTo>
                    <a:lnTo>
                      <a:pt x="203174" y="0"/>
                    </a:lnTo>
                    <a:lnTo>
                      <a:pt x="194389" y="3295"/>
                    </a:lnTo>
                    <a:lnTo>
                      <a:pt x="185602" y="5491"/>
                    </a:lnTo>
                    <a:lnTo>
                      <a:pt x="173522" y="12081"/>
                    </a:lnTo>
                    <a:lnTo>
                      <a:pt x="170227" y="17572"/>
                    </a:lnTo>
                    <a:lnTo>
                      <a:pt x="161441" y="27456"/>
                    </a:lnTo>
                    <a:lnTo>
                      <a:pt x="158147" y="36242"/>
                    </a:lnTo>
                    <a:lnTo>
                      <a:pt x="152656" y="48322"/>
                    </a:lnTo>
                    <a:lnTo>
                      <a:pt x="152656" y="62599"/>
                    </a:lnTo>
                    <a:lnTo>
                      <a:pt x="149360" y="71385"/>
                    </a:lnTo>
                    <a:lnTo>
                      <a:pt x="149360" y="90055"/>
                    </a:lnTo>
                    <a:lnTo>
                      <a:pt x="149360" y="123002"/>
                    </a:lnTo>
                    <a:lnTo>
                      <a:pt x="149360" y="131788"/>
                    </a:lnTo>
                    <a:lnTo>
                      <a:pt x="152656" y="147163"/>
                    </a:lnTo>
                    <a:lnTo>
                      <a:pt x="152656" y="158145"/>
                    </a:lnTo>
                    <a:lnTo>
                      <a:pt x="158147" y="170226"/>
                    </a:lnTo>
                    <a:lnTo>
                      <a:pt x="166932" y="180110"/>
                    </a:lnTo>
                    <a:lnTo>
                      <a:pt x="170227" y="182307"/>
                    </a:lnTo>
                    <a:lnTo>
                      <a:pt x="182308" y="188896"/>
                    </a:lnTo>
                    <a:lnTo>
                      <a:pt x="187799" y="191092"/>
                    </a:lnTo>
                    <a:lnTo>
                      <a:pt x="194389" y="191092"/>
                    </a:lnTo>
                    <a:lnTo>
                      <a:pt x="206469" y="188896"/>
                    </a:lnTo>
                    <a:lnTo>
                      <a:pt x="218550" y="185601"/>
                    </a:lnTo>
                    <a:lnTo>
                      <a:pt x="220746" y="182307"/>
                    </a:lnTo>
                    <a:lnTo>
                      <a:pt x="229532" y="173521"/>
                    </a:lnTo>
                    <a:lnTo>
                      <a:pt x="236122" y="161440"/>
                    </a:lnTo>
                    <a:lnTo>
                      <a:pt x="244907" y="149359"/>
                    </a:lnTo>
                    <a:lnTo>
                      <a:pt x="248202" y="135083"/>
                    </a:lnTo>
                    <a:lnTo>
                      <a:pt x="248202" y="123002"/>
                    </a:lnTo>
                    <a:lnTo>
                      <a:pt x="248202" y="110921"/>
                    </a:lnTo>
                    <a:lnTo>
                      <a:pt x="241613" y="102136"/>
                    </a:lnTo>
                    <a:lnTo>
                      <a:pt x="239416" y="98841"/>
                    </a:lnTo>
                    <a:lnTo>
                      <a:pt x="236122" y="92251"/>
                    </a:lnTo>
                    <a:lnTo>
                      <a:pt x="227335" y="90055"/>
                    </a:lnTo>
                    <a:lnTo>
                      <a:pt x="211960" y="86760"/>
                    </a:lnTo>
                    <a:lnTo>
                      <a:pt x="206469" y="86760"/>
                    </a:lnTo>
                    <a:lnTo>
                      <a:pt x="196585" y="86760"/>
                    </a:lnTo>
                    <a:lnTo>
                      <a:pt x="187799" y="86760"/>
                    </a:lnTo>
                    <a:lnTo>
                      <a:pt x="179013" y="90055"/>
                    </a:lnTo>
                    <a:lnTo>
                      <a:pt x="170227" y="92251"/>
                    </a:lnTo>
                    <a:lnTo>
                      <a:pt x="158147" y="98841"/>
                    </a:lnTo>
                    <a:lnTo>
                      <a:pt x="146066" y="107627"/>
                    </a:lnTo>
                    <a:lnTo>
                      <a:pt x="142772" y="110921"/>
                    </a:lnTo>
                    <a:lnTo>
                      <a:pt x="133985" y="125198"/>
                    </a:lnTo>
                    <a:lnTo>
                      <a:pt x="130691" y="137279"/>
                    </a:lnTo>
                    <a:lnTo>
                      <a:pt x="128494" y="147163"/>
                    </a:lnTo>
                    <a:lnTo>
                      <a:pt x="128494" y="155949"/>
                    </a:lnTo>
                    <a:lnTo>
                      <a:pt x="125200" y="164735"/>
                    </a:lnTo>
                    <a:lnTo>
                      <a:pt x="125200" y="180110"/>
                    </a:lnTo>
                    <a:lnTo>
                      <a:pt x="128494" y="188896"/>
                    </a:lnTo>
                    <a:lnTo>
                      <a:pt x="130691" y="191092"/>
                    </a:lnTo>
                    <a:lnTo>
                      <a:pt x="133985" y="197682"/>
                    </a:lnTo>
                    <a:lnTo>
                      <a:pt x="140575" y="203173"/>
                    </a:lnTo>
                    <a:lnTo>
                      <a:pt x="152656" y="209762"/>
                    </a:lnTo>
                    <a:lnTo>
                      <a:pt x="158147" y="213057"/>
                    </a:lnTo>
                    <a:lnTo>
                      <a:pt x="166932" y="213057"/>
                    </a:lnTo>
                    <a:lnTo>
                      <a:pt x="175718" y="215253"/>
                    </a:lnTo>
                    <a:lnTo>
                      <a:pt x="182308" y="215253"/>
                    </a:lnTo>
                    <a:lnTo>
                      <a:pt x="191093" y="215253"/>
                    </a:lnTo>
                    <a:lnTo>
                      <a:pt x="208666" y="215253"/>
                    </a:lnTo>
                    <a:lnTo>
                      <a:pt x="218550" y="215253"/>
                    </a:lnTo>
                    <a:lnTo>
                      <a:pt x="227335" y="215253"/>
                    </a:lnTo>
                    <a:lnTo>
                      <a:pt x="239416" y="213057"/>
                    </a:lnTo>
                    <a:lnTo>
                      <a:pt x="248202" y="213057"/>
                    </a:lnTo>
                    <a:lnTo>
                      <a:pt x="262479" y="209762"/>
                    </a:lnTo>
                    <a:lnTo>
                      <a:pt x="277855" y="203173"/>
                    </a:lnTo>
                    <a:lnTo>
                      <a:pt x="284444" y="197682"/>
                    </a:lnTo>
                    <a:lnTo>
                      <a:pt x="289936" y="188896"/>
                    </a:lnTo>
                    <a:lnTo>
                      <a:pt x="293230" y="180110"/>
                    </a:lnTo>
                    <a:lnTo>
                      <a:pt x="298721" y="168030"/>
                    </a:lnTo>
                    <a:lnTo>
                      <a:pt x="302016" y="155949"/>
                    </a:lnTo>
                    <a:lnTo>
                      <a:pt x="305311" y="143868"/>
                    </a:lnTo>
                    <a:lnTo>
                      <a:pt x="307507" y="135083"/>
                    </a:lnTo>
                    <a:lnTo>
                      <a:pt x="307507" y="123002"/>
                    </a:lnTo>
                    <a:lnTo>
                      <a:pt x="310802" y="114216"/>
                    </a:lnTo>
                    <a:lnTo>
                      <a:pt x="310802" y="107627"/>
                    </a:lnTo>
                    <a:lnTo>
                      <a:pt x="310802" y="90055"/>
                    </a:lnTo>
                    <a:lnTo>
                      <a:pt x="307507" y="83466"/>
                    </a:lnTo>
                    <a:lnTo>
                      <a:pt x="305311" y="71385"/>
                    </a:lnTo>
                    <a:lnTo>
                      <a:pt x="302016" y="69189"/>
                    </a:lnTo>
                    <a:lnTo>
                      <a:pt x="293230" y="59304"/>
                    </a:lnTo>
                    <a:lnTo>
                      <a:pt x="289936" y="57108"/>
                    </a:lnTo>
                    <a:lnTo>
                      <a:pt x="284444" y="53813"/>
                    </a:lnTo>
                    <a:lnTo>
                      <a:pt x="274560" y="50519"/>
                    </a:lnTo>
                    <a:lnTo>
                      <a:pt x="265774" y="50519"/>
                    </a:lnTo>
                    <a:lnTo>
                      <a:pt x="253694" y="50519"/>
                    </a:lnTo>
                    <a:lnTo>
                      <a:pt x="241613" y="50519"/>
                    </a:lnTo>
                    <a:lnTo>
                      <a:pt x="208666" y="50519"/>
                    </a:lnTo>
                    <a:lnTo>
                      <a:pt x="199880" y="50519"/>
                    </a:lnTo>
                    <a:lnTo>
                      <a:pt x="191093" y="50519"/>
                    </a:lnTo>
                    <a:lnTo>
                      <a:pt x="179013" y="53813"/>
                    </a:lnTo>
                    <a:lnTo>
                      <a:pt x="175718" y="57108"/>
                    </a:lnTo>
                    <a:lnTo>
                      <a:pt x="173522" y="62599"/>
                    </a:lnTo>
                    <a:lnTo>
                      <a:pt x="173522" y="74680"/>
                    </a:lnTo>
                    <a:lnTo>
                      <a:pt x="170227" y="90055"/>
                    </a:lnTo>
                    <a:lnTo>
                      <a:pt x="173522" y="102136"/>
                    </a:lnTo>
                    <a:lnTo>
                      <a:pt x="175718" y="107627"/>
                    </a:lnTo>
                    <a:lnTo>
                      <a:pt x="179013" y="114216"/>
                    </a:lnTo>
                    <a:lnTo>
                      <a:pt x="185602" y="119707"/>
                    </a:lnTo>
                    <a:lnTo>
                      <a:pt x="199880" y="125198"/>
                    </a:lnTo>
                    <a:lnTo>
                      <a:pt x="203174" y="125198"/>
                    </a:lnTo>
                    <a:lnTo>
                      <a:pt x="206469" y="123002"/>
                    </a:lnTo>
                    <a:lnTo>
                      <a:pt x="208666" y="114216"/>
                    </a:lnTo>
                    <a:lnTo>
                      <a:pt x="208666" y="102136"/>
                    </a:lnTo>
                    <a:lnTo>
                      <a:pt x="208666" y="95546"/>
                    </a:lnTo>
                    <a:lnTo>
                      <a:pt x="203174" y="86760"/>
                    </a:lnTo>
                    <a:lnTo>
                      <a:pt x="196585" y="77975"/>
                    </a:lnTo>
                    <a:lnTo>
                      <a:pt x="187799" y="71385"/>
                    </a:lnTo>
                    <a:lnTo>
                      <a:pt x="179013" y="65894"/>
                    </a:lnTo>
                    <a:lnTo>
                      <a:pt x="166932" y="62599"/>
                    </a:lnTo>
                    <a:lnTo>
                      <a:pt x="154851" y="62599"/>
                    </a:lnTo>
                    <a:lnTo>
                      <a:pt x="142772" y="59304"/>
                    </a:lnTo>
                    <a:lnTo>
                      <a:pt x="113119" y="59304"/>
                    </a:lnTo>
                    <a:lnTo>
                      <a:pt x="88958" y="59304"/>
                    </a:lnTo>
                    <a:lnTo>
                      <a:pt x="76877" y="59304"/>
                    </a:lnTo>
                    <a:lnTo>
                      <a:pt x="65895" y="62599"/>
                    </a:lnTo>
                    <a:lnTo>
                      <a:pt x="56010" y="65894"/>
                    </a:lnTo>
                    <a:lnTo>
                      <a:pt x="50519" y="69189"/>
                    </a:lnTo>
                    <a:lnTo>
                      <a:pt x="43930" y="71385"/>
                    </a:lnTo>
                    <a:lnTo>
                      <a:pt x="35144" y="81269"/>
                    </a:lnTo>
                    <a:lnTo>
                      <a:pt x="32947" y="90055"/>
                    </a:lnTo>
                    <a:lnTo>
                      <a:pt x="32947" y="95546"/>
                    </a:lnTo>
                    <a:lnTo>
                      <a:pt x="32947" y="98841"/>
                    </a:lnTo>
                    <a:lnTo>
                      <a:pt x="35144" y="102136"/>
                    </a:lnTo>
                    <a:lnTo>
                      <a:pt x="38438" y="104332"/>
                    </a:lnTo>
                    <a:lnTo>
                      <a:pt x="50519" y="107627"/>
                    </a:lnTo>
                    <a:lnTo>
                      <a:pt x="56010" y="107627"/>
                    </a:lnTo>
                    <a:lnTo>
                      <a:pt x="65895" y="107627"/>
                    </a:lnTo>
                    <a:lnTo>
                      <a:pt x="71386" y="107627"/>
                    </a:lnTo>
                    <a:lnTo>
                      <a:pt x="80172" y="107627"/>
                    </a:lnTo>
                    <a:lnTo>
                      <a:pt x="86761" y="104332"/>
                    </a:lnTo>
                    <a:lnTo>
                      <a:pt x="92252" y="98841"/>
                    </a:lnTo>
                    <a:lnTo>
                      <a:pt x="95547" y="92251"/>
                    </a:lnTo>
                    <a:lnTo>
                      <a:pt x="101039" y="81269"/>
                    </a:lnTo>
                    <a:lnTo>
                      <a:pt x="107628" y="65894"/>
                    </a:lnTo>
                    <a:lnTo>
                      <a:pt x="107628" y="59304"/>
                    </a:lnTo>
                    <a:lnTo>
                      <a:pt x="104333" y="53813"/>
                    </a:lnTo>
                    <a:lnTo>
                      <a:pt x="104333" y="48322"/>
                    </a:lnTo>
                    <a:lnTo>
                      <a:pt x="101039" y="41733"/>
                    </a:lnTo>
                    <a:lnTo>
                      <a:pt x="92252" y="36242"/>
                    </a:lnTo>
                    <a:lnTo>
                      <a:pt x="86761" y="32947"/>
                    </a:lnTo>
                    <a:lnTo>
                      <a:pt x="76877" y="29652"/>
                    </a:lnTo>
                    <a:lnTo>
                      <a:pt x="71386" y="29652"/>
                    </a:lnTo>
                    <a:lnTo>
                      <a:pt x="65895" y="32947"/>
                    </a:lnTo>
                    <a:lnTo>
                      <a:pt x="59305" y="36242"/>
                    </a:lnTo>
                    <a:lnTo>
                      <a:pt x="53814" y="45027"/>
                    </a:lnTo>
                    <a:lnTo>
                      <a:pt x="47225" y="53813"/>
                    </a:lnTo>
                    <a:lnTo>
                      <a:pt x="43930" y="65894"/>
                    </a:lnTo>
                    <a:lnTo>
                      <a:pt x="43930" y="77975"/>
                    </a:lnTo>
                    <a:lnTo>
                      <a:pt x="43930" y="92251"/>
                    </a:lnTo>
                    <a:lnTo>
                      <a:pt x="50519" y="104332"/>
                    </a:lnTo>
                    <a:lnTo>
                      <a:pt x="53814" y="107627"/>
                    </a:lnTo>
                    <a:lnTo>
                      <a:pt x="56010" y="114216"/>
                    </a:lnTo>
                    <a:lnTo>
                      <a:pt x="65895" y="119707"/>
                    </a:lnTo>
                    <a:lnTo>
                      <a:pt x="74680" y="123002"/>
                    </a:lnTo>
                    <a:lnTo>
                      <a:pt x="86761" y="123002"/>
                    </a:lnTo>
                    <a:lnTo>
                      <a:pt x="95547" y="125198"/>
                    </a:lnTo>
                    <a:lnTo>
                      <a:pt x="104333" y="125198"/>
                    </a:lnTo>
                    <a:lnTo>
                      <a:pt x="116414" y="123002"/>
                    </a:lnTo>
                    <a:lnTo>
                      <a:pt x="121905" y="123002"/>
                    </a:lnTo>
                    <a:lnTo>
                      <a:pt x="133985" y="116413"/>
                    </a:lnTo>
                    <a:lnTo>
                      <a:pt x="146066" y="104332"/>
                    </a:lnTo>
                    <a:lnTo>
                      <a:pt x="152656" y="95546"/>
                    </a:lnTo>
                    <a:lnTo>
                      <a:pt x="154851" y="90055"/>
                    </a:lnTo>
                    <a:lnTo>
                      <a:pt x="154851" y="74680"/>
                    </a:lnTo>
                    <a:lnTo>
                      <a:pt x="152656" y="69189"/>
                    </a:lnTo>
                    <a:lnTo>
                      <a:pt x="149360" y="62599"/>
                    </a:lnTo>
                    <a:lnTo>
                      <a:pt x="146066" y="57108"/>
                    </a:lnTo>
                    <a:lnTo>
                      <a:pt x="140575" y="57108"/>
                    </a:lnTo>
                    <a:lnTo>
                      <a:pt x="130691" y="50519"/>
                    </a:lnTo>
                    <a:lnTo>
                      <a:pt x="121905" y="50519"/>
                    </a:lnTo>
                    <a:lnTo>
                      <a:pt x="116414" y="50519"/>
                    </a:lnTo>
                    <a:lnTo>
                      <a:pt x="107628" y="50519"/>
                    </a:lnTo>
                    <a:lnTo>
                      <a:pt x="88958" y="50519"/>
                    </a:lnTo>
                    <a:lnTo>
                      <a:pt x="23063" y="50519"/>
                    </a:lnTo>
                    <a:lnTo>
                      <a:pt x="14277" y="50519"/>
                    </a:lnTo>
                    <a:lnTo>
                      <a:pt x="0" y="50519"/>
                    </a:lnTo>
                    <a:lnTo>
                      <a:pt x="0" y="50519"/>
                    </a:lnTo>
                  </a:path>
                </a:pathLst>
              </a:custGeom>
              <a:ln w="182196"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4" name="Freeform 53"/>
              <p:cNvSpPr/>
              <p:nvPr/>
            </p:nvSpPr>
            <p:spPr>
              <a:xfrm>
                <a:off x="7767442" y="4471207"/>
                <a:ext cx="248201" cy="341553"/>
              </a:xfrm>
              <a:custGeom>
                <a:avLst/>
                <a:gdLst/>
                <a:ahLst/>
                <a:cxnLst/>
                <a:rect l="0" t="0" r="0" b="0"/>
                <a:pathLst>
                  <a:path w="248201" h="341553">
                    <a:moveTo>
                      <a:pt x="0" y="0"/>
                    </a:moveTo>
                    <a:lnTo>
                      <a:pt x="248200" y="341552"/>
                    </a:lnTo>
                  </a:path>
                </a:pathLst>
              </a:custGeom>
              <a:ln w="182196"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5" name="Freeform 54"/>
              <p:cNvSpPr/>
              <p:nvPr/>
            </p:nvSpPr>
            <p:spPr>
              <a:xfrm>
                <a:off x="7734493" y="4405315"/>
                <a:ext cx="104334" cy="123002"/>
              </a:xfrm>
              <a:custGeom>
                <a:avLst/>
                <a:gdLst/>
                <a:ahLst/>
                <a:cxnLst/>
                <a:rect l="0" t="0" r="0" b="0"/>
                <a:pathLst>
                  <a:path w="104334" h="123002">
                    <a:moveTo>
                      <a:pt x="104333" y="123001"/>
                    </a:moveTo>
                    <a:lnTo>
                      <a:pt x="0" y="0"/>
                    </a:lnTo>
                  </a:path>
                </a:pathLst>
              </a:custGeom>
              <a:ln w="182196" cap="flat" cmpd="sng" algn="ctr">
                <a:solidFill>
                  <a:srgbClr val="FFFF00">
                    <a:alpha val="50000"/>
                  </a:srgb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grpSp>
        <p:sp>
          <p:nvSpPr>
            <p:cNvPr id="44" name="TextBox 43"/>
            <p:cNvSpPr txBox="1"/>
            <p:nvPr/>
          </p:nvSpPr>
          <p:spPr>
            <a:xfrm>
              <a:off x="7776425" y="4184565"/>
              <a:ext cx="851833" cy="457175"/>
            </a:xfrm>
            <a:prstGeom prst="rect">
              <a:avLst/>
            </a:prstGeom>
            <a:noFill/>
          </p:spPr>
          <p:txBody>
            <a:bodyPr vert="horz" rtlCol="0">
              <a:spAutoFit/>
            </a:bodyPr>
            <a:lstStyle/>
            <a:p>
              <a:r>
                <a:rPr lang="nl-NL" sz="2700">
                  <a:solidFill>
                    <a:srgbClr val="0000FF"/>
                  </a:solidFill>
                  <a:latin typeface="Comic Sans MS - 36"/>
                </a:rPr>
                <a:t>?</a:t>
              </a:r>
            </a:p>
          </p:txBody>
        </p:sp>
        <p:sp>
          <p:nvSpPr>
            <p:cNvPr id="45" name="TextBox 44"/>
            <p:cNvSpPr txBox="1"/>
            <p:nvPr/>
          </p:nvSpPr>
          <p:spPr>
            <a:xfrm>
              <a:off x="6073944" y="3841094"/>
              <a:ext cx="1821513" cy="415614"/>
            </a:xfrm>
            <a:prstGeom prst="rect">
              <a:avLst/>
            </a:prstGeom>
            <a:noFill/>
          </p:spPr>
          <p:txBody>
            <a:bodyPr vert="horz" wrap="square" rtlCol="0">
              <a:spAutoFit/>
            </a:bodyPr>
            <a:lstStyle/>
            <a:p>
              <a:r>
                <a:rPr lang="nl-NL" sz="2400" dirty="0" err="1">
                  <a:solidFill>
                    <a:srgbClr val="FF0000"/>
                  </a:solidFill>
                  <a:latin typeface="Calibri - 36"/>
                </a:rPr>
                <a:t>Relevance</a:t>
              </a:r>
              <a:endParaRPr lang="nl-NL" sz="2400" dirty="0">
                <a:solidFill>
                  <a:srgbClr val="FF0000"/>
                </a:solidFill>
                <a:latin typeface="Calibri - 36"/>
              </a:endParaRPr>
            </a:p>
          </p:txBody>
        </p:sp>
        <p:sp>
          <p:nvSpPr>
            <p:cNvPr id="46" name="TextBox 45"/>
            <p:cNvSpPr txBox="1"/>
            <p:nvPr/>
          </p:nvSpPr>
          <p:spPr>
            <a:xfrm>
              <a:off x="8143735" y="3822225"/>
              <a:ext cx="2304254" cy="415614"/>
            </a:xfrm>
            <a:prstGeom prst="rect">
              <a:avLst/>
            </a:prstGeom>
            <a:noFill/>
          </p:spPr>
          <p:txBody>
            <a:bodyPr vert="horz" wrap="square" rtlCol="0">
              <a:spAutoFit/>
            </a:bodyPr>
            <a:lstStyle/>
            <a:p>
              <a:r>
                <a:rPr lang="nl-NL" sz="2400" dirty="0" err="1">
                  <a:solidFill>
                    <a:srgbClr val="0000FF"/>
                  </a:solidFill>
                  <a:latin typeface="Calibri - 36"/>
                </a:rPr>
                <a:t>Feasibility</a:t>
              </a:r>
              <a:endParaRPr lang="nl-NL" sz="2400" dirty="0">
                <a:solidFill>
                  <a:srgbClr val="0000FF"/>
                </a:solidFill>
                <a:latin typeface="Calibri - 36"/>
              </a:endParaRPr>
            </a:p>
          </p:txBody>
        </p:sp>
        <p:sp>
          <p:nvSpPr>
            <p:cNvPr id="47" name="TextBox 46"/>
            <p:cNvSpPr txBox="1"/>
            <p:nvPr/>
          </p:nvSpPr>
          <p:spPr>
            <a:xfrm>
              <a:off x="7208990" y="5313206"/>
              <a:ext cx="1962747" cy="831229"/>
            </a:xfrm>
            <a:prstGeom prst="rect">
              <a:avLst/>
            </a:prstGeom>
            <a:noFill/>
          </p:spPr>
          <p:txBody>
            <a:bodyPr vert="horz" wrap="square" rtlCol="0">
              <a:spAutoFit/>
            </a:bodyPr>
            <a:lstStyle/>
            <a:p>
              <a:r>
                <a:rPr lang="nl-NL" sz="2700" dirty="0" err="1">
                  <a:solidFill>
                    <a:srgbClr val="009300"/>
                  </a:solidFill>
                  <a:latin typeface="Calibri - 36"/>
                </a:rPr>
                <a:t>Learning</a:t>
              </a:r>
              <a:r>
                <a:rPr lang="nl-NL" sz="2700" dirty="0">
                  <a:solidFill>
                    <a:srgbClr val="009300"/>
                  </a:solidFill>
                  <a:latin typeface="Calibri - 36"/>
                </a:rPr>
                <a:t> </a:t>
              </a:r>
              <a:r>
                <a:rPr lang="nl-NL" sz="2700" dirty="0" err="1">
                  <a:solidFill>
                    <a:srgbClr val="009300"/>
                  </a:solidFill>
                  <a:latin typeface="Calibri - 36"/>
                </a:rPr>
                <a:t>Potential</a:t>
              </a:r>
              <a:endParaRPr lang="nl-NL" sz="2700" dirty="0">
                <a:solidFill>
                  <a:srgbClr val="009300"/>
                </a:solidFill>
                <a:latin typeface="Calibri - 36"/>
              </a:endParaRPr>
            </a:p>
          </p:txBody>
        </p:sp>
      </p:grpSp>
      <p:sp>
        <p:nvSpPr>
          <p:cNvPr id="61" name="TextBox 6"/>
          <p:cNvSpPr txBox="1"/>
          <p:nvPr/>
        </p:nvSpPr>
        <p:spPr>
          <a:xfrm>
            <a:off x="805784" y="798747"/>
            <a:ext cx="7823200" cy="1446550"/>
          </a:xfrm>
          <a:prstGeom prst="rect">
            <a:avLst/>
          </a:prstGeom>
          <a:noFill/>
        </p:spPr>
        <p:txBody>
          <a:bodyPr vert="horz" rtlCol="0">
            <a:spAutoFit/>
          </a:bodyPr>
          <a:lstStyle/>
          <a:p>
            <a:pPr algn="ctr"/>
            <a:r>
              <a:rPr lang="nl-NL" sz="4400" dirty="0">
                <a:latin typeface="+mj-lt"/>
                <a:ea typeface="+mj-ea"/>
                <a:cs typeface="+mj-cs"/>
              </a:rPr>
              <a:t>Step C: </a:t>
            </a:r>
            <a:r>
              <a:rPr lang="nl-NL" sz="4400" dirty="0" err="1">
                <a:latin typeface="+mj-lt"/>
                <a:ea typeface="+mj-ea"/>
                <a:cs typeface="+mj-cs"/>
              </a:rPr>
              <a:t>value</a:t>
            </a:r>
            <a:r>
              <a:rPr lang="nl-NL" sz="4400" dirty="0">
                <a:latin typeface="+mj-lt"/>
                <a:ea typeface="+mj-ea"/>
                <a:cs typeface="+mj-cs"/>
              </a:rPr>
              <a:t> </a:t>
            </a:r>
            <a:r>
              <a:rPr lang="nl-NL" sz="4400" dirty="0" err="1">
                <a:latin typeface="+mj-lt"/>
                <a:ea typeface="+mj-ea"/>
                <a:cs typeface="+mj-cs"/>
              </a:rPr>
              <a:t>questions</a:t>
            </a:r>
            <a:r>
              <a:rPr lang="nl-NL" sz="4400" dirty="0">
                <a:latin typeface="+mj-lt"/>
                <a:ea typeface="+mj-ea"/>
                <a:cs typeface="+mj-cs"/>
              </a:rPr>
              <a:t> </a:t>
            </a:r>
            <a:r>
              <a:rPr lang="nl-NL" sz="4400" dirty="0" err="1">
                <a:latin typeface="+mj-lt"/>
                <a:ea typeface="+mj-ea"/>
                <a:cs typeface="+mj-cs"/>
              </a:rPr>
              <a:t>collectively</a:t>
            </a:r>
            <a:endParaRPr lang="nl-NL" sz="4400" dirty="0">
              <a:latin typeface="+mj-lt"/>
              <a:ea typeface="+mj-ea"/>
              <a:cs typeface="+mj-cs"/>
            </a:endParaRPr>
          </a:p>
        </p:txBody>
      </p:sp>
    </p:spTree>
    <p:extLst>
      <p:ext uri="{BB962C8B-B14F-4D97-AF65-F5344CB8AC3E}">
        <p14:creationId xmlns:p14="http://schemas.microsoft.com/office/powerpoint/2010/main" val="39167736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2298700" y="2190751"/>
            <a:ext cx="5397500" cy="3936831"/>
            <a:chOff x="2298700" y="2146300"/>
            <a:chExt cx="5397500" cy="3936831"/>
          </a:xfrm>
        </p:grpSpPr>
        <p:grpSp>
          <p:nvGrpSpPr>
            <p:cNvPr id="50" name="Group 49"/>
            <p:cNvGrpSpPr/>
            <p:nvPr/>
          </p:nvGrpSpPr>
          <p:grpSpPr>
            <a:xfrm>
              <a:off x="2298700" y="2146300"/>
              <a:ext cx="5397500" cy="3936831"/>
              <a:chOff x="2298700" y="2146300"/>
              <a:chExt cx="5397500" cy="3936831"/>
            </a:xfrm>
          </p:grpSpPr>
          <p:pic>
            <p:nvPicPr>
              <p:cNvPr id="9" name="Picture 8" descr="MSOfficePNG(1).png"/>
              <p:cNvPicPr>
                <a:picLocks/>
              </p:cNvPicPr>
              <p:nvPr/>
            </p:nvPicPr>
            <p:blipFill>
              <a:blip r:embed="rId2" cstate="print"/>
              <a:stretch>
                <a:fillRect/>
              </a:stretch>
            </p:blipFill>
            <p:spPr>
              <a:xfrm>
                <a:off x="2715641" y="2967101"/>
                <a:ext cx="3920108" cy="2848864"/>
              </a:xfrm>
              <a:prstGeom prst="rect">
                <a:avLst/>
              </a:prstGeom>
              <a:solidFill>
                <a:scrgbClr r="0" g="0" b="0">
                  <a:alpha val="0"/>
                </a:scrgbClr>
              </a:solidFill>
            </p:spPr>
          </p:pic>
          <p:sp>
            <p:nvSpPr>
              <p:cNvPr id="10" name="TextBox 9"/>
              <p:cNvSpPr txBox="1"/>
              <p:nvPr/>
            </p:nvSpPr>
            <p:spPr>
              <a:xfrm>
                <a:off x="2298700" y="38989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1" name="TextBox 10"/>
              <p:cNvSpPr txBox="1"/>
              <p:nvPr/>
            </p:nvSpPr>
            <p:spPr>
              <a:xfrm>
                <a:off x="3048000" y="2832100"/>
                <a:ext cx="863600" cy="507831"/>
              </a:xfrm>
              <a:prstGeom prst="rect">
                <a:avLst/>
              </a:prstGeom>
              <a:noFill/>
            </p:spPr>
            <p:txBody>
              <a:bodyPr vert="horz" rtlCol="0">
                <a:spAutoFit/>
              </a:bodyPr>
              <a:lstStyle/>
              <a:p>
                <a:r>
                  <a:rPr lang="nl-NL" sz="2700">
                    <a:solidFill>
                      <a:srgbClr val="32CD32"/>
                    </a:solidFill>
                    <a:latin typeface="Comic Sans MS - 36"/>
                  </a:rPr>
                  <a:t>?</a:t>
                </a:r>
              </a:p>
            </p:txBody>
          </p:sp>
          <p:sp>
            <p:nvSpPr>
              <p:cNvPr id="12" name="TextBox 11"/>
              <p:cNvSpPr txBox="1"/>
              <p:nvPr/>
            </p:nvSpPr>
            <p:spPr>
              <a:xfrm>
                <a:off x="2362200" y="3429000"/>
                <a:ext cx="863600" cy="507831"/>
              </a:xfrm>
              <a:prstGeom prst="rect">
                <a:avLst/>
              </a:prstGeom>
              <a:noFill/>
            </p:spPr>
            <p:txBody>
              <a:bodyPr vert="horz" rtlCol="0">
                <a:spAutoFit/>
              </a:bodyPr>
              <a:lstStyle/>
              <a:p>
                <a:r>
                  <a:rPr lang="nl-NL" sz="2700">
                    <a:solidFill>
                      <a:srgbClr val="FFD700"/>
                    </a:solidFill>
                    <a:latin typeface="Comic Sans MS - 36"/>
                  </a:rPr>
                  <a:t>?</a:t>
                </a:r>
              </a:p>
            </p:txBody>
          </p:sp>
          <p:sp>
            <p:nvSpPr>
              <p:cNvPr id="13" name="TextBox 12"/>
              <p:cNvSpPr txBox="1"/>
              <p:nvPr/>
            </p:nvSpPr>
            <p:spPr>
              <a:xfrm>
                <a:off x="3035300" y="3365500"/>
                <a:ext cx="863600" cy="507831"/>
              </a:xfrm>
              <a:prstGeom prst="rect">
                <a:avLst/>
              </a:prstGeom>
              <a:noFill/>
            </p:spPr>
            <p:txBody>
              <a:bodyPr vert="horz" rtlCol="0">
                <a:spAutoFit/>
              </a:bodyPr>
              <a:lstStyle/>
              <a:p>
                <a:r>
                  <a:rPr lang="nl-NL" sz="2700">
                    <a:solidFill>
                      <a:srgbClr val="FFD700"/>
                    </a:solidFill>
                    <a:latin typeface="Comic Sans MS - 36"/>
                  </a:rPr>
                  <a:t>?</a:t>
                </a:r>
              </a:p>
            </p:txBody>
          </p:sp>
          <p:sp>
            <p:nvSpPr>
              <p:cNvPr id="14" name="TextBox 13"/>
              <p:cNvSpPr txBox="1"/>
              <p:nvPr/>
            </p:nvSpPr>
            <p:spPr>
              <a:xfrm>
                <a:off x="2882900" y="4914900"/>
                <a:ext cx="863600" cy="507831"/>
              </a:xfrm>
              <a:prstGeom prst="rect">
                <a:avLst/>
              </a:prstGeom>
              <a:noFill/>
            </p:spPr>
            <p:txBody>
              <a:bodyPr vert="horz" rtlCol="0">
                <a:spAutoFit/>
              </a:bodyPr>
              <a:lstStyle/>
              <a:p>
                <a:r>
                  <a:rPr lang="nl-NL" sz="2700">
                    <a:solidFill>
                      <a:srgbClr val="FFAD5B"/>
                    </a:solidFill>
                    <a:latin typeface="Comic Sans MS - 36"/>
                  </a:rPr>
                  <a:t>?</a:t>
                </a:r>
              </a:p>
            </p:txBody>
          </p:sp>
          <p:sp>
            <p:nvSpPr>
              <p:cNvPr id="15" name="TextBox 14"/>
              <p:cNvSpPr txBox="1"/>
              <p:nvPr/>
            </p:nvSpPr>
            <p:spPr>
              <a:xfrm>
                <a:off x="6121400" y="3200400"/>
                <a:ext cx="863600" cy="507831"/>
              </a:xfrm>
              <a:prstGeom prst="rect">
                <a:avLst/>
              </a:prstGeom>
              <a:noFill/>
            </p:spPr>
            <p:txBody>
              <a:bodyPr vert="horz" rtlCol="0">
                <a:spAutoFit/>
              </a:bodyPr>
              <a:lstStyle/>
              <a:p>
                <a:r>
                  <a:rPr lang="nl-NL" sz="2700">
                    <a:solidFill>
                      <a:srgbClr val="800080"/>
                    </a:solidFill>
                    <a:latin typeface="Comic Sans MS - 36"/>
                  </a:rPr>
                  <a:t>?</a:t>
                </a:r>
              </a:p>
            </p:txBody>
          </p:sp>
          <p:sp>
            <p:nvSpPr>
              <p:cNvPr id="16" name="TextBox 15"/>
              <p:cNvSpPr txBox="1"/>
              <p:nvPr/>
            </p:nvSpPr>
            <p:spPr>
              <a:xfrm>
                <a:off x="6515100" y="28067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7" name="TextBox 16"/>
              <p:cNvSpPr txBox="1"/>
              <p:nvPr/>
            </p:nvSpPr>
            <p:spPr>
              <a:xfrm>
                <a:off x="6350000" y="3708400"/>
                <a:ext cx="863600" cy="507831"/>
              </a:xfrm>
              <a:prstGeom prst="rect">
                <a:avLst/>
              </a:prstGeom>
              <a:noFill/>
            </p:spPr>
            <p:txBody>
              <a:bodyPr vert="horz" rtlCol="0">
                <a:spAutoFit/>
              </a:bodyPr>
              <a:lstStyle/>
              <a:p>
                <a:r>
                  <a:rPr lang="nl-NL" sz="2700">
                    <a:solidFill>
                      <a:srgbClr val="800080"/>
                    </a:solidFill>
                    <a:latin typeface="Comic Sans MS - 36"/>
                  </a:rPr>
                  <a:t>?</a:t>
                </a:r>
              </a:p>
            </p:txBody>
          </p:sp>
          <p:sp>
            <p:nvSpPr>
              <p:cNvPr id="18" name="TextBox 17"/>
              <p:cNvSpPr txBox="1"/>
              <p:nvPr/>
            </p:nvSpPr>
            <p:spPr>
              <a:xfrm>
                <a:off x="6731000" y="33274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9" name="TextBox 18"/>
              <p:cNvSpPr txBox="1"/>
              <p:nvPr/>
            </p:nvSpPr>
            <p:spPr>
              <a:xfrm>
                <a:off x="5715000" y="3378200"/>
                <a:ext cx="431800" cy="507831"/>
              </a:xfrm>
              <a:prstGeom prst="rect">
                <a:avLst/>
              </a:prstGeom>
              <a:noFill/>
            </p:spPr>
            <p:txBody>
              <a:bodyPr vert="horz" rtlCol="0">
                <a:spAutoFit/>
              </a:bodyPr>
              <a:lstStyle/>
              <a:p>
                <a:r>
                  <a:rPr lang="nl-NL" sz="2700">
                    <a:solidFill>
                      <a:srgbClr val="800080"/>
                    </a:solidFill>
                    <a:latin typeface="Comic Sans MS - 36"/>
                  </a:rPr>
                  <a:t>?</a:t>
                </a:r>
              </a:p>
            </p:txBody>
          </p:sp>
          <p:sp>
            <p:nvSpPr>
              <p:cNvPr id="20" name="TextBox 19"/>
              <p:cNvSpPr txBox="1"/>
              <p:nvPr/>
            </p:nvSpPr>
            <p:spPr>
              <a:xfrm>
                <a:off x="3340100" y="4737100"/>
                <a:ext cx="863600" cy="507831"/>
              </a:xfrm>
              <a:prstGeom prst="rect">
                <a:avLst/>
              </a:prstGeom>
              <a:noFill/>
            </p:spPr>
            <p:txBody>
              <a:bodyPr vert="horz" rtlCol="0">
                <a:spAutoFit/>
              </a:bodyPr>
              <a:lstStyle/>
              <a:p>
                <a:r>
                  <a:rPr lang="nl-NL" sz="2700">
                    <a:solidFill>
                      <a:srgbClr val="FFAD5B"/>
                    </a:solidFill>
                    <a:latin typeface="Comic Sans MS - 36"/>
                  </a:rPr>
                  <a:t>?</a:t>
                </a:r>
              </a:p>
            </p:txBody>
          </p:sp>
          <p:sp>
            <p:nvSpPr>
              <p:cNvPr id="21" name="TextBox 20"/>
              <p:cNvSpPr txBox="1"/>
              <p:nvPr/>
            </p:nvSpPr>
            <p:spPr>
              <a:xfrm>
                <a:off x="3213100" y="53721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2" name="TextBox 21"/>
              <p:cNvSpPr txBox="1"/>
              <p:nvPr/>
            </p:nvSpPr>
            <p:spPr>
              <a:xfrm>
                <a:off x="3771900" y="5473700"/>
                <a:ext cx="863600" cy="507831"/>
              </a:xfrm>
              <a:prstGeom prst="rect">
                <a:avLst/>
              </a:prstGeom>
              <a:noFill/>
            </p:spPr>
            <p:txBody>
              <a:bodyPr vert="horz" rtlCol="0">
                <a:spAutoFit/>
              </a:bodyPr>
              <a:lstStyle/>
              <a:p>
                <a:r>
                  <a:rPr lang="nl-NL" sz="2700">
                    <a:solidFill>
                      <a:srgbClr val="FFAD5B"/>
                    </a:solidFill>
                    <a:latin typeface="Comic Sans MS - 36"/>
                  </a:rPr>
                  <a:t>?</a:t>
                </a:r>
              </a:p>
            </p:txBody>
          </p:sp>
          <p:sp>
            <p:nvSpPr>
              <p:cNvPr id="23" name="TextBox 22"/>
              <p:cNvSpPr txBox="1"/>
              <p:nvPr/>
            </p:nvSpPr>
            <p:spPr>
              <a:xfrm>
                <a:off x="4127500" y="51308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4" name="TextBox 23"/>
              <p:cNvSpPr txBox="1"/>
              <p:nvPr/>
            </p:nvSpPr>
            <p:spPr>
              <a:xfrm>
                <a:off x="6311900" y="5130800"/>
                <a:ext cx="838200" cy="507831"/>
              </a:xfrm>
              <a:prstGeom prst="rect">
                <a:avLst/>
              </a:prstGeom>
              <a:noFill/>
            </p:spPr>
            <p:txBody>
              <a:bodyPr vert="horz" rtlCol="0">
                <a:spAutoFit/>
              </a:bodyPr>
              <a:lstStyle/>
              <a:p>
                <a:r>
                  <a:rPr lang="nl-NL" sz="2700">
                    <a:solidFill>
                      <a:srgbClr val="009300"/>
                    </a:solidFill>
                    <a:latin typeface="Comic Sans MS - 36"/>
                  </a:rPr>
                  <a:t>?</a:t>
                </a:r>
              </a:p>
            </p:txBody>
          </p:sp>
          <p:sp>
            <p:nvSpPr>
              <p:cNvPr id="25" name="TextBox 24"/>
              <p:cNvSpPr txBox="1"/>
              <p:nvPr/>
            </p:nvSpPr>
            <p:spPr>
              <a:xfrm>
                <a:off x="6832600" y="46482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6" name="TextBox 25"/>
              <p:cNvSpPr txBox="1"/>
              <p:nvPr/>
            </p:nvSpPr>
            <p:spPr>
              <a:xfrm>
                <a:off x="6807200" y="50927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7" name="TextBox 26"/>
              <p:cNvSpPr txBox="1"/>
              <p:nvPr/>
            </p:nvSpPr>
            <p:spPr>
              <a:xfrm>
                <a:off x="6489700" y="4394200"/>
                <a:ext cx="838200" cy="507831"/>
              </a:xfrm>
              <a:prstGeom prst="rect">
                <a:avLst/>
              </a:prstGeom>
              <a:noFill/>
            </p:spPr>
            <p:txBody>
              <a:bodyPr vert="horz" rtlCol="0">
                <a:spAutoFit/>
              </a:bodyPr>
              <a:lstStyle/>
              <a:p>
                <a:r>
                  <a:rPr lang="nl-NL" sz="2700">
                    <a:solidFill>
                      <a:srgbClr val="009300"/>
                    </a:solidFill>
                    <a:latin typeface="Comic Sans MS - 36"/>
                  </a:rPr>
                  <a:t>?</a:t>
                </a:r>
              </a:p>
            </p:txBody>
          </p:sp>
          <p:sp>
            <p:nvSpPr>
              <p:cNvPr id="28" name="TextBox 27"/>
              <p:cNvSpPr txBox="1"/>
              <p:nvPr/>
            </p:nvSpPr>
            <p:spPr>
              <a:xfrm>
                <a:off x="6438900" y="55753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9" name="TextBox 28"/>
              <p:cNvSpPr txBox="1"/>
              <p:nvPr/>
            </p:nvSpPr>
            <p:spPr>
              <a:xfrm>
                <a:off x="2959100" y="2387600"/>
                <a:ext cx="863600" cy="507831"/>
              </a:xfrm>
              <a:prstGeom prst="rect">
                <a:avLst/>
              </a:prstGeom>
              <a:noFill/>
            </p:spPr>
            <p:txBody>
              <a:bodyPr vert="horz" rtlCol="0">
                <a:spAutoFit/>
              </a:bodyPr>
              <a:lstStyle/>
              <a:p>
                <a:r>
                  <a:rPr lang="nl-NL" sz="2700">
                    <a:solidFill>
                      <a:srgbClr val="32CD32"/>
                    </a:solidFill>
                    <a:latin typeface="Comic Sans MS - 36"/>
                  </a:rPr>
                  <a:t>?</a:t>
                </a:r>
              </a:p>
            </p:txBody>
          </p:sp>
          <p:sp>
            <p:nvSpPr>
              <p:cNvPr id="30" name="TextBox 29"/>
              <p:cNvSpPr txBox="1"/>
              <p:nvPr/>
            </p:nvSpPr>
            <p:spPr>
              <a:xfrm>
                <a:off x="2654300" y="3987800"/>
                <a:ext cx="863600" cy="507831"/>
              </a:xfrm>
              <a:prstGeom prst="rect">
                <a:avLst/>
              </a:prstGeom>
              <a:noFill/>
            </p:spPr>
            <p:txBody>
              <a:bodyPr vert="horz" rtlCol="0">
                <a:spAutoFit/>
              </a:bodyPr>
              <a:lstStyle/>
              <a:p>
                <a:r>
                  <a:rPr lang="nl-NL" sz="2700">
                    <a:solidFill>
                      <a:srgbClr val="FFD700"/>
                    </a:solidFill>
                    <a:latin typeface="Comic Sans MS - 36"/>
                  </a:rPr>
                  <a:t>?</a:t>
                </a:r>
              </a:p>
            </p:txBody>
          </p:sp>
          <p:sp>
            <p:nvSpPr>
              <p:cNvPr id="31" name="TextBox 30"/>
              <p:cNvSpPr txBox="1"/>
              <p:nvPr/>
            </p:nvSpPr>
            <p:spPr>
              <a:xfrm>
                <a:off x="3429000" y="3695700"/>
                <a:ext cx="863600" cy="507831"/>
              </a:xfrm>
              <a:prstGeom prst="rect">
                <a:avLst/>
              </a:prstGeom>
              <a:noFill/>
            </p:spPr>
            <p:txBody>
              <a:bodyPr vert="horz" rtlCol="0">
                <a:spAutoFit/>
              </a:bodyPr>
              <a:lstStyle/>
              <a:p>
                <a:r>
                  <a:rPr lang="nl-NL" sz="2700">
                    <a:solidFill>
                      <a:srgbClr val="FFD700"/>
                    </a:solidFill>
                    <a:latin typeface="Comic Sans MS - 36"/>
                  </a:rPr>
                  <a:t>?</a:t>
                </a:r>
              </a:p>
            </p:txBody>
          </p:sp>
          <p:sp>
            <p:nvSpPr>
              <p:cNvPr id="32" name="TextBox 31"/>
              <p:cNvSpPr txBox="1"/>
              <p:nvPr/>
            </p:nvSpPr>
            <p:spPr>
              <a:xfrm>
                <a:off x="3048000" y="4165600"/>
                <a:ext cx="8636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3" name="TextBox 32"/>
              <p:cNvSpPr txBox="1"/>
              <p:nvPr/>
            </p:nvSpPr>
            <p:spPr>
              <a:xfrm>
                <a:off x="4038600" y="2540000"/>
                <a:ext cx="457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4" name="TextBox 33"/>
              <p:cNvSpPr txBox="1"/>
              <p:nvPr/>
            </p:nvSpPr>
            <p:spPr>
              <a:xfrm>
                <a:off x="3543300" y="2540000"/>
                <a:ext cx="863600" cy="507831"/>
              </a:xfrm>
              <a:prstGeom prst="rect">
                <a:avLst/>
              </a:prstGeom>
              <a:noFill/>
            </p:spPr>
            <p:txBody>
              <a:bodyPr vert="horz" rtlCol="0">
                <a:spAutoFit/>
              </a:bodyPr>
              <a:lstStyle/>
              <a:p>
                <a:r>
                  <a:rPr lang="nl-NL" sz="2700">
                    <a:solidFill>
                      <a:srgbClr val="32CD32"/>
                    </a:solidFill>
                    <a:latin typeface="Comic Sans MS - 36"/>
                  </a:rPr>
                  <a:t>?</a:t>
                </a:r>
              </a:p>
            </p:txBody>
          </p:sp>
          <p:sp>
            <p:nvSpPr>
              <p:cNvPr id="35" name="TextBox 34"/>
              <p:cNvSpPr txBox="1"/>
              <p:nvPr/>
            </p:nvSpPr>
            <p:spPr>
              <a:xfrm>
                <a:off x="3263900" y="2146300"/>
                <a:ext cx="457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6" name="TextBox 35"/>
              <p:cNvSpPr txBox="1"/>
              <p:nvPr/>
            </p:nvSpPr>
            <p:spPr>
              <a:xfrm>
                <a:off x="5943600" y="5219700"/>
                <a:ext cx="863600" cy="507831"/>
              </a:xfrm>
              <a:prstGeom prst="rect">
                <a:avLst/>
              </a:prstGeom>
              <a:noFill/>
            </p:spPr>
            <p:txBody>
              <a:bodyPr vert="horz" rtlCol="0">
                <a:spAutoFit/>
              </a:bodyPr>
              <a:lstStyle/>
              <a:p>
                <a:r>
                  <a:rPr lang="nl-NL" sz="2700">
                    <a:solidFill>
                      <a:srgbClr val="009300"/>
                    </a:solidFill>
                    <a:latin typeface="Comic Sans MS - 36"/>
                  </a:rPr>
                  <a:t>?</a:t>
                </a:r>
              </a:p>
            </p:txBody>
          </p:sp>
          <p:sp>
            <p:nvSpPr>
              <p:cNvPr id="37" name="TextBox 36"/>
              <p:cNvSpPr txBox="1"/>
              <p:nvPr/>
            </p:nvSpPr>
            <p:spPr>
              <a:xfrm>
                <a:off x="2654300" y="2705100"/>
                <a:ext cx="457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8" name="TextBox 37"/>
              <p:cNvSpPr txBox="1"/>
              <p:nvPr/>
            </p:nvSpPr>
            <p:spPr>
              <a:xfrm>
                <a:off x="4495800" y="2603500"/>
                <a:ext cx="863600" cy="507831"/>
              </a:xfrm>
              <a:prstGeom prst="rect">
                <a:avLst/>
              </a:prstGeom>
              <a:noFill/>
            </p:spPr>
            <p:txBody>
              <a:bodyPr vert="horz" rtlCol="0">
                <a:spAutoFit/>
              </a:bodyPr>
              <a:lstStyle/>
              <a:p>
                <a:r>
                  <a:rPr lang="nl-NL" sz="2700">
                    <a:solidFill>
                      <a:srgbClr val="32CD32"/>
                    </a:solidFill>
                    <a:latin typeface="Comic Sans MS - 36"/>
                  </a:rPr>
                  <a:t>?</a:t>
                </a:r>
              </a:p>
            </p:txBody>
          </p:sp>
          <p:sp>
            <p:nvSpPr>
              <p:cNvPr id="39" name="Freeform 38"/>
              <p:cNvSpPr/>
              <p:nvPr/>
            </p:nvSpPr>
            <p:spPr>
              <a:xfrm>
                <a:off x="3432809" y="2459482"/>
                <a:ext cx="225172" cy="225045"/>
              </a:xfrm>
              <a:custGeom>
                <a:avLst/>
                <a:gdLst/>
                <a:ahLst/>
                <a:cxnLst/>
                <a:rect l="0" t="0" r="0" b="0"/>
                <a:pathLst>
                  <a:path w="225172" h="225045">
                    <a:moveTo>
                      <a:pt x="112523" y="95631"/>
                    </a:moveTo>
                    <a:lnTo>
                      <a:pt x="208281" y="0"/>
                    </a:lnTo>
                    <a:lnTo>
                      <a:pt x="225171" y="16891"/>
                    </a:lnTo>
                    <a:lnTo>
                      <a:pt x="129541" y="112522"/>
                    </a:lnTo>
                    <a:lnTo>
                      <a:pt x="225171" y="208153"/>
                    </a:lnTo>
                    <a:lnTo>
                      <a:pt x="208281" y="225044"/>
                    </a:lnTo>
                    <a:lnTo>
                      <a:pt x="112523" y="129413"/>
                    </a:lnTo>
                    <a:lnTo>
                      <a:pt x="16892" y="225044"/>
                    </a:lnTo>
                    <a:lnTo>
                      <a:pt x="0" y="208153"/>
                    </a:lnTo>
                    <a:lnTo>
                      <a:pt x="95631" y="112522"/>
                    </a:lnTo>
                    <a:lnTo>
                      <a:pt x="0" y="16891"/>
                    </a:lnTo>
                    <a:lnTo>
                      <a:pt x="16892"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0" name="Freeform 39"/>
              <p:cNvSpPr/>
              <p:nvPr/>
            </p:nvSpPr>
            <p:spPr>
              <a:xfrm>
                <a:off x="2691764" y="3035807"/>
                <a:ext cx="225045" cy="225172"/>
              </a:xfrm>
              <a:custGeom>
                <a:avLst/>
                <a:gdLst/>
                <a:ahLst/>
                <a:cxnLst/>
                <a:rect l="0" t="0" r="0" b="0"/>
                <a:pathLst>
                  <a:path w="225045" h="225172">
                    <a:moveTo>
                      <a:pt x="112522" y="95759"/>
                    </a:moveTo>
                    <a:lnTo>
                      <a:pt x="208153" y="0"/>
                    </a:lnTo>
                    <a:lnTo>
                      <a:pt x="225044" y="16891"/>
                    </a:lnTo>
                    <a:lnTo>
                      <a:pt x="129413" y="112650"/>
                    </a:lnTo>
                    <a:lnTo>
                      <a:pt x="225044" y="208281"/>
                    </a:lnTo>
                    <a:lnTo>
                      <a:pt x="208153" y="225171"/>
                    </a:lnTo>
                    <a:lnTo>
                      <a:pt x="112522" y="129541"/>
                    </a:lnTo>
                    <a:lnTo>
                      <a:pt x="16891" y="225171"/>
                    </a:lnTo>
                    <a:lnTo>
                      <a:pt x="0" y="208281"/>
                    </a:lnTo>
                    <a:lnTo>
                      <a:pt x="95631" y="112650"/>
                    </a:lnTo>
                    <a:lnTo>
                      <a:pt x="0" y="16891"/>
                    </a:lnTo>
                    <a:lnTo>
                      <a:pt x="16891"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Freeform 40"/>
              <p:cNvSpPr/>
              <p:nvPr/>
            </p:nvSpPr>
            <p:spPr>
              <a:xfrm>
                <a:off x="2474595" y="4241038"/>
                <a:ext cx="225172" cy="225172"/>
              </a:xfrm>
              <a:custGeom>
                <a:avLst/>
                <a:gdLst/>
                <a:ahLst/>
                <a:cxnLst/>
                <a:rect l="0" t="0" r="0" b="0"/>
                <a:pathLst>
                  <a:path w="225172" h="225172">
                    <a:moveTo>
                      <a:pt x="112649" y="95631"/>
                    </a:moveTo>
                    <a:lnTo>
                      <a:pt x="208280" y="0"/>
                    </a:lnTo>
                    <a:lnTo>
                      <a:pt x="225171" y="16890"/>
                    </a:lnTo>
                    <a:lnTo>
                      <a:pt x="129540" y="112521"/>
                    </a:lnTo>
                    <a:lnTo>
                      <a:pt x="225171" y="208279"/>
                    </a:lnTo>
                    <a:lnTo>
                      <a:pt x="208280" y="225171"/>
                    </a:lnTo>
                    <a:lnTo>
                      <a:pt x="112649" y="129413"/>
                    </a:lnTo>
                    <a:lnTo>
                      <a:pt x="17018" y="225171"/>
                    </a:lnTo>
                    <a:lnTo>
                      <a:pt x="0" y="208279"/>
                    </a:lnTo>
                    <a:lnTo>
                      <a:pt x="95631" y="112521"/>
                    </a:lnTo>
                    <a:lnTo>
                      <a:pt x="0" y="16890"/>
                    </a:lnTo>
                    <a:lnTo>
                      <a:pt x="17018"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2" name="Freeform 41"/>
              <p:cNvSpPr/>
              <p:nvPr/>
            </p:nvSpPr>
            <p:spPr>
              <a:xfrm>
                <a:off x="3223260" y="4480559"/>
                <a:ext cx="225044" cy="225172"/>
              </a:xfrm>
              <a:custGeom>
                <a:avLst/>
                <a:gdLst/>
                <a:ahLst/>
                <a:cxnLst/>
                <a:rect l="0" t="0" r="0" b="0"/>
                <a:pathLst>
                  <a:path w="225044" h="225172">
                    <a:moveTo>
                      <a:pt x="112522" y="95758"/>
                    </a:moveTo>
                    <a:lnTo>
                      <a:pt x="208153" y="0"/>
                    </a:lnTo>
                    <a:lnTo>
                      <a:pt x="225043" y="16892"/>
                    </a:lnTo>
                    <a:lnTo>
                      <a:pt x="129412" y="112650"/>
                    </a:lnTo>
                    <a:lnTo>
                      <a:pt x="225043" y="208281"/>
                    </a:lnTo>
                    <a:lnTo>
                      <a:pt x="208153" y="225171"/>
                    </a:lnTo>
                    <a:lnTo>
                      <a:pt x="112522" y="129541"/>
                    </a:lnTo>
                    <a:lnTo>
                      <a:pt x="16891" y="225171"/>
                    </a:lnTo>
                    <a:lnTo>
                      <a:pt x="0" y="208281"/>
                    </a:lnTo>
                    <a:lnTo>
                      <a:pt x="95630" y="112650"/>
                    </a:lnTo>
                    <a:lnTo>
                      <a:pt x="0" y="16892"/>
                    </a:lnTo>
                    <a:lnTo>
                      <a:pt x="16891"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3" name="Freeform 42"/>
              <p:cNvSpPr/>
              <p:nvPr/>
            </p:nvSpPr>
            <p:spPr>
              <a:xfrm>
                <a:off x="4211320" y="5431282"/>
                <a:ext cx="225171" cy="225172"/>
              </a:xfrm>
              <a:custGeom>
                <a:avLst/>
                <a:gdLst/>
                <a:ahLst/>
                <a:cxnLst/>
                <a:rect l="0" t="0" r="0" b="0"/>
                <a:pathLst>
                  <a:path w="225171" h="225172">
                    <a:moveTo>
                      <a:pt x="112521" y="95631"/>
                    </a:moveTo>
                    <a:lnTo>
                      <a:pt x="208280" y="0"/>
                    </a:lnTo>
                    <a:lnTo>
                      <a:pt x="225170" y="16890"/>
                    </a:lnTo>
                    <a:lnTo>
                      <a:pt x="129539" y="112521"/>
                    </a:lnTo>
                    <a:lnTo>
                      <a:pt x="225170" y="208279"/>
                    </a:lnTo>
                    <a:lnTo>
                      <a:pt x="208280" y="225171"/>
                    </a:lnTo>
                    <a:lnTo>
                      <a:pt x="112521" y="129413"/>
                    </a:lnTo>
                    <a:lnTo>
                      <a:pt x="16890" y="225171"/>
                    </a:lnTo>
                    <a:lnTo>
                      <a:pt x="0" y="208279"/>
                    </a:lnTo>
                    <a:lnTo>
                      <a:pt x="95631" y="112521"/>
                    </a:lnTo>
                    <a:lnTo>
                      <a:pt x="0" y="16890"/>
                    </a:lnTo>
                    <a:lnTo>
                      <a:pt x="16890"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Freeform 43"/>
              <p:cNvSpPr/>
              <p:nvPr/>
            </p:nvSpPr>
            <p:spPr>
              <a:xfrm>
                <a:off x="3275584" y="5685790"/>
                <a:ext cx="225171" cy="225171"/>
              </a:xfrm>
              <a:custGeom>
                <a:avLst/>
                <a:gdLst/>
                <a:ahLst/>
                <a:cxnLst/>
                <a:rect l="0" t="0" r="0" b="0"/>
                <a:pathLst>
                  <a:path w="225171" h="225171">
                    <a:moveTo>
                      <a:pt x="112649" y="95631"/>
                    </a:moveTo>
                    <a:lnTo>
                      <a:pt x="208280" y="0"/>
                    </a:lnTo>
                    <a:lnTo>
                      <a:pt x="225170" y="16890"/>
                    </a:lnTo>
                    <a:lnTo>
                      <a:pt x="129539" y="112521"/>
                    </a:lnTo>
                    <a:lnTo>
                      <a:pt x="225170" y="208280"/>
                    </a:lnTo>
                    <a:lnTo>
                      <a:pt x="208280" y="225170"/>
                    </a:lnTo>
                    <a:lnTo>
                      <a:pt x="112649" y="129413"/>
                    </a:lnTo>
                    <a:lnTo>
                      <a:pt x="16891" y="225170"/>
                    </a:lnTo>
                    <a:lnTo>
                      <a:pt x="0" y="208280"/>
                    </a:lnTo>
                    <a:lnTo>
                      <a:pt x="95631" y="112521"/>
                    </a:lnTo>
                    <a:lnTo>
                      <a:pt x="0" y="16890"/>
                    </a:lnTo>
                    <a:lnTo>
                      <a:pt x="16891"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5" name="Freeform 44"/>
              <p:cNvSpPr/>
              <p:nvPr/>
            </p:nvSpPr>
            <p:spPr>
              <a:xfrm>
                <a:off x="6591807" y="3133217"/>
                <a:ext cx="225173" cy="225044"/>
              </a:xfrm>
              <a:custGeom>
                <a:avLst/>
                <a:gdLst/>
                <a:ahLst/>
                <a:cxnLst/>
                <a:rect l="0" t="0" r="0" b="0"/>
                <a:pathLst>
                  <a:path w="225173" h="225044">
                    <a:moveTo>
                      <a:pt x="112523" y="95631"/>
                    </a:moveTo>
                    <a:lnTo>
                      <a:pt x="208153" y="0"/>
                    </a:lnTo>
                    <a:lnTo>
                      <a:pt x="225172" y="16763"/>
                    </a:lnTo>
                    <a:lnTo>
                      <a:pt x="129413" y="112522"/>
                    </a:lnTo>
                    <a:lnTo>
                      <a:pt x="225172" y="208153"/>
                    </a:lnTo>
                    <a:lnTo>
                      <a:pt x="208153" y="225043"/>
                    </a:lnTo>
                    <a:lnTo>
                      <a:pt x="112523" y="129412"/>
                    </a:lnTo>
                    <a:lnTo>
                      <a:pt x="16891" y="225043"/>
                    </a:lnTo>
                    <a:lnTo>
                      <a:pt x="0" y="208153"/>
                    </a:lnTo>
                    <a:lnTo>
                      <a:pt x="95632" y="112522"/>
                    </a:lnTo>
                    <a:lnTo>
                      <a:pt x="0" y="16763"/>
                    </a:lnTo>
                    <a:lnTo>
                      <a:pt x="16891"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Freeform 45"/>
              <p:cNvSpPr/>
              <p:nvPr/>
            </p:nvSpPr>
            <p:spPr>
              <a:xfrm>
                <a:off x="6868794" y="3694557"/>
                <a:ext cx="225046" cy="225172"/>
              </a:xfrm>
              <a:custGeom>
                <a:avLst/>
                <a:gdLst/>
                <a:ahLst/>
                <a:cxnLst/>
                <a:rect l="0" t="0" r="0" b="0"/>
                <a:pathLst>
                  <a:path w="225046" h="225172">
                    <a:moveTo>
                      <a:pt x="112523" y="95758"/>
                    </a:moveTo>
                    <a:lnTo>
                      <a:pt x="208153" y="0"/>
                    </a:lnTo>
                    <a:lnTo>
                      <a:pt x="225045" y="16890"/>
                    </a:lnTo>
                    <a:lnTo>
                      <a:pt x="129413" y="112648"/>
                    </a:lnTo>
                    <a:lnTo>
                      <a:pt x="225045" y="208279"/>
                    </a:lnTo>
                    <a:lnTo>
                      <a:pt x="208153" y="225171"/>
                    </a:lnTo>
                    <a:lnTo>
                      <a:pt x="112523" y="129539"/>
                    </a:lnTo>
                    <a:lnTo>
                      <a:pt x="16891" y="225171"/>
                    </a:lnTo>
                    <a:lnTo>
                      <a:pt x="0" y="208279"/>
                    </a:lnTo>
                    <a:lnTo>
                      <a:pt x="95632" y="112648"/>
                    </a:lnTo>
                    <a:lnTo>
                      <a:pt x="0" y="16890"/>
                    </a:lnTo>
                    <a:lnTo>
                      <a:pt x="16891"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Freeform 46"/>
              <p:cNvSpPr/>
              <p:nvPr/>
            </p:nvSpPr>
            <p:spPr>
              <a:xfrm>
                <a:off x="6936105" y="4907279"/>
                <a:ext cx="225172" cy="225173"/>
              </a:xfrm>
              <a:custGeom>
                <a:avLst/>
                <a:gdLst/>
                <a:ahLst/>
                <a:cxnLst/>
                <a:rect l="0" t="0" r="0" b="0"/>
                <a:pathLst>
                  <a:path w="225172" h="225173">
                    <a:moveTo>
                      <a:pt x="112649" y="95631"/>
                    </a:moveTo>
                    <a:lnTo>
                      <a:pt x="208279" y="0"/>
                    </a:lnTo>
                    <a:lnTo>
                      <a:pt x="225171" y="16892"/>
                    </a:lnTo>
                    <a:lnTo>
                      <a:pt x="129539" y="112523"/>
                    </a:lnTo>
                    <a:lnTo>
                      <a:pt x="225171" y="208280"/>
                    </a:lnTo>
                    <a:lnTo>
                      <a:pt x="208279" y="225172"/>
                    </a:lnTo>
                    <a:lnTo>
                      <a:pt x="112649" y="129413"/>
                    </a:lnTo>
                    <a:lnTo>
                      <a:pt x="16890" y="225172"/>
                    </a:lnTo>
                    <a:lnTo>
                      <a:pt x="0" y="208280"/>
                    </a:lnTo>
                    <a:lnTo>
                      <a:pt x="95630" y="112523"/>
                    </a:lnTo>
                    <a:lnTo>
                      <a:pt x="0" y="16892"/>
                    </a:lnTo>
                    <a:lnTo>
                      <a:pt x="16890"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8" name="Freeform 47"/>
              <p:cNvSpPr/>
              <p:nvPr/>
            </p:nvSpPr>
            <p:spPr>
              <a:xfrm>
                <a:off x="6913626" y="5386323"/>
                <a:ext cx="225171" cy="225173"/>
              </a:xfrm>
              <a:custGeom>
                <a:avLst/>
                <a:gdLst/>
                <a:ahLst/>
                <a:cxnLst/>
                <a:rect l="0" t="0" r="0" b="0"/>
                <a:pathLst>
                  <a:path w="225171" h="225173">
                    <a:moveTo>
                      <a:pt x="112649" y="95759"/>
                    </a:moveTo>
                    <a:lnTo>
                      <a:pt x="208280" y="0"/>
                    </a:lnTo>
                    <a:lnTo>
                      <a:pt x="225170" y="16892"/>
                    </a:lnTo>
                    <a:lnTo>
                      <a:pt x="129540" y="112649"/>
                    </a:lnTo>
                    <a:lnTo>
                      <a:pt x="225170" y="208280"/>
                    </a:lnTo>
                    <a:lnTo>
                      <a:pt x="208280" y="225172"/>
                    </a:lnTo>
                    <a:lnTo>
                      <a:pt x="112649" y="129541"/>
                    </a:lnTo>
                    <a:lnTo>
                      <a:pt x="17017" y="225172"/>
                    </a:lnTo>
                    <a:lnTo>
                      <a:pt x="0" y="208280"/>
                    </a:lnTo>
                    <a:lnTo>
                      <a:pt x="95757" y="112649"/>
                    </a:lnTo>
                    <a:lnTo>
                      <a:pt x="0" y="16892"/>
                    </a:lnTo>
                    <a:lnTo>
                      <a:pt x="17017"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9" name="Freeform 48"/>
              <p:cNvSpPr/>
              <p:nvPr/>
            </p:nvSpPr>
            <p:spPr>
              <a:xfrm>
                <a:off x="6554343" y="5828029"/>
                <a:ext cx="225172" cy="225173"/>
              </a:xfrm>
              <a:custGeom>
                <a:avLst/>
                <a:gdLst/>
                <a:ahLst/>
                <a:cxnLst/>
                <a:rect l="0" t="0" r="0" b="0"/>
                <a:pathLst>
                  <a:path w="225172" h="225173">
                    <a:moveTo>
                      <a:pt x="112649" y="95631"/>
                    </a:moveTo>
                    <a:lnTo>
                      <a:pt x="208279" y="0"/>
                    </a:lnTo>
                    <a:lnTo>
                      <a:pt x="225171" y="16892"/>
                    </a:lnTo>
                    <a:lnTo>
                      <a:pt x="129539" y="112523"/>
                    </a:lnTo>
                    <a:lnTo>
                      <a:pt x="225171" y="208280"/>
                    </a:lnTo>
                    <a:lnTo>
                      <a:pt x="208279" y="225172"/>
                    </a:lnTo>
                    <a:lnTo>
                      <a:pt x="112649" y="129413"/>
                    </a:lnTo>
                    <a:lnTo>
                      <a:pt x="16890" y="225172"/>
                    </a:lnTo>
                    <a:lnTo>
                      <a:pt x="0" y="208280"/>
                    </a:lnTo>
                    <a:lnTo>
                      <a:pt x="95630" y="112523"/>
                    </a:lnTo>
                    <a:lnTo>
                      <a:pt x="0" y="16892"/>
                    </a:lnTo>
                    <a:lnTo>
                      <a:pt x="16890"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1" name="Freeform 50"/>
            <p:cNvSpPr/>
            <p:nvPr/>
          </p:nvSpPr>
          <p:spPr>
            <a:xfrm>
              <a:off x="4166361" y="2833751"/>
              <a:ext cx="225173" cy="225172"/>
            </a:xfrm>
            <a:custGeom>
              <a:avLst/>
              <a:gdLst/>
              <a:ahLst/>
              <a:cxnLst/>
              <a:rect l="0" t="0" r="0" b="0"/>
              <a:pathLst>
                <a:path w="225173" h="225172">
                  <a:moveTo>
                    <a:pt x="112649" y="95631"/>
                  </a:moveTo>
                  <a:lnTo>
                    <a:pt x="208280" y="0"/>
                  </a:lnTo>
                  <a:lnTo>
                    <a:pt x="225172" y="16891"/>
                  </a:lnTo>
                  <a:lnTo>
                    <a:pt x="129541" y="112522"/>
                  </a:lnTo>
                  <a:lnTo>
                    <a:pt x="225172" y="208279"/>
                  </a:lnTo>
                  <a:lnTo>
                    <a:pt x="208280" y="225171"/>
                  </a:lnTo>
                  <a:lnTo>
                    <a:pt x="112649" y="129413"/>
                  </a:lnTo>
                  <a:lnTo>
                    <a:pt x="17018" y="225171"/>
                  </a:lnTo>
                  <a:lnTo>
                    <a:pt x="0" y="208279"/>
                  </a:lnTo>
                  <a:lnTo>
                    <a:pt x="95759" y="112522"/>
                  </a:lnTo>
                  <a:lnTo>
                    <a:pt x="0" y="16891"/>
                  </a:lnTo>
                  <a:lnTo>
                    <a:pt x="17018" y="0"/>
                  </a:lnTo>
                  <a:close/>
                </a:path>
              </a:pathLst>
            </a:custGeom>
            <a:solidFill>
              <a:srgbClr val="FF0000"/>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3" name="TextBox 52"/>
          <p:cNvSpPr txBox="1"/>
          <p:nvPr/>
        </p:nvSpPr>
        <p:spPr>
          <a:xfrm>
            <a:off x="927100" y="6711951"/>
            <a:ext cx="9347200" cy="1200329"/>
          </a:xfrm>
          <a:prstGeom prst="rect">
            <a:avLst/>
          </a:prstGeom>
          <a:noFill/>
        </p:spPr>
        <p:txBody>
          <a:bodyPr vert="horz" rtlCol="0">
            <a:spAutoFit/>
          </a:bodyPr>
          <a:lstStyle/>
          <a:p>
            <a:r>
              <a:rPr lang="nl-NL" sz="2400" dirty="0">
                <a:solidFill>
                  <a:srgbClr val="FF0000"/>
                </a:solidFill>
                <a:latin typeface="Calibri - 26"/>
              </a:rPr>
              <a:t>Most </a:t>
            </a:r>
            <a:r>
              <a:rPr lang="nl-NL" sz="2400" dirty="0" err="1">
                <a:solidFill>
                  <a:srgbClr val="FF0000"/>
                </a:solidFill>
                <a:latin typeface="Calibri - 26"/>
              </a:rPr>
              <a:t>interesting</a:t>
            </a:r>
            <a:r>
              <a:rPr lang="nl-NL" sz="2400" dirty="0">
                <a:solidFill>
                  <a:srgbClr val="FF0000"/>
                </a:solidFill>
                <a:latin typeface="Calibri - 26"/>
              </a:rPr>
              <a:t> </a:t>
            </a:r>
            <a:r>
              <a:rPr lang="nl-NL" sz="2400" dirty="0" err="1">
                <a:solidFill>
                  <a:srgbClr val="FF0000"/>
                </a:solidFill>
                <a:latin typeface="Calibri - 26"/>
              </a:rPr>
              <a:t>questions</a:t>
            </a:r>
            <a:r>
              <a:rPr lang="nl-NL" sz="2400" dirty="0">
                <a:solidFill>
                  <a:srgbClr val="FF0000"/>
                </a:solidFill>
                <a:latin typeface="Calibri - 26"/>
              </a:rPr>
              <a:t> are </a:t>
            </a:r>
            <a:r>
              <a:rPr lang="nl-NL" sz="2400" dirty="0" err="1">
                <a:solidFill>
                  <a:srgbClr val="FF0000"/>
                </a:solidFill>
                <a:latin typeface="Calibri - 26"/>
              </a:rPr>
              <a:t>selected</a:t>
            </a:r>
            <a:r>
              <a:rPr lang="nl-NL" sz="2400" dirty="0">
                <a:solidFill>
                  <a:srgbClr val="FF0000"/>
                </a:solidFill>
                <a:latin typeface="Calibri - 26"/>
              </a:rPr>
              <a:t> en </a:t>
            </a:r>
            <a:r>
              <a:rPr lang="nl-NL" sz="2400" dirty="0" err="1">
                <a:solidFill>
                  <a:srgbClr val="FF0000"/>
                </a:solidFill>
                <a:latin typeface="Calibri - 26"/>
              </a:rPr>
              <a:t>connected</a:t>
            </a:r>
            <a:r>
              <a:rPr lang="nl-NL" sz="2400" dirty="0">
                <a:solidFill>
                  <a:srgbClr val="FF0000"/>
                </a:solidFill>
                <a:latin typeface="Calibri - 26"/>
              </a:rPr>
              <a:t> to the </a:t>
            </a:r>
            <a:r>
              <a:rPr lang="nl-NL" sz="2400" dirty="0" err="1">
                <a:solidFill>
                  <a:srgbClr val="FF0000"/>
                </a:solidFill>
                <a:latin typeface="Calibri - 26"/>
              </a:rPr>
              <a:t>Classroom</a:t>
            </a:r>
            <a:r>
              <a:rPr lang="nl-NL" sz="2400" dirty="0">
                <a:solidFill>
                  <a:srgbClr val="FF0000"/>
                </a:solidFill>
                <a:latin typeface="Calibri - 26"/>
              </a:rPr>
              <a:t> </a:t>
            </a:r>
            <a:r>
              <a:rPr lang="nl-NL" sz="2400" dirty="0" err="1">
                <a:solidFill>
                  <a:srgbClr val="FF0000"/>
                </a:solidFill>
                <a:latin typeface="Calibri - 26"/>
              </a:rPr>
              <a:t>Mind</a:t>
            </a:r>
            <a:r>
              <a:rPr lang="nl-NL" sz="2400" dirty="0">
                <a:solidFill>
                  <a:srgbClr val="FF0000"/>
                </a:solidFill>
                <a:latin typeface="Calibri - 26"/>
              </a:rPr>
              <a:t> Map</a:t>
            </a:r>
          </a:p>
          <a:p>
            <a:r>
              <a:rPr lang="nl-NL" sz="2400" dirty="0">
                <a:solidFill>
                  <a:srgbClr val="FF0000"/>
                </a:solidFill>
                <a:latin typeface="Calibri - 26"/>
              </a:rPr>
              <a:t>.</a:t>
            </a:r>
          </a:p>
        </p:txBody>
      </p:sp>
      <p:sp>
        <p:nvSpPr>
          <p:cNvPr id="59" name="TextBox 6"/>
          <p:cNvSpPr txBox="1"/>
          <p:nvPr/>
        </p:nvSpPr>
        <p:spPr>
          <a:xfrm>
            <a:off x="942008" y="760507"/>
            <a:ext cx="7823200" cy="1446550"/>
          </a:xfrm>
          <a:prstGeom prst="rect">
            <a:avLst/>
          </a:prstGeom>
          <a:noFill/>
        </p:spPr>
        <p:txBody>
          <a:bodyPr vert="horz" rtlCol="0">
            <a:spAutoFit/>
          </a:bodyPr>
          <a:lstStyle/>
          <a:p>
            <a:pPr algn="ctr"/>
            <a:r>
              <a:rPr lang="nl-NL" sz="4400" dirty="0">
                <a:latin typeface="+mj-lt"/>
                <a:ea typeface="+mj-ea"/>
                <a:cs typeface="+mj-cs"/>
              </a:rPr>
              <a:t>Step D: </a:t>
            </a:r>
            <a:r>
              <a:rPr lang="nl-NL" sz="4400" dirty="0" err="1">
                <a:latin typeface="+mj-lt"/>
                <a:ea typeface="+mj-ea"/>
                <a:cs typeface="+mj-cs"/>
              </a:rPr>
              <a:t>prioritize</a:t>
            </a:r>
            <a:r>
              <a:rPr lang="nl-NL" sz="4400" dirty="0">
                <a:latin typeface="+mj-lt"/>
                <a:ea typeface="+mj-ea"/>
                <a:cs typeface="+mj-cs"/>
              </a:rPr>
              <a:t> </a:t>
            </a:r>
            <a:r>
              <a:rPr lang="nl-NL" sz="4400" dirty="0" err="1">
                <a:latin typeface="+mj-lt"/>
                <a:ea typeface="+mj-ea"/>
                <a:cs typeface="+mj-cs"/>
              </a:rPr>
              <a:t>questions</a:t>
            </a:r>
            <a:r>
              <a:rPr lang="nl-NL" sz="4400" dirty="0">
                <a:latin typeface="+mj-lt"/>
                <a:ea typeface="+mj-ea"/>
                <a:cs typeface="+mj-cs"/>
              </a:rPr>
              <a:t> </a:t>
            </a:r>
            <a:r>
              <a:rPr lang="nl-NL" sz="4400" dirty="0" err="1">
                <a:latin typeface="+mj-lt"/>
                <a:ea typeface="+mj-ea"/>
                <a:cs typeface="+mj-cs"/>
              </a:rPr>
              <a:t>collectively</a:t>
            </a:r>
            <a:endParaRPr lang="nl-NL" sz="4400" dirty="0">
              <a:latin typeface="+mj-lt"/>
              <a:ea typeface="+mj-ea"/>
              <a:cs typeface="+mj-cs"/>
            </a:endParaRPr>
          </a:p>
        </p:txBody>
      </p:sp>
    </p:spTree>
    <p:extLst>
      <p:ext uri="{BB962C8B-B14F-4D97-AF65-F5344CB8AC3E}">
        <p14:creationId xmlns:p14="http://schemas.microsoft.com/office/powerpoint/2010/main" val="3670957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SOfficePNG(1).png"/>
          <p:cNvPicPr>
            <a:picLocks/>
          </p:cNvPicPr>
          <p:nvPr/>
        </p:nvPicPr>
        <p:blipFill>
          <a:blip r:embed="rId2" cstate="print"/>
          <a:stretch>
            <a:fillRect/>
          </a:stretch>
        </p:blipFill>
        <p:spPr>
          <a:xfrm>
            <a:off x="2543811" y="2823464"/>
            <a:ext cx="4422775" cy="3214116"/>
          </a:xfrm>
          <a:prstGeom prst="rect">
            <a:avLst/>
          </a:prstGeom>
          <a:solidFill>
            <a:scrgbClr r="0" g="0" b="0">
              <a:alpha val="0"/>
            </a:scrgbClr>
          </a:solidFill>
        </p:spPr>
      </p:pic>
      <p:sp>
        <p:nvSpPr>
          <p:cNvPr id="10" name="TextBox 9"/>
          <p:cNvSpPr txBox="1"/>
          <p:nvPr/>
        </p:nvSpPr>
        <p:spPr>
          <a:xfrm>
            <a:off x="4787900" y="2355851"/>
            <a:ext cx="939800" cy="507831"/>
          </a:xfrm>
          <a:prstGeom prst="rect">
            <a:avLst/>
          </a:prstGeom>
          <a:noFill/>
        </p:spPr>
        <p:txBody>
          <a:bodyPr vert="horz" rtlCol="0">
            <a:spAutoFit/>
          </a:bodyPr>
          <a:lstStyle/>
          <a:p>
            <a:r>
              <a:rPr lang="nl-NL" sz="2700">
                <a:solidFill>
                  <a:srgbClr val="32CD32"/>
                </a:solidFill>
                <a:latin typeface="Comic Sans MS - 36"/>
              </a:rPr>
              <a:t>?</a:t>
            </a:r>
          </a:p>
        </p:txBody>
      </p:sp>
      <p:sp>
        <p:nvSpPr>
          <p:cNvPr id="11" name="TextBox 10"/>
          <p:cNvSpPr txBox="1"/>
          <p:nvPr/>
        </p:nvSpPr>
        <p:spPr>
          <a:xfrm>
            <a:off x="2311400" y="3562351"/>
            <a:ext cx="939800" cy="507831"/>
          </a:xfrm>
          <a:prstGeom prst="rect">
            <a:avLst/>
          </a:prstGeom>
          <a:noFill/>
        </p:spPr>
        <p:txBody>
          <a:bodyPr vert="horz" rtlCol="0">
            <a:spAutoFit/>
          </a:bodyPr>
          <a:lstStyle/>
          <a:p>
            <a:r>
              <a:rPr lang="nl-NL" sz="2700">
                <a:solidFill>
                  <a:srgbClr val="FFD700"/>
                </a:solidFill>
                <a:latin typeface="Comic Sans MS - 36"/>
              </a:rPr>
              <a:t>?</a:t>
            </a:r>
          </a:p>
        </p:txBody>
      </p:sp>
      <p:sp>
        <p:nvSpPr>
          <p:cNvPr id="12" name="TextBox 11"/>
          <p:cNvSpPr txBox="1"/>
          <p:nvPr/>
        </p:nvSpPr>
        <p:spPr>
          <a:xfrm>
            <a:off x="7239000" y="3409951"/>
            <a:ext cx="939800" cy="507831"/>
          </a:xfrm>
          <a:prstGeom prst="rect">
            <a:avLst/>
          </a:prstGeom>
          <a:noFill/>
        </p:spPr>
        <p:txBody>
          <a:bodyPr vert="horz" rtlCol="0">
            <a:spAutoFit/>
          </a:bodyPr>
          <a:lstStyle/>
          <a:p>
            <a:r>
              <a:rPr lang="nl-NL" sz="2700">
                <a:solidFill>
                  <a:srgbClr val="800080"/>
                </a:solidFill>
                <a:latin typeface="Comic Sans MS - 36"/>
              </a:rPr>
              <a:t>?</a:t>
            </a:r>
          </a:p>
        </p:txBody>
      </p:sp>
      <p:sp>
        <p:nvSpPr>
          <p:cNvPr id="13" name="TextBox 12"/>
          <p:cNvSpPr txBox="1"/>
          <p:nvPr/>
        </p:nvSpPr>
        <p:spPr>
          <a:xfrm>
            <a:off x="6235700" y="2965451"/>
            <a:ext cx="939800" cy="507831"/>
          </a:xfrm>
          <a:prstGeom prst="rect">
            <a:avLst/>
          </a:prstGeom>
          <a:noFill/>
        </p:spPr>
        <p:txBody>
          <a:bodyPr vert="horz" rtlCol="0">
            <a:spAutoFit/>
          </a:bodyPr>
          <a:lstStyle/>
          <a:p>
            <a:r>
              <a:rPr lang="nl-NL" sz="2700">
                <a:solidFill>
                  <a:srgbClr val="800080"/>
                </a:solidFill>
                <a:latin typeface="Comic Sans MS - 36"/>
              </a:rPr>
              <a:t>?</a:t>
            </a:r>
          </a:p>
        </p:txBody>
      </p:sp>
      <p:sp>
        <p:nvSpPr>
          <p:cNvPr id="14" name="TextBox 13"/>
          <p:cNvSpPr txBox="1"/>
          <p:nvPr/>
        </p:nvSpPr>
        <p:spPr>
          <a:xfrm>
            <a:off x="2755900" y="5010151"/>
            <a:ext cx="939800" cy="507831"/>
          </a:xfrm>
          <a:prstGeom prst="rect">
            <a:avLst/>
          </a:prstGeom>
          <a:noFill/>
        </p:spPr>
        <p:txBody>
          <a:bodyPr vert="horz" rtlCol="0">
            <a:spAutoFit/>
          </a:bodyPr>
          <a:lstStyle/>
          <a:p>
            <a:r>
              <a:rPr lang="nl-NL" sz="2700">
                <a:solidFill>
                  <a:srgbClr val="FFAD5B"/>
                </a:solidFill>
                <a:latin typeface="Comic Sans MS - 36"/>
              </a:rPr>
              <a:t>?</a:t>
            </a:r>
          </a:p>
        </p:txBody>
      </p:sp>
      <p:sp>
        <p:nvSpPr>
          <p:cNvPr id="15" name="TextBox 14"/>
          <p:cNvSpPr txBox="1"/>
          <p:nvPr/>
        </p:nvSpPr>
        <p:spPr>
          <a:xfrm>
            <a:off x="3213100" y="5797551"/>
            <a:ext cx="939800" cy="507831"/>
          </a:xfrm>
          <a:prstGeom prst="rect">
            <a:avLst/>
          </a:prstGeom>
          <a:noFill/>
        </p:spPr>
        <p:txBody>
          <a:bodyPr vert="horz" rtlCol="0">
            <a:spAutoFit/>
          </a:bodyPr>
          <a:lstStyle/>
          <a:p>
            <a:r>
              <a:rPr lang="nl-NL" sz="2700">
                <a:solidFill>
                  <a:srgbClr val="FFAD5B"/>
                </a:solidFill>
                <a:latin typeface="Comic Sans MS - 36"/>
              </a:rPr>
              <a:t>?</a:t>
            </a:r>
          </a:p>
        </p:txBody>
      </p:sp>
      <p:sp>
        <p:nvSpPr>
          <p:cNvPr id="16" name="TextBox 15"/>
          <p:cNvSpPr txBox="1"/>
          <p:nvPr/>
        </p:nvSpPr>
        <p:spPr>
          <a:xfrm>
            <a:off x="6578600" y="5314951"/>
            <a:ext cx="939800" cy="507831"/>
          </a:xfrm>
          <a:prstGeom prst="rect">
            <a:avLst/>
          </a:prstGeom>
          <a:noFill/>
        </p:spPr>
        <p:txBody>
          <a:bodyPr vert="horz" rtlCol="0">
            <a:spAutoFit/>
          </a:bodyPr>
          <a:lstStyle/>
          <a:p>
            <a:r>
              <a:rPr lang="nl-NL" sz="2700">
                <a:solidFill>
                  <a:srgbClr val="009300"/>
                </a:solidFill>
                <a:latin typeface="Comic Sans MS - 36"/>
              </a:rPr>
              <a:t>?</a:t>
            </a:r>
          </a:p>
        </p:txBody>
      </p:sp>
      <p:sp>
        <p:nvSpPr>
          <p:cNvPr id="17" name="TextBox 16"/>
          <p:cNvSpPr txBox="1"/>
          <p:nvPr/>
        </p:nvSpPr>
        <p:spPr>
          <a:xfrm>
            <a:off x="6934200" y="4464051"/>
            <a:ext cx="939800" cy="507831"/>
          </a:xfrm>
          <a:prstGeom prst="rect">
            <a:avLst/>
          </a:prstGeom>
          <a:noFill/>
        </p:spPr>
        <p:txBody>
          <a:bodyPr vert="horz" rtlCol="0">
            <a:spAutoFit/>
          </a:bodyPr>
          <a:lstStyle/>
          <a:p>
            <a:r>
              <a:rPr lang="nl-NL" sz="2700">
                <a:solidFill>
                  <a:srgbClr val="009300"/>
                </a:solidFill>
                <a:latin typeface="Comic Sans MS - 36"/>
              </a:rPr>
              <a:t>?</a:t>
            </a:r>
          </a:p>
        </p:txBody>
      </p:sp>
      <p:sp>
        <p:nvSpPr>
          <p:cNvPr id="18" name="TextBox 17"/>
          <p:cNvSpPr txBox="1"/>
          <p:nvPr/>
        </p:nvSpPr>
        <p:spPr>
          <a:xfrm>
            <a:off x="3073400" y="4222751"/>
            <a:ext cx="939800" cy="507831"/>
          </a:xfrm>
          <a:prstGeom prst="rect">
            <a:avLst/>
          </a:prstGeom>
          <a:noFill/>
        </p:spPr>
        <p:txBody>
          <a:bodyPr vert="horz" rtlCol="0">
            <a:spAutoFit/>
          </a:bodyPr>
          <a:lstStyle/>
          <a:p>
            <a:r>
              <a:rPr lang="nl-NL" sz="2700">
                <a:solidFill>
                  <a:srgbClr val="FFD700"/>
                </a:solidFill>
                <a:latin typeface="Comic Sans MS - 36"/>
              </a:rPr>
              <a:t>?</a:t>
            </a:r>
          </a:p>
        </p:txBody>
      </p:sp>
      <p:sp>
        <p:nvSpPr>
          <p:cNvPr id="19" name="TextBox 18"/>
          <p:cNvSpPr txBox="1"/>
          <p:nvPr/>
        </p:nvSpPr>
        <p:spPr>
          <a:xfrm>
            <a:off x="3327400" y="2330451"/>
            <a:ext cx="939800" cy="507831"/>
          </a:xfrm>
          <a:prstGeom prst="rect">
            <a:avLst/>
          </a:prstGeom>
          <a:noFill/>
        </p:spPr>
        <p:txBody>
          <a:bodyPr vert="horz" rtlCol="0">
            <a:spAutoFit/>
          </a:bodyPr>
          <a:lstStyle/>
          <a:p>
            <a:r>
              <a:rPr lang="nl-NL" sz="2700">
                <a:solidFill>
                  <a:srgbClr val="32CD32"/>
                </a:solidFill>
                <a:latin typeface="Comic Sans MS - 36"/>
              </a:rPr>
              <a:t>?</a:t>
            </a:r>
          </a:p>
        </p:txBody>
      </p:sp>
      <p:pic>
        <p:nvPicPr>
          <p:cNvPr id="20" name="Picture 19" descr="clipboard(4).png"/>
          <p:cNvPicPr>
            <a:picLocks/>
          </p:cNvPicPr>
          <p:nvPr/>
        </p:nvPicPr>
        <p:blipFill>
          <a:blip r:embed="rId3" cstate="print"/>
          <a:stretch>
            <a:fillRect/>
          </a:stretch>
        </p:blipFill>
        <p:spPr>
          <a:xfrm>
            <a:off x="2044701" y="5137150"/>
            <a:ext cx="678179" cy="667384"/>
          </a:xfrm>
          <a:prstGeom prst="rect">
            <a:avLst/>
          </a:prstGeom>
          <a:solidFill>
            <a:scrgbClr r="0" g="0" b="0">
              <a:alpha val="0"/>
            </a:scrgbClr>
          </a:solidFill>
        </p:spPr>
      </p:pic>
      <p:pic>
        <p:nvPicPr>
          <p:cNvPr id="21" name="Picture 20" descr="clipboard(5).png"/>
          <p:cNvPicPr>
            <a:picLocks/>
          </p:cNvPicPr>
          <p:nvPr/>
        </p:nvPicPr>
        <p:blipFill>
          <a:blip r:embed="rId4" cstate="print"/>
          <a:stretch>
            <a:fillRect/>
          </a:stretch>
        </p:blipFill>
        <p:spPr>
          <a:xfrm>
            <a:off x="6578600" y="2711450"/>
            <a:ext cx="690244" cy="896620"/>
          </a:xfrm>
          <a:prstGeom prst="rect">
            <a:avLst/>
          </a:prstGeom>
          <a:solidFill>
            <a:scrgbClr r="0" g="0" b="0">
              <a:alpha val="0"/>
            </a:scrgbClr>
          </a:solidFill>
        </p:spPr>
      </p:pic>
      <p:pic>
        <p:nvPicPr>
          <p:cNvPr id="22" name="Picture 21" descr="clipboard(7).png"/>
          <p:cNvPicPr>
            <a:picLocks/>
          </p:cNvPicPr>
          <p:nvPr/>
        </p:nvPicPr>
        <p:blipFill>
          <a:blip r:embed="rId5" cstate="print"/>
          <a:stretch>
            <a:fillRect/>
          </a:stretch>
        </p:blipFill>
        <p:spPr>
          <a:xfrm>
            <a:off x="2603501" y="2444751"/>
            <a:ext cx="728091" cy="871473"/>
          </a:xfrm>
          <a:prstGeom prst="rect">
            <a:avLst/>
          </a:prstGeom>
          <a:solidFill>
            <a:scrgbClr r="0" g="0" b="0">
              <a:alpha val="0"/>
            </a:scrgbClr>
          </a:solidFill>
        </p:spPr>
      </p:pic>
      <p:pic>
        <p:nvPicPr>
          <p:cNvPr id="23" name="Picture 22" descr="clipboard(8).png"/>
          <p:cNvPicPr>
            <a:picLocks/>
          </p:cNvPicPr>
          <p:nvPr/>
        </p:nvPicPr>
        <p:blipFill>
          <a:blip r:embed="rId6" cstate="print"/>
          <a:stretch>
            <a:fillRect/>
          </a:stretch>
        </p:blipFill>
        <p:spPr>
          <a:xfrm>
            <a:off x="1752601" y="3511550"/>
            <a:ext cx="652779" cy="895984"/>
          </a:xfrm>
          <a:prstGeom prst="rect">
            <a:avLst/>
          </a:prstGeom>
          <a:solidFill>
            <a:scrgbClr r="0" g="0" b="0">
              <a:alpha val="0"/>
            </a:scrgbClr>
          </a:solidFill>
        </p:spPr>
      </p:pic>
      <p:pic>
        <p:nvPicPr>
          <p:cNvPr id="24" name="Picture 23" descr="clipboard(14).png"/>
          <p:cNvPicPr>
            <a:picLocks/>
          </p:cNvPicPr>
          <p:nvPr/>
        </p:nvPicPr>
        <p:blipFill>
          <a:blip r:embed="rId7" cstate="print"/>
          <a:stretch>
            <a:fillRect/>
          </a:stretch>
        </p:blipFill>
        <p:spPr>
          <a:xfrm>
            <a:off x="5181600" y="2266951"/>
            <a:ext cx="698880" cy="900683"/>
          </a:xfrm>
          <a:prstGeom prst="rect">
            <a:avLst/>
          </a:prstGeom>
          <a:solidFill>
            <a:scrgbClr r="0" g="0" b="0">
              <a:alpha val="0"/>
            </a:scrgbClr>
          </a:solidFill>
        </p:spPr>
      </p:pic>
      <p:pic>
        <p:nvPicPr>
          <p:cNvPr id="25" name="Picture 24" descr="clipboard(7).png"/>
          <p:cNvPicPr>
            <a:picLocks/>
          </p:cNvPicPr>
          <p:nvPr/>
        </p:nvPicPr>
        <p:blipFill>
          <a:blip r:embed="rId5" cstate="print"/>
          <a:stretch>
            <a:fillRect/>
          </a:stretch>
        </p:blipFill>
        <p:spPr>
          <a:xfrm flipH="1">
            <a:off x="7670801" y="3473450"/>
            <a:ext cx="581025" cy="701040"/>
          </a:xfrm>
          <a:prstGeom prst="rect">
            <a:avLst/>
          </a:prstGeom>
          <a:solidFill>
            <a:scrgbClr r="0" g="0" b="0">
              <a:alpha val="0"/>
            </a:scrgbClr>
          </a:solidFill>
        </p:spPr>
      </p:pic>
      <p:pic>
        <p:nvPicPr>
          <p:cNvPr id="26" name="Picture 25" descr="clipboard(4).png"/>
          <p:cNvPicPr>
            <a:picLocks/>
          </p:cNvPicPr>
          <p:nvPr/>
        </p:nvPicPr>
        <p:blipFill>
          <a:blip r:embed="rId3" cstate="print"/>
          <a:stretch>
            <a:fillRect/>
          </a:stretch>
        </p:blipFill>
        <p:spPr>
          <a:xfrm flipH="1">
            <a:off x="6934200" y="5581650"/>
            <a:ext cx="678180" cy="667384"/>
          </a:xfrm>
          <a:prstGeom prst="rect">
            <a:avLst/>
          </a:prstGeom>
          <a:solidFill>
            <a:scrgbClr r="0" g="0" b="0">
              <a:alpha val="0"/>
            </a:scrgbClr>
          </a:solidFill>
        </p:spPr>
      </p:pic>
      <p:pic>
        <p:nvPicPr>
          <p:cNvPr id="27" name="Picture 26" descr="clipboard(5).png"/>
          <p:cNvPicPr>
            <a:picLocks/>
          </p:cNvPicPr>
          <p:nvPr/>
        </p:nvPicPr>
        <p:blipFill>
          <a:blip r:embed="rId4" cstate="print"/>
          <a:stretch>
            <a:fillRect/>
          </a:stretch>
        </p:blipFill>
        <p:spPr>
          <a:xfrm flipH="1">
            <a:off x="2628901" y="5886450"/>
            <a:ext cx="553973" cy="727964"/>
          </a:xfrm>
          <a:prstGeom prst="rect">
            <a:avLst/>
          </a:prstGeom>
          <a:solidFill>
            <a:scrgbClr r="0" g="0" b="0">
              <a:alpha val="0"/>
            </a:scrgbClr>
          </a:solidFill>
        </p:spPr>
      </p:pic>
      <p:pic>
        <p:nvPicPr>
          <p:cNvPr id="28" name="Picture 27" descr="clipboard(14).png"/>
          <p:cNvPicPr>
            <a:picLocks/>
          </p:cNvPicPr>
          <p:nvPr/>
        </p:nvPicPr>
        <p:blipFill>
          <a:blip r:embed="rId7" cstate="print"/>
          <a:stretch>
            <a:fillRect/>
          </a:stretch>
        </p:blipFill>
        <p:spPr>
          <a:xfrm flipH="1">
            <a:off x="2603500" y="4286251"/>
            <a:ext cx="573532" cy="746505"/>
          </a:xfrm>
          <a:prstGeom prst="rect">
            <a:avLst/>
          </a:prstGeom>
          <a:solidFill>
            <a:scrgbClr r="0" g="0" b="0">
              <a:alpha val="0"/>
            </a:scrgbClr>
          </a:solidFill>
        </p:spPr>
      </p:pic>
      <p:pic>
        <p:nvPicPr>
          <p:cNvPr id="29" name="Picture 28" descr="clipboard(8).png"/>
          <p:cNvPicPr>
            <a:picLocks/>
          </p:cNvPicPr>
          <p:nvPr/>
        </p:nvPicPr>
        <p:blipFill>
          <a:blip r:embed="rId6" cstate="print"/>
          <a:stretch>
            <a:fillRect/>
          </a:stretch>
        </p:blipFill>
        <p:spPr>
          <a:xfrm>
            <a:off x="7404100" y="4476750"/>
            <a:ext cx="652780" cy="895984"/>
          </a:xfrm>
          <a:prstGeom prst="rect">
            <a:avLst/>
          </a:prstGeom>
          <a:solidFill>
            <a:scrgbClr r="0" g="0" b="0">
              <a:alpha val="0"/>
            </a:scrgbClr>
          </a:solidFill>
        </p:spPr>
      </p:pic>
      <p:sp>
        <p:nvSpPr>
          <p:cNvPr id="30" name="TextBox 29"/>
          <p:cNvSpPr txBox="1"/>
          <p:nvPr/>
        </p:nvSpPr>
        <p:spPr>
          <a:xfrm>
            <a:off x="1335584" y="6893273"/>
            <a:ext cx="7696200" cy="461665"/>
          </a:xfrm>
          <a:prstGeom prst="rect">
            <a:avLst/>
          </a:prstGeom>
          <a:noFill/>
        </p:spPr>
        <p:txBody>
          <a:bodyPr vert="horz" rtlCol="0">
            <a:spAutoFit/>
          </a:bodyPr>
          <a:lstStyle/>
          <a:p>
            <a:pPr algn="ctr"/>
            <a:r>
              <a:rPr lang="nl-NL" sz="2400" dirty="0" err="1">
                <a:solidFill>
                  <a:srgbClr val="FF0000"/>
                </a:solidFill>
                <a:latin typeface="Calibri - 26"/>
              </a:rPr>
              <a:t>Students</a:t>
            </a:r>
            <a:r>
              <a:rPr lang="nl-NL" sz="2400" dirty="0">
                <a:solidFill>
                  <a:srgbClr val="FF0000"/>
                </a:solidFill>
                <a:latin typeface="Calibri - 26"/>
              </a:rPr>
              <a:t> </a:t>
            </a:r>
            <a:r>
              <a:rPr lang="nl-NL" sz="2400" dirty="0" err="1">
                <a:solidFill>
                  <a:srgbClr val="FF0000"/>
                </a:solidFill>
                <a:latin typeface="Calibri - 26"/>
              </a:rPr>
              <a:t>choose</a:t>
            </a:r>
            <a:r>
              <a:rPr lang="nl-NL" sz="2400" dirty="0">
                <a:solidFill>
                  <a:srgbClr val="FF0000"/>
                </a:solidFill>
                <a:latin typeface="Calibri - 26"/>
              </a:rPr>
              <a:t> a </a:t>
            </a:r>
            <a:r>
              <a:rPr lang="nl-NL" sz="2400" dirty="0" err="1">
                <a:solidFill>
                  <a:srgbClr val="FF0000"/>
                </a:solidFill>
                <a:latin typeface="Calibri - 26"/>
              </a:rPr>
              <a:t>question</a:t>
            </a:r>
            <a:r>
              <a:rPr lang="nl-NL" sz="2400" dirty="0">
                <a:solidFill>
                  <a:srgbClr val="FF0000"/>
                </a:solidFill>
                <a:latin typeface="Calibri - 26"/>
              </a:rPr>
              <a:t> to </a:t>
            </a:r>
            <a:r>
              <a:rPr lang="nl-NL" sz="2400" dirty="0" err="1">
                <a:solidFill>
                  <a:srgbClr val="FF0000"/>
                </a:solidFill>
                <a:latin typeface="Calibri - 26"/>
              </a:rPr>
              <a:t>inquire</a:t>
            </a:r>
            <a:endParaRPr lang="nl-NL" sz="2400" dirty="0">
              <a:solidFill>
                <a:srgbClr val="FF0000"/>
              </a:solidFill>
              <a:latin typeface="Calibri - 26"/>
            </a:endParaRPr>
          </a:p>
        </p:txBody>
      </p:sp>
      <p:sp>
        <p:nvSpPr>
          <p:cNvPr id="36" name="TextBox 6"/>
          <p:cNvSpPr txBox="1"/>
          <p:nvPr/>
        </p:nvSpPr>
        <p:spPr>
          <a:xfrm>
            <a:off x="942008" y="760507"/>
            <a:ext cx="7823200" cy="769441"/>
          </a:xfrm>
          <a:prstGeom prst="rect">
            <a:avLst/>
          </a:prstGeom>
          <a:noFill/>
        </p:spPr>
        <p:txBody>
          <a:bodyPr vert="horz" rtlCol="0">
            <a:spAutoFit/>
          </a:bodyPr>
          <a:lstStyle/>
          <a:p>
            <a:pPr algn="ctr"/>
            <a:r>
              <a:rPr lang="nl-NL" sz="4400" dirty="0">
                <a:latin typeface="+mj-lt"/>
                <a:ea typeface="+mj-ea"/>
                <a:cs typeface="+mj-cs"/>
              </a:rPr>
              <a:t>Step E: </a:t>
            </a:r>
            <a:r>
              <a:rPr lang="nl-NL" sz="4400" dirty="0" err="1"/>
              <a:t>adopt</a:t>
            </a:r>
            <a:r>
              <a:rPr lang="nl-NL" sz="4400" dirty="0"/>
              <a:t> </a:t>
            </a:r>
            <a:r>
              <a:rPr lang="nl-NL" sz="4400" dirty="0" err="1">
                <a:latin typeface="+mj-lt"/>
                <a:ea typeface="+mj-ea"/>
                <a:cs typeface="+mj-cs"/>
              </a:rPr>
              <a:t>questions</a:t>
            </a:r>
            <a:endParaRPr lang="nl-NL" sz="4400" dirty="0">
              <a:latin typeface="+mj-lt"/>
              <a:ea typeface="+mj-ea"/>
              <a:cs typeface="+mj-cs"/>
            </a:endParaRPr>
          </a:p>
        </p:txBody>
      </p:sp>
    </p:spTree>
    <p:extLst>
      <p:ext uri="{BB962C8B-B14F-4D97-AF65-F5344CB8AC3E}">
        <p14:creationId xmlns:p14="http://schemas.microsoft.com/office/powerpoint/2010/main" val="1518571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011262" y="2781537"/>
            <a:ext cx="1662120" cy="1578968"/>
            <a:chOff x="6051458" y="2876951"/>
            <a:chExt cx="2244706" cy="1981183"/>
          </a:xfrm>
        </p:grpSpPr>
        <p:pic>
          <p:nvPicPr>
            <p:cNvPr id="10" name="Picture 9" descr="clipboard.png"/>
            <p:cNvPicPr>
              <a:picLocks/>
            </p:cNvPicPr>
            <p:nvPr/>
          </p:nvPicPr>
          <p:blipFill>
            <a:blip r:embed="rId2" cstate="print"/>
            <a:stretch>
              <a:fillRect/>
            </a:stretch>
          </p:blipFill>
          <p:spPr>
            <a:xfrm>
              <a:off x="6100839" y="2876951"/>
              <a:ext cx="883030" cy="818133"/>
            </a:xfrm>
            <a:prstGeom prst="rect">
              <a:avLst/>
            </a:prstGeom>
            <a:solidFill>
              <a:scrgbClr r="0" g="0" b="0">
                <a:alpha val="0"/>
              </a:scrgbClr>
            </a:solidFill>
          </p:spPr>
        </p:pic>
        <p:pic>
          <p:nvPicPr>
            <p:cNvPr id="11" name="Picture 10" descr="clipboard.png"/>
            <p:cNvPicPr>
              <a:picLocks/>
            </p:cNvPicPr>
            <p:nvPr/>
          </p:nvPicPr>
          <p:blipFill>
            <a:blip r:embed="rId2" cstate="print"/>
            <a:stretch>
              <a:fillRect/>
            </a:stretch>
          </p:blipFill>
          <p:spPr>
            <a:xfrm>
              <a:off x="7413133" y="2892006"/>
              <a:ext cx="883031" cy="818133"/>
            </a:xfrm>
            <a:prstGeom prst="rect">
              <a:avLst/>
            </a:prstGeom>
            <a:solidFill>
              <a:scrgbClr r="0" g="0" b="0">
                <a:alpha val="0"/>
              </a:scrgbClr>
            </a:solidFill>
          </p:spPr>
        </p:pic>
        <p:pic>
          <p:nvPicPr>
            <p:cNvPr id="12" name="Picture 11" descr="clipboard.png"/>
            <p:cNvPicPr>
              <a:picLocks/>
            </p:cNvPicPr>
            <p:nvPr/>
          </p:nvPicPr>
          <p:blipFill>
            <a:blip r:embed="rId2" cstate="print"/>
            <a:stretch>
              <a:fillRect/>
            </a:stretch>
          </p:blipFill>
          <p:spPr>
            <a:xfrm>
              <a:off x="6051458" y="4014601"/>
              <a:ext cx="883031" cy="818133"/>
            </a:xfrm>
            <a:prstGeom prst="rect">
              <a:avLst/>
            </a:prstGeom>
            <a:solidFill>
              <a:scrgbClr r="0" g="0" b="0">
                <a:alpha val="0"/>
              </a:scrgbClr>
            </a:solidFill>
          </p:spPr>
        </p:pic>
        <p:pic>
          <p:nvPicPr>
            <p:cNvPr id="13" name="Picture 12" descr="clipboard.png"/>
            <p:cNvPicPr>
              <a:picLocks/>
            </p:cNvPicPr>
            <p:nvPr/>
          </p:nvPicPr>
          <p:blipFill>
            <a:blip r:embed="rId2" cstate="print"/>
            <a:stretch>
              <a:fillRect/>
            </a:stretch>
          </p:blipFill>
          <p:spPr>
            <a:xfrm>
              <a:off x="7413133" y="4040001"/>
              <a:ext cx="883031" cy="818133"/>
            </a:xfrm>
            <a:prstGeom prst="rect">
              <a:avLst/>
            </a:prstGeom>
            <a:solidFill>
              <a:scrgbClr r="0" g="0" b="0">
                <a:alpha val="0"/>
              </a:scrgbClr>
            </a:solidFill>
          </p:spPr>
        </p:pic>
      </p:grpSp>
      <p:grpSp>
        <p:nvGrpSpPr>
          <p:cNvPr id="28" name="Group 60"/>
          <p:cNvGrpSpPr/>
          <p:nvPr/>
        </p:nvGrpSpPr>
        <p:grpSpPr>
          <a:xfrm>
            <a:off x="6375409" y="2565272"/>
            <a:ext cx="1947484" cy="1815636"/>
            <a:chOff x="685800" y="1854200"/>
            <a:chExt cx="8210232" cy="5562608"/>
          </a:xfrm>
        </p:grpSpPr>
        <p:pic>
          <p:nvPicPr>
            <p:cNvPr id="29" name="Picture 7" descr="clipboard.png"/>
            <p:cNvPicPr>
              <a:picLocks/>
            </p:cNvPicPr>
            <p:nvPr/>
          </p:nvPicPr>
          <p:blipFill>
            <a:blip r:embed="rId3" cstate="print"/>
            <a:stretch>
              <a:fillRect/>
            </a:stretch>
          </p:blipFill>
          <p:spPr>
            <a:xfrm flipH="1" flipV="1">
              <a:off x="7747000" y="2641600"/>
              <a:ext cx="1144905" cy="1064134"/>
            </a:xfrm>
            <a:prstGeom prst="rect">
              <a:avLst/>
            </a:prstGeom>
            <a:solidFill>
              <a:scrgbClr r="0" g="0" b="0">
                <a:alpha val="0"/>
              </a:scrgbClr>
            </a:solidFill>
          </p:spPr>
        </p:pic>
        <p:pic>
          <p:nvPicPr>
            <p:cNvPr id="30" name="Picture 8" descr="MSOfficePNG(1).png"/>
            <p:cNvPicPr>
              <a:picLocks/>
            </p:cNvPicPr>
            <p:nvPr/>
          </p:nvPicPr>
          <p:blipFill>
            <a:blip r:embed="rId4" cstate="print"/>
            <a:stretch>
              <a:fillRect/>
            </a:stretch>
          </p:blipFill>
          <p:spPr>
            <a:xfrm>
              <a:off x="2797810" y="2994914"/>
              <a:ext cx="4422775" cy="3214116"/>
            </a:xfrm>
            <a:prstGeom prst="rect">
              <a:avLst/>
            </a:prstGeom>
            <a:solidFill>
              <a:scrgbClr r="0" g="0" b="0">
                <a:alpha val="0"/>
              </a:scrgbClr>
            </a:solidFill>
          </p:spPr>
        </p:pic>
        <p:pic>
          <p:nvPicPr>
            <p:cNvPr id="31" name="Picture 9" descr="clipboard.png"/>
            <p:cNvPicPr>
              <a:picLocks/>
            </p:cNvPicPr>
            <p:nvPr/>
          </p:nvPicPr>
          <p:blipFill>
            <a:blip r:embed="rId3" cstate="print"/>
            <a:stretch>
              <a:fillRect/>
            </a:stretch>
          </p:blipFill>
          <p:spPr>
            <a:xfrm flipV="1">
              <a:off x="1270000" y="5727700"/>
              <a:ext cx="1243202" cy="1156461"/>
            </a:xfrm>
            <a:prstGeom prst="rect">
              <a:avLst/>
            </a:prstGeom>
            <a:solidFill>
              <a:scrgbClr r="0" g="0" b="0">
                <a:alpha val="0"/>
              </a:scrgbClr>
            </a:solidFill>
          </p:spPr>
        </p:pic>
        <p:pic>
          <p:nvPicPr>
            <p:cNvPr id="32" name="Picture 10" descr="clipboard.png"/>
            <p:cNvPicPr>
              <a:picLocks/>
            </p:cNvPicPr>
            <p:nvPr/>
          </p:nvPicPr>
          <p:blipFill>
            <a:blip r:embed="rId3" cstate="print"/>
            <a:stretch>
              <a:fillRect/>
            </a:stretch>
          </p:blipFill>
          <p:spPr>
            <a:xfrm rot="5400000" flipH="1" flipV="1">
              <a:off x="7797800" y="5613400"/>
              <a:ext cx="1138428" cy="1058036"/>
            </a:xfrm>
            <a:prstGeom prst="rect">
              <a:avLst/>
            </a:prstGeom>
            <a:solidFill>
              <a:scrgbClr r="0" g="0" b="0">
                <a:alpha val="0"/>
              </a:scrgbClr>
            </a:solidFill>
          </p:spPr>
        </p:pic>
        <p:pic>
          <p:nvPicPr>
            <p:cNvPr id="33" name="Picture 11" descr="clipboard.png"/>
            <p:cNvPicPr>
              <a:picLocks/>
            </p:cNvPicPr>
            <p:nvPr/>
          </p:nvPicPr>
          <p:blipFill>
            <a:blip r:embed="rId3" cstate="print"/>
            <a:stretch>
              <a:fillRect/>
            </a:stretch>
          </p:blipFill>
          <p:spPr>
            <a:xfrm>
              <a:off x="1117600" y="2387600"/>
              <a:ext cx="1243202" cy="1156461"/>
            </a:xfrm>
            <a:prstGeom prst="rect">
              <a:avLst/>
            </a:prstGeom>
            <a:solidFill>
              <a:scrgbClr r="0" g="0" b="0">
                <a:alpha val="0"/>
              </a:scrgbClr>
            </a:solidFill>
          </p:spPr>
        </p:pic>
        <p:sp>
          <p:nvSpPr>
            <p:cNvPr id="34" name="TextBox 12"/>
            <p:cNvSpPr txBox="1"/>
            <p:nvPr/>
          </p:nvSpPr>
          <p:spPr>
            <a:xfrm>
              <a:off x="2378964" y="18542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5" name="TextBox 13"/>
            <p:cNvSpPr txBox="1"/>
            <p:nvPr/>
          </p:nvSpPr>
          <p:spPr>
            <a:xfrm>
              <a:off x="2467867" y="24765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6" name="TextBox 14"/>
            <p:cNvSpPr txBox="1"/>
            <p:nvPr/>
          </p:nvSpPr>
          <p:spPr>
            <a:xfrm>
              <a:off x="2061463" y="36576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7" name="TextBox 15"/>
            <p:cNvSpPr txBox="1"/>
            <p:nvPr/>
          </p:nvSpPr>
          <p:spPr>
            <a:xfrm>
              <a:off x="2772666" y="3213097"/>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8" name="TextBox 16"/>
            <p:cNvSpPr txBox="1"/>
            <p:nvPr/>
          </p:nvSpPr>
          <p:spPr>
            <a:xfrm>
              <a:off x="2569464" y="51689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39" name="TextBox 17"/>
            <p:cNvSpPr txBox="1"/>
            <p:nvPr/>
          </p:nvSpPr>
          <p:spPr>
            <a:xfrm>
              <a:off x="6823963" y="2908302"/>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0" name="TextBox 18"/>
            <p:cNvSpPr txBox="1"/>
            <p:nvPr/>
          </p:nvSpPr>
          <p:spPr>
            <a:xfrm>
              <a:off x="7293862" y="2717803"/>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1" name="TextBox 19"/>
            <p:cNvSpPr txBox="1"/>
            <p:nvPr/>
          </p:nvSpPr>
          <p:spPr>
            <a:xfrm>
              <a:off x="7103366" y="35179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2" name="TextBox 20"/>
            <p:cNvSpPr txBox="1"/>
            <p:nvPr/>
          </p:nvSpPr>
          <p:spPr>
            <a:xfrm>
              <a:off x="7509767" y="33274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3" name="TextBox 21"/>
            <p:cNvSpPr txBox="1"/>
            <p:nvPr/>
          </p:nvSpPr>
          <p:spPr>
            <a:xfrm>
              <a:off x="6468363" y="31877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4" name="TextBox 22"/>
            <p:cNvSpPr txBox="1"/>
            <p:nvPr/>
          </p:nvSpPr>
          <p:spPr>
            <a:xfrm>
              <a:off x="3026665" y="5181598"/>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5" name="TextBox 23"/>
            <p:cNvSpPr txBox="1"/>
            <p:nvPr/>
          </p:nvSpPr>
          <p:spPr>
            <a:xfrm>
              <a:off x="3483866" y="59689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6" name="TextBox 24"/>
            <p:cNvSpPr txBox="1"/>
            <p:nvPr/>
          </p:nvSpPr>
          <p:spPr>
            <a:xfrm>
              <a:off x="2518663" y="5714998"/>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7" name="TextBox 25"/>
            <p:cNvSpPr txBox="1"/>
            <p:nvPr/>
          </p:nvSpPr>
          <p:spPr>
            <a:xfrm>
              <a:off x="3064763" y="59689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8" name="TextBox 26"/>
            <p:cNvSpPr txBox="1"/>
            <p:nvPr/>
          </p:nvSpPr>
          <p:spPr>
            <a:xfrm>
              <a:off x="6874764" y="5435602"/>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49" name="TextBox 27"/>
            <p:cNvSpPr txBox="1"/>
            <p:nvPr/>
          </p:nvSpPr>
          <p:spPr>
            <a:xfrm>
              <a:off x="7471664" y="48894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0" name="TextBox 28"/>
            <p:cNvSpPr txBox="1"/>
            <p:nvPr/>
          </p:nvSpPr>
          <p:spPr>
            <a:xfrm>
              <a:off x="7433566" y="53975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1" name="TextBox 29"/>
            <p:cNvSpPr txBox="1"/>
            <p:nvPr/>
          </p:nvSpPr>
          <p:spPr>
            <a:xfrm>
              <a:off x="7077962" y="4610100"/>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2" name="TextBox 30"/>
            <p:cNvSpPr txBox="1"/>
            <p:nvPr/>
          </p:nvSpPr>
          <p:spPr>
            <a:xfrm>
              <a:off x="7039859" y="59436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53" name="TextBox 31"/>
            <p:cNvSpPr txBox="1"/>
            <p:nvPr/>
          </p:nvSpPr>
          <p:spPr>
            <a:xfrm>
              <a:off x="3052061" y="2298700"/>
              <a:ext cx="931670" cy="1447809"/>
            </a:xfrm>
            <a:prstGeom prst="rect">
              <a:avLst/>
            </a:prstGeom>
            <a:noFill/>
          </p:spPr>
          <p:txBody>
            <a:bodyPr vert="horz" rtlCol="0">
              <a:spAutoFit/>
            </a:bodyPr>
            <a:lstStyle/>
            <a:p>
              <a:r>
                <a:rPr lang="nl-NL" sz="2471">
                  <a:solidFill>
                    <a:srgbClr val="0000FF"/>
                  </a:solidFill>
                  <a:latin typeface="Comic Sans MS - 43"/>
                </a:rPr>
                <a:t>?</a:t>
              </a:r>
            </a:p>
          </p:txBody>
        </p:sp>
        <p:cxnSp>
          <p:nvCxnSpPr>
            <p:cNvPr id="54" name="Straight Connector 32"/>
            <p:cNvCxnSpPr/>
            <p:nvPr/>
          </p:nvCxnSpPr>
          <p:spPr>
            <a:xfrm>
              <a:off x="3334384" y="2811017"/>
              <a:ext cx="374905" cy="3603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5" name="Straight Connector 33"/>
            <p:cNvCxnSpPr/>
            <p:nvPr/>
          </p:nvCxnSpPr>
          <p:spPr>
            <a:xfrm>
              <a:off x="2812414" y="3016885"/>
              <a:ext cx="1279145" cy="698373"/>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6" name="Straight Connector 34"/>
            <p:cNvCxnSpPr/>
            <p:nvPr/>
          </p:nvCxnSpPr>
          <p:spPr>
            <a:xfrm>
              <a:off x="2716783" y="2237613"/>
              <a:ext cx="1720343" cy="108800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7" name="Straight Connector 35"/>
            <p:cNvCxnSpPr/>
            <p:nvPr/>
          </p:nvCxnSpPr>
          <p:spPr>
            <a:xfrm>
              <a:off x="3099054" y="3649090"/>
              <a:ext cx="455803" cy="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8" name="Straight Connector 36"/>
            <p:cNvCxnSpPr/>
            <p:nvPr/>
          </p:nvCxnSpPr>
          <p:spPr>
            <a:xfrm>
              <a:off x="2452116" y="3943222"/>
              <a:ext cx="659384" cy="13347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59" name="Straight Connector 37"/>
            <p:cNvCxnSpPr/>
            <p:nvPr/>
          </p:nvCxnSpPr>
          <p:spPr>
            <a:xfrm flipH="1">
              <a:off x="6385305" y="3605021"/>
              <a:ext cx="191136" cy="55867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0" name="Straight Connector 38"/>
            <p:cNvCxnSpPr/>
            <p:nvPr/>
          </p:nvCxnSpPr>
          <p:spPr>
            <a:xfrm flipH="1">
              <a:off x="6848475" y="3575558"/>
              <a:ext cx="117602" cy="4631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1" name="Straight Connector 39"/>
            <p:cNvCxnSpPr/>
            <p:nvPr/>
          </p:nvCxnSpPr>
          <p:spPr>
            <a:xfrm flipH="1">
              <a:off x="6973443" y="3377057"/>
              <a:ext cx="448437" cy="6249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2" name="Straight Connector 40"/>
            <p:cNvCxnSpPr/>
            <p:nvPr/>
          </p:nvCxnSpPr>
          <p:spPr>
            <a:xfrm flipH="1">
              <a:off x="7024878" y="4046092"/>
              <a:ext cx="198501" cy="8826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3" name="Straight Connector 41"/>
            <p:cNvCxnSpPr/>
            <p:nvPr/>
          </p:nvCxnSpPr>
          <p:spPr>
            <a:xfrm flipH="1">
              <a:off x="6671944" y="3913759"/>
              <a:ext cx="948437" cy="44843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4" name="Straight Connector 42"/>
            <p:cNvCxnSpPr/>
            <p:nvPr/>
          </p:nvCxnSpPr>
          <p:spPr>
            <a:xfrm flipV="1">
              <a:off x="2871216" y="5215001"/>
              <a:ext cx="874775" cy="161797"/>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5" name="Straight Connector 43"/>
            <p:cNvCxnSpPr/>
            <p:nvPr/>
          </p:nvCxnSpPr>
          <p:spPr>
            <a:xfrm flipV="1">
              <a:off x="3348990" y="5398770"/>
              <a:ext cx="551433" cy="13970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6" name="Straight Connector 44"/>
            <p:cNvCxnSpPr/>
            <p:nvPr/>
          </p:nvCxnSpPr>
          <p:spPr>
            <a:xfrm flipV="1">
              <a:off x="2944748" y="5844666"/>
              <a:ext cx="529336" cy="18376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7" name="Straight Connector 45"/>
            <p:cNvCxnSpPr/>
            <p:nvPr/>
          </p:nvCxnSpPr>
          <p:spPr>
            <a:xfrm flipV="1">
              <a:off x="3385820" y="5888863"/>
              <a:ext cx="544068" cy="345440"/>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8" name="Straight Connector 46"/>
            <p:cNvCxnSpPr/>
            <p:nvPr/>
          </p:nvCxnSpPr>
          <p:spPr>
            <a:xfrm flipV="1">
              <a:off x="3834257" y="5602096"/>
              <a:ext cx="257302" cy="7131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69" name="Straight Connector 47"/>
            <p:cNvCxnSpPr/>
            <p:nvPr/>
          </p:nvCxnSpPr>
          <p:spPr>
            <a:xfrm flipH="1">
              <a:off x="7076313" y="5028691"/>
              <a:ext cx="169164" cy="808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0" name="Straight Connector 48"/>
            <p:cNvCxnSpPr/>
            <p:nvPr/>
          </p:nvCxnSpPr>
          <p:spPr>
            <a:xfrm flipH="1">
              <a:off x="6995414" y="5271261"/>
              <a:ext cx="669036" cy="95631"/>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1" name="Straight Connector 49"/>
            <p:cNvCxnSpPr/>
            <p:nvPr/>
          </p:nvCxnSpPr>
          <p:spPr>
            <a:xfrm flipH="1" flipV="1">
              <a:off x="6730872" y="5521197"/>
              <a:ext cx="316104" cy="36029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2" name="Straight Connector 50"/>
            <p:cNvCxnSpPr/>
            <p:nvPr/>
          </p:nvCxnSpPr>
          <p:spPr>
            <a:xfrm flipH="1" flipV="1">
              <a:off x="7061581" y="5579998"/>
              <a:ext cx="393319" cy="135002"/>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3" name="Straight Connector 51"/>
            <p:cNvCxnSpPr/>
            <p:nvPr/>
          </p:nvCxnSpPr>
          <p:spPr>
            <a:xfrm flipH="1" flipV="1">
              <a:off x="6767576" y="5771134"/>
              <a:ext cx="345567" cy="654304"/>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4" name="Picture 52" descr="clipboard.png"/>
            <p:cNvPicPr>
              <a:picLocks/>
            </p:cNvPicPr>
            <p:nvPr/>
          </p:nvPicPr>
          <p:blipFill>
            <a:blip r:embed="rId3" cstate="print"/>
            <a:stretch>
              <a:fillRect/>
            </a:stretch>
          </p:blipFill>
          <p:spPr>
            <a:xfrm flipH="1">
              <a:off x="685800" y="3949700"/>
              <a:ext cx="1243202" cy="1156461"/>
            </a:xfrm>
            <a:prstGeom prst="rect">
              <a:avLst/>
            </a:prstGeom>
            <a:solidFill>
              <a:scrgbClr r="0" g="0" b="0">
                <a:alpha val="0"/>
              </a:scrgbClr>
            </a:solidFill>
          </p:spPr>
        </p:pic>
        <p:sp>
          <p:nvSpPr>
            <p:cNvPr id="75" name="TextBox 53"/>
            <p:cNvSpPr txBox="1"/>
            <p:nvPr/>
          </p:nvSpPr>
          <p:spPr>
            <a:xfrm>
              <a:off x="2302767" y="4051301"/>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76" name="TextBox 54"/>
            <p:cNvSpPr txBox="1"/>
            <p:nvPr/>
          </p:nvSpPr>
          <p:spPr>
            <a:xfrm>
              <a:off x="1959866" y="4571999"/>
              <a:ext cx="931670" cy="1447809"/>
            </a:xfrm>
            <a:prstGeom prst="rect">
              <a:avLst/>
            </a:prstGeom>
            <a:noFill/>
          </p:spPr>
          <p:txBody>
            <a:bodyPr vert="horz" rtlCol="0">
              <a:spAutoFit/>
            </a:bodyPr>
            <a:lstStyle/>
            <a:p>
              <a:r>
                <a:rPr lang="nl-NL" sz="2471">
                  <a:solidFill>
                    <a:srgbClr val="0000FF"/>
                  </a:solidFill>
                  <a:latin typeface="Comic Sans MS - 43"/>
                </a:rPr>
                <a:t>?</a:t>
              </a:r>
            </a:p>
          </p:txBody>
        </p:sp>
        <p:sp>
          <p:nvSpPr>
            <p:cNvPr id="77" name="TextBox 55"/>
            <p:cNvSpPr txBox="1"/>
            <p:nvPr/>
          </p:nvSpPr>
          <p:spPr>
            <a:xfrm>
              <a:off x="2442463" y="4622799"/>
              <a:ext cx="931670" cy="1447809"/>
            </a:xfrm>
            <a:prstGeom prst="rect">
              <a:avLst/>
            </a:prstGeom>
            <a:noFill/>
          </p:spPr>
          <p:txBody>
            <a:bodyPr vert="horz" rtlCol="0">
              <a:spAutoFit/>
            </a:bodyPr>
            <a:lstStyle/>
            <a:p>
              <a:r>
                <a:rPr lang="nl-NL" sz="2471" dirty="0">
                  <a:solidFill>
                    <a:srgbClr val="0000FF"/>
                  </a:solidFill>
                  <a:latin typeface="Comic Sans MS - 43"/>
                </a:rPr>
                <a:t>?</a:t>
              </a:r>
            </a:p>
          </p:txBody>
        </p:sp>
        <p:cxnSp>
          <p:nvCxnSpPr>
            <p:cNvPr id="78" name="Straight Connector 56"/>
            <p:cNvCxnSpPr/>
            <p:nvPr/>
          </p:nvCxnSpPr>
          <p:spPr>
            <a:xfrm flipV="1">
              <a:off x="2628645" y="4278757"/>
              <a:ext cx="426340" cy="176529"/>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79" name="Straight Connector 57"/>
            <p:cNvCxnSpPr/>
            <p:nvPr/>
          </p:nvCxnSpPr>
          <p:spPr>
            <a:xfrm flipV="1">
              <a:off x="2768219" y="4609591"/>
              <a:ext cx="838200" cy="264668"/>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80" name="Straight Connector 58"/>
            <p:cNvCxnSpPr/>
            <p:nvPr/>
          </p:nvCxnSpPr>
          <p:spPr>
            <a:xfrm flipV="1">
              <a:off x="2253614" y="4425822"/>
              <a:ext cx="1021970" cy="433706"/>
            </a:xfrm>
            <a:prstGeom prst="line">
              <a:avLst/>
            </a:prstGeom>
            <a:ln w="12700" cap="sq" cmpd="sng" algn="ctr">
              <a:solidFill>
                <a:srgbClr val="FF0000"/>
              </a:solidFill>
              <a:prstDash val="dot"/>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grpSp>
      <p:pic>
        <p:nvPicPr>
          <p:cNvPr id="2" name="Afbeelding 1"/>
          <p:cNvPicPr>
            <a:picLocks noChangeAspect="1"/>
          </p:cNvPicPr>
          <p:nvPr/>
        </p:nvPicPr>
        <p:blipFill>
          <a:blip r:embed="rId5"/>
          <a:stretch>
            <a:fillRect/>
          </a:stretch>
        </p:blipFill>
        <p:spPr>
          <a:xfrm>
            <a:off x="6975545" y="5578681"/>
            <a:ext cx="1722112" cy="1271758"/>
          </a:xfrm>
          <a:prstGeom prst="rect">
            <a:avLst/>
          </a:prstGeom>
        </p:spPr>
      </p:pic>
      <p:pic>
        <p:nvPicPr>
          <p:cNvPr id="3" name="Afbeelding 2"/>
          <p:cNvPicPr>
            <a:picLocks noChangeAspect="1"/>
          </p:cNvPicPr>
          <p:nvPr/>
        </p:nvPicPr>
        <p:blipFill rotWithShape="1">
          <a:blip r:embed="rId6"/>
          <a:srcRect r="25282" b="21056"/>
          <a:stretch/>
        </p:blipFill>
        <p:spPr>
          <a:xfrm>
            <a:off x="3786348" y="6125531"/>
            <a:ext cx="2635490" cy="1848070"/>
          </a:xfrm>
          <a:prstGeom prst="rect">
            <a:avLst/>
          </a:prstGeom>
        </p:spPr>
      </p:pic>
      <p:pic>
        <p:nvPicPr>
          <p:cNvPr id="4" name="Afbeelding 3"/>
          <p:cNvPicPr>
            <a:picLocks noChangeAspect="1"/>
          </p:cNvPicPr>
          <p:nvPr/>
        </p:nvPicPr>
        <p:blipFill rotWithShape="1">
          <a:blip r:embed="rId7"/>
          <a:srcRect r="14683" b="17966"/>
          <a:stretch/>
        </p:blipFill>
        <p:spPr>
          <a:xfrm>
            <a:off x="1289862" y="5400627"/>
            <a:ext cx="2365424" cy="1530831"/>
          </a:xfrm>
          <a:prstGeom prst="rect">
            <a:avLst/>
          </a:prstGeom>
        </p:spPr>
      </p:pic>
      <p:sp>
        <p:nvSpPr>
          <p:cNvPr id="5" name="Rechthoek 4"/>
          <p:cNvSpPr/>
          <p:nvPr/>
        </p:nvSpPr>
        <p:spPr>
          <a:xfrm>
            <a:off x="6747920" y="5044129"/>
            <a:ext cx="2359941" cy="377476"/>
          </a:xfrm>
          <a:prstGeom prst="rect">
            <a:avLst/>
          </a:prstGeom>
        </p:spPr>
        <p:txBody>
          <a:bodyPr wrap="none">
            <a:spAutoFit/>
          </a:bodyPr>
          <a:lstStyle/>
          <a:p>
            <a:r>
              <a:rPr lang="nl-NL" sz="1853" b="1" dirty="0">
                <a:solidFill>
                  <a:srgbClr val="000000"/>
                </a:solidFill>
                <a:latin typeface="Calibri - 22"/>
              </a:rPr>
              <a:t>C: </a:t>
            </a:r>
            <a:r>
              <a:rPr lang="nl-NL" sz="1853" b="1" dirty="0" err="1">
                <a:solidFill>
                  <a:srgbClr val="000000"/>
                </a:solidFill>
                <a:latin typeface="Calibri - 22"/>
              </a:rPr>
              <a:t>value</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82" name="Rechthoek 81"/>
          <p:cNvSpPr/>
          <p:nvPr/>
        </p:nvSpPr>
        <p:spPr>
          <a:xfrm>
            <a:off x="6325786" y="2209151"/>
            <a:ext cx="2319866" cy="377476"/>
          </a:xfrm>
          <a:prstGeom prst="rect">
            <a:avLst/>
          </a:prstGeom>
        </p:spPr>
        <p:txBody>
          <a:bodyPr wrap="none">
            <a:spAutoFit/>
          </a:bodyPr>
          <a:lstStyle/>
          <a:p>
            <a:r>
              <a:rPr lang="nl-NL" sz="1853" b="1" dirty="0">
                <a:solidFill>
                  <a:srgbClr val="000000"/>
                </a:solidFill>
                <a:latin typeface="Calibri - 22"/>
              </a:rPr>
              <a:t>B: </a:t>
            </a:r>
            <a:r>
              <a:rPr lang="nl-NL" sz="1853" b="1" dirty="0" err="1">
                <a:solidFill>
                  <a:srgbClr val="000000"/>
                </a:solidFill>
                <a:latin typeface="Calibri - 22"/>
              </a:rPr>
              <a:t>relate</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83" name="Rechthoek 82"/>
          <p:cNvSpPr/>
          <p:nvPr/>
        </p:nvSpPr>
        <p:spPr>
          <a:xfrm>
            <a:off x="1703393" y="2340392"/>
            <a:ext cx="1742785" cy="377476"/>
          </a:xfrm>
          <a:prstGeom prst="rect">
            <a:avLst/>
          </a:prstGeom>
        </p:spPr>
        <p:txBody>
          <a:bodyPr wrap="none">
            <a:spAutoFit/>
          </a:bodyPr>
          <a:lstStyle/>
          <a:p>
            <a:r>
              <a:rPr lang="nl-NL" sz="1853" b="1" dirty="0">
                <a:solidFill>
                  <a:srgbClr val="000000"/>
                </a:solidFill>
                <a:latin typeface="Calibri - 22"/>
              </a:rPr>
              <a:t>A: brainstorm</a:t>
            </a:r>
            <a:endParaRPr lang="nl-NL" sz="1853" b="1" dirty="0"/>
          </a:p>
        </p:txBody>
      </p:sp>
      <p:sp>
        <p:nvSpPr>
          <p:cNvPr id="84" name="Rechthoek 83"/>
          <p:cNvSpPr/>
          <p:nvPr/>
        </p:nvSpPr>
        <p:spPr>
          <a:xfrm>
            <a:off x="4028557" y="5500807"/>
            <a:ext cx="2691763" cy="377476"/>
          </a:xfrm>
          <a:prstGeom prst="rect">
            <a:avLst/>
          </a:prstGeom>
        </p:spPr>
        <p:txBody>
          <a:bodyPr wrap="none">
            <a:spAutoFit/>
          </a:bodyPr>
          <a:lstStyle/>
          <a:p>
            <a:r>
              <a:rPr lang="nl-NL" sz="1853" b="1" dirty="0">
                <a:solidFill>
                  <a:srgbClr val="000000"/>
                </a:solidFill>
                <a:latin typeface="Calibri - 22"/>
              </a:rPr>
              <a:t>D:  </a:t>
            </a:r>
            <a:r>
              <a:rPr lang="nl-NL" sz="1853" b="1" dirty="0" err="1">
                <a:solidFill>
                  <a:srgbClr val="000000"/>
                </a:solidFill>
                <a:latin typeface="Calibri - 22"/>
              </a:rPr>
              <a:t>priortize</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85" name="Rechthoek 84"/>
          <p:cNvSpPr/>
          <p:nvPr/>
        </p:nvSpPr>
        <p:spPr>
          <a:xfrm>
            <a:off x="1388871" y="4880980"/>
            <a:ext cx="2323072" cy="377476"/>
          </a:xfrm>
          <a:prstGeom prst="rect">
            <a:avLst/>
          </a:prstGeom>
        </p:spPr>
        <p:txBody>
          <a:bodyPr wrap="none">
            <a:spAutoFit/>
          </a:bodyPr>
          <a:lstStyle/>
          <a:p>
            <a:r>
              <a:rPr lang="nl-NL" sz="1853" b="1" dirty="0">
                <a:solidFill>
                  <a:srgbClr val="000000"/>
                </a:solidFill>
                <a:latin typeface="Calibri - 22"/>
              </a:rPr>
              <a:t>E: </a:t>
            </a:r>
            <a:r>
              <a:rPr lang="nl-NL" sz="1853" b="1" dirty="0" err="1">
                <a:solidFill>
                  <a:srgbClr val="000000"/>
                </a:solidFill>
                <a:latin typeface="Calibri - 22"/>
              </a:rPr>
              <a:t>adopt</a:t>
            </a:r>
            <a:r>
              <a:rPr lang="nl-NL" sz="1853" b="1" dirty="0">
                <a:solidFill>
                  <a:srgbClr val="000000"/>
                </a:solidFill>
                <a:latin typeface="Calibri - 22"/>
              </a:rPr>
              <a:t> </a:t>
            </a:r>
            <a:r>
              <a:rPr lang="nl-NL" sz="1853" b="1" dirty="0" err="1">
                <a:solidFill>
                  <a:srgbClr val="000000"/>
                </a:solidFill>
                <a:latin typeface="Calibri - 22"/>
              </a:rPr>
              <a:t>questions</a:t>
            </a:r>
            <a:endParaRPr lang="nl-NL" sz="1853" b="1" dirty="0"/>
          </a:p>
        </p:txBody>
      </p:sp>
      <p:sp>
        <p:nvSpPr>
          <p:cNvPr id="6" name="PIJL-RECHTS 5"/>
          <p:cNvSpPr/>
          <p:nvPr/>
        </p:nvSpPr>
        <p:spPr>
          <a:xfrm>
            <a:off x="4690768" y="3067425"/>
            <a:ext cx="667256" cy="437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15" name="PIJL-OMLAAG 14"/>
          <p:cNvSpPr/>
          <p:nvPr/>
        </p:nvSpPr>
        <p:spPr>
          <a:xfrm>
            <a:off x="7160207" y="4389396"/>
            <a:ext cx="507450" cy="3336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86" name="PIJL-RECHTS 85"/>
          <p:cNvSpPr/>
          <p:nvPr/>
        </p:nvSpPr>
        <p:spPr>
          <a:xfrm rot="19552922" flipH="1">
            <a:off x="6473959" y="6527705"/>
            <a:ext cx="403116" cy="469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91" name="PIJL-RECHTS 90"/>
          <p:cNvSpPr/>
          <p:nvPr/>
        </p:nvSpPr>
        <p:spPr>
          <a:xfrm rot="1422079" flipH="1">
            <a:off x="3729818" y="6561666"/>
            <a:ext cx="403116" cy="469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90"/>
          </a:p>
        </p:txBody>
      </p:sp>
      <p:sp>
        <p:nvSpPr>
          <p:cNvPr id="14" name="Rechthoek 13"/>
          <p:cNvSpPr/>
          <p:nvPr/>
        </p:nvSpPr>
        <p:spPr>
          <a:xfrm>
            <a:off x="1399203" y="306610"/>
            <a:ext cx="7544694" cy="1446550"/>
          </a:xfrm>
          <a:prstGeom prst="rect">
            <a:avLst/>
          </a:prstGeom>
        </p:spPr>
        <p:txBody>
          <a:bodyPr wrap="none">
            <a:spAutoFit/>
          </a:bodyPr>
          <a:lstStyle/>
          <a:p>
            <a:pPr algn="ctr"/>
            <a:r>
              <a:rPr lang="nl-NL" sz="4400" dirty="0">
                <a:solidFill>
                  <a:prstClr val="black"/>
                </a:solidFill>
              </a:rPr>
              <a:t>Summary: </a:t>
            </a:r>
          </a:p>
          <a:p>
            <a:pPr algn="ctr"/>
            <a:r>
              <a:rPr lang="nl-NL" sz="4400" dirty="0">
                <a:solidFill>
                  <a:prstClr val="black"/>
                </a:solidFill>
              </a:rPr>
              <a:t>In 5 steps </a:t>
            </a:r>
            <a:r>
              <a:rPr lang="nl-NL" sz="4400" dirty="0" err="1">
                <a:solidFill>
                  <a:prstClr val="black"/>
                </a:solidFill>
              </a:rPr>
              <a:t>to</a:t>
            </a:r>
            <a:r>
              <a:rPr lang="nl-NL" sz="4400" dirty="0">
                <a:solidFill>
                  <a:prstClr val="black"/>
                </a:solidFill>
              </a:rPr>
              <a:t> </a:t>
            </a:r>
            <a:r>
              <a:rPr lang="nl-NL" sz="4400" dirty="0" err="1">
                <a:solidFill>
                  <a:prstClr val="black"/>
                </a:solidFill>
              </a:rPr>
              <a:t>effective</a:t>
            </a:r>
            <a:r>
              <a:rPr lang="nl-NL" sz="4400" dirty="0">
                <a:solidFill>
                  <a:prstClr val="black"/>
                </a:solidFill>
              </a:rPr>
              <a:t> </a:t>
            </a:r>
            <a:r>
              <a:rPr lang="nl-NL" sz="4400" dirty="0" err="1">
                <a:solidFill>
                  <a:prstClr val="black"/>
                </a:solidFill>
              </a:rPr>
              <a:t>questions</a:t>
            </a:r>
            <a:r>
              <a:rPr lang="nl-NL" sz="4400" dirty="0">
                <a:solidFill>
                  <a:prstClr val="black"/>
                </a:solidFill>
              </a:rPr>
              <a:t> </a:t>
            </a:r>
            <a:endParaRPr lang="nl-NL" dirty="0"/>
          </a:p>
        </p:txBody>
      </p:sp>
    </p:spTree>
    <p:extLst>
      <p:ext uri="{BB962C8B-B14F-4D97-AF65-F5344CB8AC3E}">
        <p14:creationId xmlns:p14="http://schemas.microsoft.com/office/powerpoint/2010/main" val="1594795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399480" y="2140744"/>
            <a:ext cx="9472488" cy="2742883"/>
          </a:xfrm>
          <a:prstGeom prst="rect">
            <a:avLst/>
          </a:prstGeom>
        </p:spPr>
      </p:pic>
      <p:sp>
        <p:nvSpPr>
          <p:cNvPr id="3" name="Rectangle 18"/>
          <p:cNvSpPr/>
          <p:nvPr/>
        </p:nvSpPr>
        <p:spPr>
          <a:xfrm>
            <a:off x="2271688" y="772592"/>
            <a:ext cx="5990358" cy="769441"/>
          </a:xfrm>
          <a:prstGeom prst="rect">
            <a:avLst/>
          </a:prstGeom>
        </p:spPr>
        <p:txBody>
          <a:bodyPr wrap="none">
            <a:spAutoFit/>
          </a:bodyPr>
          <a:lstStyle/>
          <a:p>
            <a:r>
              <a:rPr lang="nl-NL" sz="4400" dirty="0" err="1">
                <a:latin typeface="+mj-lt"/>
                <a:ea typeface="+mj-ea"/>
                <a:cs typeface="+mj-cs"/>
              </a:rPr>
              <a:t>Constructing</a:t>
            </a:r>
            <a:r>
              <a:rPr lang="nl-NL" sz="4400" dirty="0">
                <a:latin typeface="+mj-lt"/>
                <a:ea typeface="+mj-ea"/>
                <a:cs typeface="+mj-cs"/>
              </a:rPr>
              <a:t> </a:t>
            </a:r>
            <a:r>
              <a:rPr lang="nl-NL" sz="4400" dirty="0" err="1">
                <a:latin typeface="+mj-lt"/>
                <a:ea typeface="+mj-ea"/>
                <a:cs typeface="+mj-cs"/>
              </a:rPr>
              <a:t>knowledge</a:t>
            </a:r>
            <a:r>
              <a:rPr lang="nl-NL" sz="4400" dirty="0">
                <a:latin typeface="+mj-lt"/>
                <a:ea typeface="+mj-ea"/>
                <a:cs typeface="+mj-cs"/>
              </a:rPr>
              <a:t>?</a:t>
            </a:r>
          </a:p>
        </p:txBody>
      </p:sp>
      <p:sp>
        <p:nvSpPr>
          <p:cNvPr id="5" name="Rechthoek 4"/>
          <p:cNvSpPr/>
          <p:nvPr/>
        </p:nvSpPr>
        <p:spPr>
          <a:xfrm>
            <a:off x="6088112" y="2133528"/>
            <a:ext cx="191602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62036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5736" t="12488" r="6318" b="4257"/>
          <a:stretch>
            <a:fillRect/>
          </a:stretch>
        </p:blipFill>
        <p:spPr bwMode="auto">
          <a:xfrm>
            <a:off x="6088112" y="2140744"/>
            <a:ext cx="3477986" cy="4536504"/>
          </a:xfrm>
          <a:prstGeom prst="rect">
            <a:avLst/>
          </a:prstGeom>
          <a:noFill/>
          <a:ln w="9525">
            <a:noFill/>
            <a:miter lim="800000"/>
            <a:headEnd/>
            <a:tailEnd/>
          </a:ln>
        </p:spPr>
      </p:pic>
      <p:grpSp>
        <p:nvGrpSpPr>
          <p:cNvPr id="33" name="Group 32"/>
          <p:cNvGrpSpPr/>
          <p:nvPr/>
        </p:nvGrpSpPr>
        <p:grpSpPr>
          <a:xfrm>
            <a:off x="558800" y="2635251"/>
            <a:ext cx="4927600" cy="3987631"/>
            <a:chOff x="558800" y="2590800"/>
            <a:chExt cx="4927600" cy="3987631"/>
          </a:xfrm>
        </p:grpSpPr>
        <p:grpSp>
          <p:nvGrpSpPr>
            <p:cNvPr id="28" name="Group 27"/>
            <p:cNvGrpSpPr/>
            <p:nvPr/>
          </p:nvGrpSpPr>
          <p:grpSpPr>
            <a:xfrm>
              <a:off x="765809" y="2590800"/>
              <a:ext cx="4720591" cy="3987631"/>
              <a:chOff x="765809" y="2590800"/>
              <a:chExt cx="4720591" cy="3987631"/>
            </a:xfrm>
          </p:grpSpPr>
          <p:pic>
            <p:nvPicPr>
              <p:cNvPr id="9" name="Picture 8" descr="MSOfficePNG(1).png"/>
              <p:cNvPicPr>
                <a:picLocks/>
              </p:cNvPicPr>
              <p:nvPr/>
            </p:nvPicPr>
            <p:blipFill>
              <a:blip r:embed="rId3" cstate="print"/>
              <a:stretch>
                <a:fillRect/>
              </a:stretch>
            </p:blipFill>
            <p:spPr>
              <a:xfrm>
                <a:off x="765809" y="3420364"/>
                <a:ext cx="3737228" cy="2708655"/>
              </a:xfrm>
              <a:prstGeom prst="rect">
                <a:avLst/>
              </a:prstGeom>
              <a:solidFill>
                <a:scrgbClr r="0" g="0" b="0">
                  <a:alpha val="0"/>
                </a:scrgbClr>
              </a:solidFill>
            </p:spPr>
          </p:pic>
          <p:sp>
            <p:nvSpPr>
              <p:cNvPr id="10" name="TextBox 9"/>
              <p:cNvSpPr txBox="1"/>
              <p:nvPr/>
            </p:nvSpPr>
            <p:spPr>
              <a:xfrm>
                <a:off x="4368800" y="3505200"/>
                <a:ext cx="838200" cy="507831"/>
              </a:xfrm>
              <a:prstGeom prst="rect">
                <a:avLst/>
              </a:prstGeom>
              <a:noFill/>
            </p:spPr>
            <p:txBody>
              <a:bodyPr vert="horz" rtlCol="0">
                <a:spAutoFit/>
              </a:bodyPr>
              <a:lstStyle/>
              <a:p>
                <a:r>
                  <a:rPr lang="nl-NL" sz="2700">
                    <a:solidFill>
                      <a:srgbClr val="0000FF"/>
                    </a:solidFill>
                    <a:latin typeface="Comic Sans MS - 36"/>
                  </a:rPr>
                  <a:t>?</a:t>
                </a:r>
              </a:p>
            </p:txBody>
          </p:sp>
          <p:cxnSp>
            <p:nvCxnSpPr>
              <p:cNvPr id="11" name="Straight Connector 10"/>
              <p:cNvCxnSpPr/>
              <p:nvPr/>
            </p:nvCxnSpPr>
            <p:spPr>
              <a:xfrm flipV="1">
                <a:off x="2598673" y="3243833"/>
                <a:ext cx="0" cy="327152"/>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011045" y="5885688"/>
                <a:ext cx="465328" cy="578484"/>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570859" y="5696839"/>
                <a:ext cx="327025" cy="704469"/>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300473" y="5332095"/>
                <a:ext cx="742188" cy="125730"/>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187316" y="4049014"/>
                <a:ext cx="289306" cy="188595"/>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97884" y="4577334"/>
                <a:ext cx="534416" cy="248666"/>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96132" y="3872991"/>
                <a:ext cx="37719" cy="591186"/>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476500" y="25908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9" name="TextBox 18"/>
              <p:cNvSpPr txBox="1"/>
              <p:nvPr/>
            </p:nvSpPr>
            <p:spPr>
              <a:xfrm>
                <a:off x="2425700" y="60706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0" name="TextBox 19"/>
              <p:cNvSpPr txBox="1"/>
              <p:nvPr/>
            </p:nvSpPr>
            <p:spPr>
              <a:xfrm>
                <a:off x="3263900" y="59563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1" name="TextBox 20"/>
              <p:cNvSpPr txBox="1"/>
              <p:nvPr/>
            </p:nvSpPr>
            <p:spPr>
              <a:xfrm>
                <a:off x="4648200" y="44577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2" name="TextBox 21"/>
              <p:cNvSpPr txBox="1"/>
              <p:nvPr/>
            </p:nvSpPr>
            <p:spPr>
              <a:xfrm>
                <a:off x="3505200" y="33147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3" name="TextBox 22"/>
              <p:cNvSpPr txBox="1"/>
              <p:nvPr/>
            </p:nvSpPr>
            <p:spPr>
              <a:xfrm>
                <a:off x="1181100" y="28702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4" name="TextBox 23"/>
              <p:cNvSpPr txBox="1"/>
              <p:nvPr/>
            </p:nvSpPr>
            <p:spPr>
              <a:xfrm>
                <a:off x="774700" y="5511800"/>
                <a:ext cx="838200" cy="507831"/>
              </a:xfrm>
              <a:prstGeom prst="rect">
                <a:avLst/>
              </a:prstGeom>
              <a:noFill/>
            </p:spPr>
            <p:txBody>
              <a:bodyPr vert="horz" rtlCol="0">
                <a:spAutoFit/>
              </a:bodyPr>
              <a:lstStyle/>
              <a:p>
                <a:r>
                  <a:rPr lang="nl-NL" sz="2700">
                    <a:solidFill>
                      <a:srgbClr val="0000FF"/>
                    </a:solidFill>
                    <a:latin typeface="Comic Sans MS - 36"/>
                  </a:rPr>
                  <a:t>?</a:t>
                </a:r>
              </a:p>
            </p:txBody>
          </p:sp>
          <p:cxnSp>
            <p:nvCxnSpPr>
              <p:cNvPr id="25" name="Straight Connector 24"/>
              <p:cNvCxnSpPr/>
              <p:nvPr/>
            </p:nvCxnSpPr>
            <p:spPr>
              <a:xfrm flipV="1">
                <a:off x="1054988" y="5810250"/>
                <a:ext cx="314453" cy="125603"/>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69441" y="3445128"/>
                <a:ext cx="0" cy="201423"/>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4494148" y="4475479"/>
                <a:ext cx="726441" cy="701041"/>
              </a:xfrm>
              <a:prstGeom prst="ellipse">
                <a:avLst/>
              </a:prstGeom>
              <a:solidFill>
                <a:schemeClr val="accent1">
                  <a:alpha val="1000"/>
                </a:schemeClr>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cxnSp>
          <p:nvCxnSpPr>
            <p:cNvPr id="29" name="Straight Connector 28"/>
            <p:cNvCxnSpPr/>
            <p:nvPr/>
          </p:nvCxnSpPr>
          <p:spPr>
            <a:xfrm flipH="1" flipV="1">
              <a:off x="967358" y="3949191"/>
              <a:ext cx="188722" cy="377318"/>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91794" y="4691253"/>
              <a:ext cx="452881" cy="566038"/>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736600" y="34798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2" name="TextBox 31"/>
            <p:cNvSpPr txBox="1"/>
            <p:nvPr/>
          </p:nvSpPr>
          <p:spPr>
            <a:xfrm>
              <a:off x="558800" y="4876800"/>
              <a:ext cx="838200" cy="507831"/>
            </a:xfrm>
            <a:prstGeom prst="rect">
              <a:avLst/>
            </a:prstGeom>
            <a:noFill/>
          </p:spPr>
          <p:txBody>
            <a:bodyPr vert="horz" rtlCol="0">
              <a:spAutoFit/>
            </a:bodyPr>
            <a:lstStyle/>
            <a:p>
              <a:r>
                <a:rPr lang="nl-NL" sz="2700">
                  <a:solidFill>
                    <a:srgbClr val="0000FF"/>
                  </a:solidFill>
                  <a:latin typeface="Comic Sans MS - 36"/>
                </a:rPr>
                <a:t>?</a:t>
              </a:r>
            </a:p>
          </p:txBody>
        </p:sp>
      </p:grpSp>
      <p:sp>
        <p:nvSpPr>
          <p:cNvPr id="34" name="TextBox 33"/>
          <p:cNvSpPr txBox="1"/>
          <p:nvPr/>
        </p:nvSpPr>
        <p:spPr>
          <a:xfrm>
            <a:off x="4927600" y="5378451"/>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36" name="Freeform 35"/>
          <p:cNvSpPr/>
          <p:nvPr/>
        </p:nvSpPr>
        <p:spPr>
          <a:xfrm>
            <a:off x="6160120" y="2212753"/>
            <a:ext cx="3364104" cy="2413889"/>
          </a:xfrm>
          <a:custGeom>
            <a:avLst/>
            <a:gdLst/>
            <a:ahLst/>
            <a:cxnLst/>
            <a:rect l="0" t="0" r="0" b="0"/>
            <a:pathLst>
              <a:path w="3364104" h="2413889">
                <a:moveTo>
                  <a:pt x="0" y="0"/>
                </a:moveTo>
                <a:lnTo>
                  <a:pt x="3364103" y="0"/>
                </a:lnTo>
                <a:lnTo>
                  <a:pt x="3364103" y="2413888"/>
                </a:lnTo>
                <a:lnTo>
                  <a:pt x="0" y="2413888"/>
                </a:lnTo>
                <a:close/>
              </a:path>
            </a:pathLst>
          </a:custGeom>
          <a:solidFill>
            <a:schemeClr val="accent1">
              <a:alpha val="1000"/>
            </a:schemeClr>
          </a:solidFill>
          <a:ln w="762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37" name="Straight Connector 36"/>
          <p:cNvCxnSpPr/>
          <p:nvPr/>
        </p:nvCxnSpPr>
        <p:spPr>
          <a:xfrm flipV="1">
            <a:off x="5118100" y="3879850"/>
            <a:ext cx="635000" cy="685800"/>
          </a:xfrm>
          <a:prstGeom prst="line">
            <a:avLst/>
          </a:prstGeom>
          <a:ln w="76200" cap="flat" cmpd="sng" algn="ctr">
            <a:solidFill>
              <a:srgbClr val="FF0000"/>
            </a:solidFill>
            <a:prstDash val="solid"/>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119560" y="7109297"/>
            <a:ext cx="7796088" cy="461665"/>
          </a:xfrm>
          <a:prstGeom prst="rect">
            <a:avLst/>
          </a:prstGeom>
          <a:noFill/>
        </p:spPr>
        <p:txBody>
          <a:bodyPr vert="horz" wrap="square" rtlCol="0">
            <a:spAutoFit/>
          </a:bodyPr>
          <a:lstStyle/>
          <a:p>
            <a:r>
              <a:rPr lang="nl-NL" sz="2400" dirty="0" err="1">
                <a:solidFill>
                  <a:srgbClr val="FF0000"/>
                </a:solidFill>
                <a:latin typeface="Calibri - 26"/>
              </a:rPr>
              <a:t>Students</a:t>
            </a:r>
            <a:r>
              <a:rPr lang="nl-NL" sz="2400" dirty="0">
                <a:solidFill>
                  <a:srgbClr val="FF0000"/>
                </a:solidFill>
                <a:latin typeface="Calibri - 26"/>
              </a:rPr>
              <a:t> prepare </a:t>
            </a:r>
            <a:r>
              <a:rPr lang="nl-NL" sz="2400" dirty="0" err="1">
                <a:solidFill>
                  <a:srgbClr val="FF0000"/>
                </a:solidFill>
                <a:latin typeface="Calibri - 26"/>
              </a:rPr>
              <a:t>for</a:t>
            </a:r>
            <a:r>
              <a:rPr lang="nl-NL" sz="2400" dirty="0">
                <a:solidFill>
                  <a:srgbClr val="FF0000"/>
                </a:solidFill>
                <a:latin typeface="Calibri - 26"/>
              </a:rPr>
              <a:t> </a:t>
            </a:r>
            <a:r>
              <a:rPr lang="nl-NL" sz="2400" dirty="0" err="1">
                <a:solidFill>
                  <a:srgbClr val="FF0000"/>
                </a:solidFill>
                <a:latin typeface="Calibri - 26"/>
              </a:rPr>
              <a:t>inquiry</a:t>
            </a:r>
            <a:r>
              <a:rPr lang="nl-NL" sz="2400" dirty="0">
                <a:solidFill>
                  <a:srgbClr val="FF0000"/>
                </a:solidFill>
                <a:latin typeface="Calibri - 26"/>
              </a:rPr>
              <a:t> </a:t>
            </a:r>
            <a:r>
              <a:rPr lang="nl-NL" sz="2400" dirty="0" err="1">
                <a:solidFill>
                  <a:srgbClr val="FF0000"/>
                </a:solidFill>
                <a:latin typeface="Calibri - 26"/>
              </a:rPr>
              <a:t>using</a:t>
            </a:r>
            <a:r>
              <a:rPr lang="nl-NL" sz="2400" dirty="0">
                <a:solidFill>
                  <a:srgbClr val="FF0000"/>
                </a:solidFill>
                <a:latin typeface="Calibri - 26"/>
              </a:rPr>
              <a:t> </a:t>
            </a:r>
            <a:r>
              <a:rPr lang="nl-NL" sz="2400" dirty="0" err="1">
                <a:solidFill>
                  <a:srgbClr val="FF0000"/>
                </a:solidFill>
                <a:latin typeface="Calibri - 26"/>
              </a:rPr>
              <a:t>work-sheet</a:t>
            </a:r>
            <a:endParaRPr lang="nl-NL" sz="2400" dirty="0">
              <a:solidFill>
                <a:srgbClr val="FF0000"/>
              </a:solidFill>
              <a:latin typeface="Calibri - 26"/>
            </a:endParaRPr>
          </a:p>
        </p:txBody>
      </p:sp>
      <p:sp>
        <p:nvSpPr>
          <p:cNvPr id="44" name="TextBox 6"/>
          <p:cNvSpPr txBox="1"/>
          <p:nvPr/>
        </p:nvSpPr>
        <p:spPr>
          <a:xfrm>
            <a:off x="942008" y="760507"/>
            <a:ext cx="7823200" cy="769441"/>
          </a:xfrm>
          <a:prstGeom prst="rect">
            <a:avLst/>
          </a:prstGeom>
          <a:noFill/>
        </p:spPr>
        <p:txBody>
          <a:bodyPr vert="horz" rtlCol="0">
            <a:spAutoFit/>
          </a:bodyPr>
          <a:lstStyle/>
          <a:p>
            <a:pPr algn="ctr"/>
            <a:r>
              <a:rPr lang="nl-NL" sz="4400" dirty="0">
                <a:latin typeface="+mj-lt"/>
                <a:ea typeface="+mj-ea"/>
                <a:cs typeface="+mj-cs"/>
              </a:rPr>
              <a:t>Step I: </a:t>
            </a:r>
            <a:r>
              <a:rPr lang="nl-NL" sz="4400" dirty="0"/>
              <a:t>preparing </a:t>
            </a:r>
            <a:r>
              <a:rPr lang="nl-NL" sz="4400" dirty="0" err="1"/>
              <a:t>for</a:t>
            </a:r>
            <a:r>
              <a:rPr lang="nl-NL" sz="4400" dirty="0"/>
              <a:t> </a:t>
            </a:r>
            <a:r>
              <a:rPr lang="nl-NL" sz="4400" dirty="0" err="1"/>
              <a:t>inquiry</a:t>
            </a:r>
            <a:endParaRPr lang="nl-NL" sz="4400" dirty="0">
              <a:latin typeface="+mj-lt"/>
              <a:ea typeface="+mj-ea"/>
              <a:cs typeface="+mj-cs"/>
            </a:endParaRPr>
          </a:p>
        </p:txBody>
      </p:sp>
    </p:spTree>
    <p:extLst>
      <p:ext uri="{BB962C8B-B14F-4D97-AF65-F5344CB8AC3E}">
        <p14:creationId xmlns:p14="http://schemas.microsoft.com/office/powerpoint/2010/main" val="3293824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03400" y="6318251"/>
            <a:ext cx="6680200" cy="461665"/>
          </a:xfrm>
          <a:prstGeom prst="rect">
            <a:avLst/>
          </a:prstGeom>
          <a:noFill/>
        </p:spPr>
        <p:txBody>
          <a:bodyPr vert="horz" rtlCol="0">
            <a:spAutoFit/>
          </a:bodyPr>
          <a:lstStyle/>
          <a:p>
            <a:r>
              <a:rPr lang="nl-NL" sz="2400" dirty="0">
                <a:solidFill>
                  <a:srgbClr val="FF0000"/>
                </a:solidFill>
                <a:latin typeface="Calibri - 26"/>
              </a:rPr>
              <a:t>Student </a:t>
            </a:r>
            <a:r>
              <a:rPr lang="nl-NL" sz="2400" dirty="0" err="1">
                <a:solidFill>
                  <a:srgbClr val="FF0000"/>
                </a:solidFill>
                <a:latin typeface="Calibri - 26"/>
              </a:rPr>
              <a:t>investigate</a:t>
            </a:r>
            <a:r>
              <a:rPr lang="nl-NL" sz="2400" dirty="0">
                <a:solidFill>
                  <a:srgbClr val="FF0000"/>
                </a:solidFill>
                <a:latin typeface="Calibri - 26"/>
              </a:rPr>
              <a:t> </a:t>
            </a:r>
            <a:r>
              <a:rPr lang="nl-NL" sz="2400" dirty="0" err="1">
                <a:solidFill>
                  <a:srgbClr val="FF0000"/>
                </a:solidFill>
                <a:latin typeface="Calibri - 26"/>
              </a:rPr>
              <a:t>their</a:t>
            </a:r>
            <a:r>
              <a:rPr lang="nl-NL" sz="2400" dirty="0">
                <a:solidFill>
                  <a:srgbClr val="FF0000"/>
                </a:solidFill>
                <a:latin typeface="Calibri - 26"/>
              </a:rPr>
              <a:t> </a:t>
            </a:r>
            <a:r>
              <a:rPr lang="nl-NL" sz="2400" dirty="0" err="1">
                <a:solidFill>
                  <a:srgbClr val="FF0000"/>
                </a:solidFill>
                <a:latin typeface="Calibri - 26"/>
              </a:rPr>
              <a:t>chosen</a:t>
            </a:r>
            <a:r>
              <a:rPr lang="nl-NL" sz="2400" dirty="0">
                <a:solidFill>
                  <a:srgbClr val="FF0000"/>
                </a:solidFill>
                <a:latin typeface="Calibri - 26"/>
              </a:rPr>
              <a:t> </a:t>
            </a:r>
            <a:r>
              <a:rPr lang="nl-NL" sz="2400" dirty="0" err="1">
                <a:solidFill>
                  <a:srgbClr val="FF0000"/>
                </a:solidFill>
                <a:latin typeface="Calibri - 26"/>
              </a:rPr>
              <a:t>questions</a:t>
            </a:r>
            <a:endParaRPr lang="nl-NL" sz="2400" dirty="0">
              <a:solidFill>
                <a:srgbClr val="FF0000"/>
              </a:solidFill>
              <a:latin typeface="Calibri - 26"/>
            </a:endParaRPr>
          </a:p>
        </p:txBody>
      </p:sp>
      <p:pic>
        <p:nvPicPr>
          <p:cNvPr id="10" name="Picture 9" descr="imagesCA4BMLHH.jpg">
            <a:hlinkClick r:id="rId2"/>
          </p:cNvPr>
          <p:cNvPicPr>
            <a:picLocks/>
          </p:cNvPicPr>
          <p:nvPr/>
        </p:nvPicPr>
        <p:blipFill>
          <a:blip r:embed="rId3" cstate="print"/>
          <a:stretch>
            <a:fillRect/>
          </a:stretch>
        </p:blipFill>
        <p:spPr>
          <a:xfrm>
            <a:off x="914400" y="3028951"/>
            <a:ext cx="1421002" cy="1620011"/>
          </a:xfrm>
          <a:prstGeom prst="rect">
            <a:avLst/>
          </a:prstGeom>
          <a:solidFill>
            <a:scrgbClr r="0" g="0" b="0">
              <a:alpha val="0"/>
            </a:scrgbClr>
          </a:solidFill>
        </p:spPr>
      </p:pic>
      <p:pic>
        <p:nvPicPr>
          <p:cNvPr id="11" name="Picture 10" descr="imagesCAIMXH08.jpg">
            <a:hlinkClick r:id="rId4"/>
          </p:cNvPr>
          <p:cNvPicPr>
            <a:picLocks/>
          </p:cNvPicPr>
          <p:nvPr/>
        </p:nvPicPr>
        <p:blipFill>
          <a:blip r:embed="rId5" cstate="print"/>
          <a:stretch>
            <a:fillRect/>
          </a:stretch>
        </p:blipFill>
        <p:spPr>
          <a:xfrm>
            <a:off x="2590800" y="3060700"/>
            <a:ext cx="2130170" cy="1641094"/>
          </a:xfrm>
          <a:prstGeom prst="rect">
            <a:avLst/>
          </a:prstGeom>
          <a:solidFill>
            <a:scrgbClr r="0" g="0" b="0">
              <a:alpha val="0"/>
            </a:scrgbClr>
          </a:solidFill>
        </p:spPr>
      </p:pic>
      <p:pic>
        <p:nvPicPr>
          <p:cNvPr id="12" name="Picture 11" descr="experiment[1].gif">
            <a:hlinkClick r:id="rId6"/>
          </p:cNvPr>
          <p:cNvPicPr>
            <a:picLocks/>
          </p:cNvPicPr>
          <p:nvPr/>
        </p:nvPicPr>
        <p:blipFill>
          <a:blip r:embed="rId7" cstate="print"/>
          <a:stretch>
            <a:fillRect/>
          </a:stretch>
        </p:blipFill>
        <p:spPr>
          <a:xfrm>
            <a:off x="5353050" y="2940050"/>
            <a:ext cx="1572132" cy="1595882"/>
          </a:xfrm>
          <a:prstGeom prst="rect">
            <a:avLst/>
          </a:prstGeom>
          <a:solidFill>
            <a:scrgbClr r="0" g="0" b="0">
              <a:alpha val="0"/>
            </a:scrgbClr>
          </a:solidFill>
        </p:spPr>
      </p:pic>
      <p:pic>
        <p:nvPicPr>
          <p:cNvPr id="13" name="Picture 12" descr="clipboard(19).png">
            <a:hlinkClick r:id="rId8"/>
          </p:cNvPr>
          <p:cNvPicPr>
            <a:picLocks/>
          </p:cNvPicPr>
          <p:nvPr/>
        </p:nvPicPr>
        <p:blipFill>
          <a:blip r:embed="rId9" cstate="print"/>
          <a:stretch>
            <a:fillRect/>
          </a:stretch>
        </p:blipFill>
        <p:spPr>
          <a:xfrm>
            <a:off x="7239000" y="3028951"/>
            <a:ext cx="1535810" cy="1486153"/>
          </a:xfrm>
          <a:prstGeom prst="rect">
            <a:avLst/>
          </a:prstGeom>
          <a:solidFill>
            <a:scrgbClr r="0" g="0" b="0">
              <a:alpha val="0"/>
            </a:scrgbClr>
          </a:solidFill>
        </p:spPr>
      </p:pic>
      <p:sp>
        <p:nvSpPr>
          <p:cNvPr id="19" name="TextBox 6"/>
          <p:cNvSpPr txBox="1"/>
          <p:nvPr/>
        </p:nvSpPr>
        <p:spPr>
          <a:xfrm>
            <a:off x="942008" y="760507"/>
            <a:ext cx="7823200" cy="769441"/>
          </a:xfrm>
          <a:prstGeom prst="rect">
            <a:avLst/>
          </a:prstGeom>
          <a:noFill/>
        </p:spPr>
        <p:txBody>
          <a:bodyPr vert="horz" rtlCol="0">
            <a:spAutoFit/>
          </a:bodyPr>
          <a:lstStyle/>
          <a:p>
            <a:pPr algn="ctr"/>
            <a:r>
              <a:rPr lang="nl-NL" sz="4400" dirty="0">
                <a:latin typeface="+mj-lt"/>
                <a:ea typeface="+mj-ea"/>
                <a:cs typeface="+mj-cs"/>
              </a:rPr>
              <a:t>Step II: </a:t>
            </a:r>
            <a:r>
              <a:rPr lang="nl-NL" sz="4400" dirty="0" err="1"/>
              <a:t>conducting</a:t>
            </a:r>
            <a:r>
              <a:rPr lang="nl-NL" sz="4400" dirty="0"/>
              <a:t> </a:t>
            </a:r>
            <a:r>
              <a:rPr lang="nl-NL" sz="4400" dirty="0" err="1"/>
              <a:t>inquiries</a:t>
            </a:r>
            <a:endParaRPr lang="nl-NL" sz="4400" dirty="0">
              <a:latin typeface="+mj-lt"/>
              <a:ea typeface="+mj-ea"/>
              <a:cs typeface="+mj-cs"/>
            </a:endParaRPr>
          </a:p>
        </p:txBody>
      </p:sp>
    </p:spTree>
    <p:extLst>
      <p:ext uri="{BB962C8B-B14F-4D97-AF65-F5344CB8AC3E}">
        <p14:creationId xmlns:p14="http://schemas.microsoft.com/office/powerpoint/2010/main" val="3273967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7422" y="594531"/>
            <a:ext cx="7905959" cy="769441"/>
          </a:xfrm>
          <a:prstGeom prst="rect">
            <a:avLst/>
          </a:prstGeom>
          <a:noFill/>
        </p:spPr>
        <p:txBody>
          <a:bodyPr vert="horz" wrap="square" rtlCol="0">
            <a:spAutoFit/>
          </a:bodyPr>
          <a:lstStyle/>
          <a:p>
            <a:pPr algn="ctr"/>
            <a:r>
              <a:rPr lang="nl-NL" sz="4400" dirty="0" err="1">
                <a:solidFill>
                  <a:prstClr val="black"/>
                </a:solidFill>
                <a:ea typeface="+mj-ea"/>
                <a:cs typeface="+mj-cs"/>
              </a:rPr>
              <a:t>What</a:t>
            </a:r>
            <a:r>
              <a:rPr lang="nl-NL" sz="4400" dirty="0">
                <a:solidFill>
                  <a:prstClr val="black"/>
                </a:solidFill>
                <a:ea typeface="+mj-ea"/>
                <a:cs typeface="+mj-cs"/>
              </a:rPr>
              <a:t> is question-</a:t>
            </a:r>
            <a:r>
              <a:rPr lang="nl-NL" sz="4400" dirty="0" err="1">
                <a:solidFill>
                  <a:prstClr val="black"/>
                </a:solidFill>
                <a:ea typeface="+mj-ea"/>
                <a:cs typeface="+mj-cs"/>
              </a:rPr>
              <a:t>driven</a:t>
            </a:r>
            <a:r>
              <a:rPr lang="nl-NL" sz="4400" dirty="0">
                <a:solidFill>
                  <a:prstClr val="black"/>
                </a:solidFill>
                <a:ea typeface="+mj-ea"/>
                <a:cs typeface="+mj-cs"/>
              </a:rPr>
              <a:t> </a:t>
            </a:r>
            <a:r>
              <a:rPr lang="nl-NL" sz="4400" dirty="0" err="1">
                <a:solidFill>
                  <a:prstClr val="black"/>
                </a:solidFill>
                <a:ea typeface="+mj-ea"/>
                <a:cs typeface="+mj-cs"/>
              </a:rPr>
              <a:t>learning</a:t>
            </a:r>
            <a:r>
              <a:rPr lang="nl-NL" sz="4400" dirty="0">
                <a:solidFill>
                  <a:prstClr val="black"/>
                </a:solidFill>
                <a:ea typeface="+mj-ea"/>
                <a:cs typeface="+mj-cs"/>
              </a:rPr>
              <a:t>?</a:t>
            </a:r>
          </a:p>
        </p:txBody>
      </p:sp>
      <p:sp>
        <p:nvSpPr>
          <p:cNvPr id="3" name="Rechthoek 2"/>
          <p:cNvSpPr/>
          <p:nvPr/>
        </p:nvSpPr>
        <p:spPr>
          <a:xfrm>
            <a:off x="759520" y="5885160"/>
            <a:ext cx="8784976" cy="2677656"/>
          </a:xfrm>
          <a:prstGeom prst="rect">
            <a:avLst/>
          </a:prstGeom>
        </p:spPr>
        <p:txBody>
          <a:bodyPr wrap="square">
            <a:spAutoFit/>
          </a:bodyPr>
          <a:lstStyle/>
          <a:p>
            <a:pPr algn="ctr"/>
            <a:r>
              <a:rPr lang="nl-NL" sz="2800" i="1" dirty="0"/>
              <a:t>Question-</a:t>
            </a:r>
            <a:r>
              <a:rPr lang="nl-NL" sz="2800" i="1" dirty="0" err="1"/>
              <a:t>driven</a:t>
            </a:r>
            <a:r>
              <a:rPr lang="nl-NL" sz="2800" i="1" dirty="0"/>
              <a:t> Learning </a:t>
            </a:r>
            <a:r>
              <a:rPr lang="nl-NL" sz="2800" dirty="0"/>
              <a:t> </a:t>
            </a:r>
          </a:p>
          <a:p>
            <a:pPr algn="ctr"/>
            <a:r>
              <a:rPr lang="nl-NL" sz="2800" dirty="0"/>
              <a:t>is a </a:t>
            </a:r>
            <a:r>
              <a:rPr lang="nl-NL" sz="2800" dirty="0" err="1"/>
              <a:t>specific</a:t>
            </a:r>
            <a:r>
              <a:rPr lang="nl-NL" sz="2800" dirty="0"/>
              <a:t> open form of </a:t>
            </a:r>
            <a:r>
              <a:rPr lang="nl-NL" sz="2800" dirty="0" err="1"/>
              <a:t>Inquiry</a:t>
            </a:r>
            <a:r>
              <a:rPr lang="nl-NL" sz="2800" dirty="0"/>
              <a:t> Learning in </a:t>
            </a:r>
            <a:r>
              <a:rPr lang="nl-NL" sz="2800" dirty="0" err="1"/>
              <a:t>which</a:t>
            </a:r>
            <a:r>
              <a:rPr lang="nl-NL" sz="2800" dirty="0"/>
              <a:t> </a:t>
            </a:r>
            <a:r>
              <a:rPr lang="nl-NL" sz="2800" dirty="0" err="1"/>
              <a:t>students</a:t>
            </a:r>
            <a:r>
              <a:rPr lang="nl-NL" sz="2800" dirty="0"/>
              <a:t> </a:t>
            </a:r>
            <a:r>
              <a:rPr lang="nl-NL" sz="2800" dirty="0" err="1"/>
              <a:t>formulate</a:t>
            </a:r>
            <a:r>
              <a:rPr lang="nl-NL" sz="2800" dirty="0"/>
              <a:t> </a:t>
            </a:r>
            <a:r>
              <a:rPr lang="nl-NL" sz="2800" dirty="0" err="1"/>
              <a:t>and</a:t>
            </a:r>
            <a:r>
              <a:rPr lang="nl-NL" sz="2800" dirty="0"/>
              <a:t> </a:t>
            </a:r>
            <a:r>
              <a:rPr lang="nl-NL" sz="2800" dirty="0" err="1"/>
              <a:t>investigate</a:t>
            </a:r>
            <a:r>
              <a:rPr lang="nl-NL" sz="2800" dirty="0"/>
              <a:t> </a:t>
            </a:r>
            <a:r>
              <a:rPr lang="nl-NL" sz="2800" dirty="0" err="1"/>
              <a:t>their</a:t>
            </a:r>
            <a:r>
              <a:rPr lang="nl-NL" sz="2800" dirty="0"/>
              <a:t> </a:t>
            </a:r>
            <a:r>
              <a:rPr lang="nl-NL" sz="2800" dirty="0" err="1"/>
              <a:t>own</a:t>
            </a:r>
            <a:r>
              <a:rPr lang="nl-NL" sz="2800" dirty="0"/>
              <a:t> </a:t>
            </a:r>
            <a:r>
              <a:rPr lang="nl-NL" sz="2800" dirty="0" err="1"/>
              <a:t>questions</a:t>
            </a:r>
            <a:r>
              <a:rPr lang="nl-NL" sz="2800" dirty="0"/>
              <a:t>, </a:t>
            </a:r>
            <a:r>
              <a:rPr lang="nl-NL" sz="2800" dirty="0" err="1"/>
              <a:t>and</a:t>
            </a:r>
            <a:r>
              <a:rPr lang="nl-NL" sz="2800" dirty="0"/>
              <a:t> these </a:t>
            </a:r>
            <a:r>
              <a:rPr lang="nl-NL" sz="2800" dirty="0" err="1"/>
              <a:t>questions</a:t>
            </a:r>
            <a:r>
              <a:rPr lang="nl-NL" sz="2800" dirty="0"/>
              <a:t> form </a:t>
            </a:r>
            <a:r>
              <a:rPr lang="nl-NL" sz="2800" dirty="0" err="1"/>
              <a:t>the</a:t>
            </a:r>
            <a:r>
              <a:rPr lang="nl-NL" sz="2800" dirty="0"/>
              <a:t> </a:t>
            </a:r>
            <a:r>
              <a:rPr lang="nl-NL" sz="2800" dirty="0" err="1"/>
              <a:t>heart</a:t>
            </a:r>
            <a:r>
              <a:rPr lang="nl-NL" sz="2800" dirty="0"/>
              <a:t> of </a:t>
            </a:r>
            <a:r>
              <a:rPr lang="nl-NL" sz="2800" dirty="0" err="1"/>
              <a:t>the</a:t>
            </a:r>
            <a:r>
              <a:rPr lang="nl-NL" sz="2800" dirty="0"/>
              <a:t> curriculum</a:t>
            </a:r>
          </a:p>
          <a:p>
            <a:pPr algn="ctr"/>
            <a:r>
              <a:rPr lang="nl-NL" sz="2800" dirty="0"/>
              <a:t> </a:t>
            </a:r>
            <a:r>
              <a:rPr lang="en-US" dirty="0"/>
              <a:t>(Chin &amp; Chia, 2004;  </a:t>
            </a:r>
            <a:r>
              <a:rPr lang="en-US" dirty="0" err="1"/>
              <a:t>Scardamalia</a:t>
            </a:r>
            <a:r>
              <a:rPr lang="en-US" dirty="0"/>
              <a:t> &amp; </a:t>
            </a:r>
            <a:r>
              <a:rPr lang="en-US" dirty="0" err="1"/>
              <a:t>Bereiter</a:t>
            </a:r>
            <a:r>
              <a:rPr lang="en-US" dirty="0"/>
              <a:t>, 1992; </a:t>
            </a:r>
            <a:r>
              <a:rPr lang="en-US" dirty="0" err="1"/>
              <a:t>Shodell</a:t>
            </a:r>
            <a:r>
              <a:rPr lang="en-US" dirty="0"/>
              <a:t>, 1995; Wells, 2001).</a:t>
            </a:r>
            <a:endParaRPr lang="nl-NL" sz="2800" dirty="0"/>
          </a:p>
          <a:p>
            <a:pPr algn="ctr"/>
            <a:r>
              <a:rPr lang="en-US" sz="2800" dirty="0"/>
              <a:t> </a:t>
            </a:r>
            <a:endParaRPr lang="nl-NL" sz="2800" dirty="0"/>
          </a:p>
        </p:txBody>
      </p:sp>
      <p:sp>
        <p:nvSpPr>
          <p:cNvPr id="4" name="Ovaal 3"/>
          <p:cNvSpPr/>
          <p:nvPr/>
        </p:nvSpPr>
        <p:spPr>
          <a:xfrm>
            <a:off x="1474029" y="1986844"/>
            <a:ext cx="4763852" cy="3228468"/>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5" name="Ovaal 4"/>
          <p:cNvSpPr/>
          <p:nvPr/>
        </p:nvSpPr>
        <p:spPr>
          <a:xfrm>
            <a:off x="3885927" y="1986844"/>
            <a:ext cx="4660849" cy="322846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a:p>
        </p:txBody>
      </p:sp>
      <p:sp>
        <p:nvSpPr>
          <p:cNvPr id="6" name="Rechthoek 5"/>
          <p:cNvSpPr/>
          <p:nvPr/>
        </p:nvSpPr>
        <p:spPr>
          <a:xfrm>
            <a:off x="1474028" y="3301107"/>
            <a:ext cx="2749818" cy="724879"/>
          </a:xfrm>
          <a:prstGeom prst="rect">
            <a:avLst/>
          </a:prstGeom>
        </p:spPr>
        <p:txBody>
          <a:bodyPr wrap="square">
            <a:spAutoFit/>
          </a:bodyPr>
          <a:lstStyle/>
          <a:p>
            <a:pPr algn="ctr"/>
            <a:r>
              <a:rPr lang="nl-NL" sz="2000" dirty="0" err="1">
                <a:solidFill>
                  <a:srgbClr val="002060"/>
                </a:solidFill>
                <a:latin typeface="Arial - 13"/>
              </a:rPr>
              <a:t>Inquiry-based</a:t>
            </a:r>
            <a:endParaRPr lang="nl-NL" sz="2000" dirty="0">
              <a:solidFill>
                <a:srgbClr val="002060"/>
              </a:solidFill>
              <a:latin typeface="Arial - 13"/>
            </a:endParaRPr>
          </a:p>
          <a:p>
            <a:pPr algn="ctr"/>
            <a:r>
              <a:rPr lang="nl-NL" sz="2000" dirty="0" err="1">
                <a:solidFill>
                  <a:srgbClr val="002060"/>
                </a:solidFill>
                <a:latin typeface="Arial - 13"/>
              </a:rPr>
              <a:t>learning</a:t>
            </a:r>
            <a:endParaRPr lang="nl-NL" sz="2000" dirty="0">
              <a:solidFill>
                <a:srgbClr val="002060"/>
              </a:solidFill>
              <a:latin typeface="Arial - 13"/>
            </a:endParaRPr>
          </a:p>
        </p:txBody>
      </p:sp>
      <p:sp>
        <p:nvSpPr>
          <p:cNvPr id="7" name="Rechthoek 6"/>
          <p:cNvSpPr/>
          <p:nvPr/>
        </p:nvSpPr>
        <p:spPr>
          <a:xfrm>
            <a:off x="6275919" y="3223146"/>
            <a:ext cx="2029520" cy="724879"/>
          </a:xfrm>
          <a:prstGeom prst="rect">
            <a:avLst/>
          </a:prstGeom>
        </p:spPr>
        <p:txBody>
          <a:bodyPr wrap="square">
            <a:spAutoFit/>
          </a:bodyPr>
          <a:lstStyle/>
          <a:p>
            <a:pPr algn="ctr"/>
            <a:r>
              <a:rPr lang="nl-NL" sz="2000" dirty="0" err="1">
                <a:solidFill>
                  <a:srgbClr val="FF0000"/>
                </a:solidFill>
                <a:latin typeface="Arial - 13"/>
              </a:rPr>
              <a:t>Students</a:t>
            </a:r>
            <a:r>
              <a:rPr lang="nl-NL" sz="2000" dirty="0">
                <a:solidFill>
                  <a:srgbClr val="FF0000"/>
                </a:solidFill>
                <a:latin typeface="Arial - 13"/>
              </a:rPr>
              <a:t>’</a:t>
            </a:r>
          </a:p>
          <a:p>
            <a:pPr algn="ctr"/>
            <a:r>
              <a:rPr lang="nl-NL" sz="2000" dirty="0" err="1">
                <a:solidFill>
                  <a:srgbClr val="FF0000"/>
                </a:solidFill>
                <a:latin typeface="Arial - 13"/>
              </a:rPr>
              <a:t>questions</a:t>
            </a:r>
            <a:endParaRPr lang="nl-NL" sz="2000" dirty="0">
              <a:solidFill>
                <a:srgbClr val="FF0000"/>
              </a:solidFill>
              <a:latin typeface="Arial - 13"/>
            </a:endParaRPr>
          </a:p>
        </p:txBody>
      </p:sp>
      <p:sp>
        <p:nvSpPr>
          <p:cNvPr id="8" name="Rechthoek 7"/>
          <p:cNvSpPr/>
          <p:nvPr/>
        </p:nvSpPr>
        <p:spPr>
          <a:xfrm>
            <a:off x="3621947" y="3318099"/>
            <a:ext cx="2776911" cy="707886"/>
          </a:xfrm>
          <a:prstGeom prst="rect">
            <a:avLst/>
          </a:prstGeom>
        </p:spPr>
        <p:txBody>
          <a:bodyPr wrap="square">
            <a:spAutoFit/>
          </a:bodyPr>
          <a:lstStyle/>
          <a:p>
            <a:pPr algn="ctr"/>
            <a:r>
              <a:rPr lang="nl-NL" sz="2000" dirty="0">
                <a:solidFill>
                  <a:srgbClr val="7030A0"/>
                </a:solidFill>
                <a:latin typeface="Arial - 13"/>
              </a:rPr>
              <a:t>Question- </a:t>
            </a:r>
            <a:r>
              <a:rPr lang="nl-NL" sz="2000" dirty="0" err="1">
                <a:solidFill>
                  <a:srgbClr val="7030A0"/>
                </a:solidFill>
                <a:latin typeface="Arial - 13"/>
              </a:rPr>
              <a:t>driven</a:t>
            </a:r>
            <a:endParaRPr lang="nl-NL" sz="2000" dirty="0">
              <a:solidFill>
                <a:srgbClr val="7030A0"/>
              </a:solidFill>
              <a:latin typeface="Arial - 13"/>
            </a:endParaRPr>
          </a:p>
          <a:p>
            <a:pPr algn="ctr"/>
            <a:r>
              <a:rPr lang="nl-NL" sz="2000" dirty="0" err="1">
                <a:solidFill>
                  <a:srgbClr val="7030A0"/>
                </a:solidFill>
                <a:latin typeface="Arial - 13"/>
              </a:rPr>
              <a:t>learning</a:t>
            </a:r>
            <a:endParaRPr lang="nl-NL" sz="2000" dirty="0">
              <a:solidFill>
                <a:srgbClr val="7030A0"/>
              </a:solidFill>
              <a:latin typeface="Arial - 13"/>
            </a:endParaRPr>
          </a:p>
        </p:txBody>
      </p:sp>
    </p:spTree>
    <p:extLst>
      <p:ext uri="{BB962C8B-B14F-4D97-AF65-F5344CB8AC3E}">
        <p14:creationId xmlns:p14="http://schemas.microsoft.com/office/powerpoint/2010/main" val="1182836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p:cNvPicPr>
            <a:picLocks noChangeAspect="1" noChangeArrowheads="1"/>
          </p:cNvPicPr>
          <p:nvPr/>
        </p:nvPicPr>
        <p:blipFill>
          <a:blip r:embed="rId2" cstate="print"/>
          <a:srcRect l="5736" t="12488" r="6318" b="4257"/>
          <a:stretch>
            <a:fillRect/>
          </a:stretch>
        </p:blipFill>
        <p:spPr bwMode="auto">
          <a:xfrm>
            <a:off x="5872089" y="2356768"/>
            <a:ext cx="3146749" cy="4104456"/>
          </a:xfrm>
          <a:prstGeom prst="rect">
            <a:avLst/>
          </a:prstGeom>
          <a:noFill/>
          <a:ln w="9525">
            <a:noFill/>
            <a:miter lim="800000"/>
            <a:headEnd/>
            <a:tailEnd/>
          </a:ln>
        </p:spPr>
      </p:pic>
      <p:grpSp>
        <p:nvGrpSpPr>
          <p:cNvPr id="27" name="Group 26"/>
          <p:cNvGrpSpPr/>
          <p:nvPr/>
        </p:nvGrpSpPr>
        <p:grpSpPr>
          <a:xfrm>
            <a:off x="596900" y="2292351"/>
            <a:ext cx="5232400" cy="3987631"/>
            <a:chOff x="596900" y="2247900"/>
            <a:chExt cx="5232400" cy="3987631"/>
          </a:xfrm>
        </p:grpSpPr>
        <p:sp>
          <p:nvSpPr>
            <p:cNvPr id="2" name="TextBox 1"/>
            <p:cNvSpPr txBox="1"/>
            <p:nvPr/>
          </p:nvSpPr>
          <p:spPr>
            <a:xfrm>
              <a:off x="4648200" y="4064000"/>
              <a:ext cx="838200" cy="507831"/>
            </a:xfrm>
            <a:prstGeom prst="rect">
              <a:avLst/>
            </a:prstGeom>
            <a:noFill/>
          </p:spPr>
          <p:txBody>
            <a:bodyPr vert="horz" rtlCol="0">
              <a:spAutoFit/>
            </a:bodyPr>
            <a:lstStyle/>
            <a:p>
              <a:r>
                <a:rPr lang="nl-NL" sz="2700">
                  <a:solidFill>
                    <a:srgbClr val="0000FF"/>
                  </a:solidFill>
                  <a:latin typeface="Comic Sans MS - 36"/>
                </a:rPr>
                <a:t>?</a:t>
              </a:r>
            </a:p>
          </p:txBody>
        </p:sp>
        <p:pic>
          <p:nvPicPr>
            <p:cNvPr id="3" name="Picture 2" descr="MSOfficePNG(1).png"/>
            <p:cNvPicPr>
              <a:picLocks/>
            </p:cNvPicPr>
            <p:nvPr/>
          </p:nvPicPr>
          <p:blipFill>
            <a:blip r:embed="rId3" cstate="print"/>
            <a:stretch>
              <a:fillRect/>
            </a:stretch>
          </p:blipFill>
          <p:spPr>
            <a:xfrm>
              <a:off x="829310" y="3045714"/>
              <a:ext cx="3737229" cy="2708655"/>
            </a:xfrm>
            <a:prstGeom prst="rect">
              <a:avLst/>
            </a:prstGeom>
            <a:solidFill>
              <a:scrgbClr r="0" g="0" b="0">
                <a:alpha val="0"/>
              </a:scrgbClr>
            </a:solidFill>
          </p:spPr>
        </p:pic>
        <p:sp>
          <p:nvSpPr>
            <p:cNvPr id="4" name="TextBox 3"/>
            <p:cNvSpPr txBox="1"/>
            <p:nvPr/>
          </p:nvSpPr>
          <p:spPr>
            <a:xfrm>
              <a:off x="4445000" y="3162300"/>
              <a:ext cx="838200" cy="507831"/>
            </a:xfrm>
            <a:prstGeom prst="rect">
              <a:avLst/>
            </a:prstGeom>
            <a:noFill/>
          </p:spPr>
          <p:txBody>
            <a:bodyPr vert="horz" rtlCol="0">
              <a:spAutoFit/>
            </a:bodyPr>
            <a:lstStyle/>
            <a:p>
              <a:r>
                <a:rPr lang="nl-NL" sz="2700">
                  <a:solidFill>
                    <a:srgbClr val="0000FF"/>
                  </a:solidFill>
                  <a:latin typeface="Comic Sans MS - 36"/>
                </a:rPr>
                <a:t>?</a:t>
              </a:r>
            </a:p>
          </p:txBody>
        </p:sp>
        <p:cxnSp>
          <p:nvCxnSpPr>
            <p:cNvPr id="5" name="Straight Connector 4"/>
            <p:cNvCxnSpPr/>
            <p:nvPr/>
          </p:nvCxnSpPr>
          <p:spPr>
            <a:xfrm flipV="1">
              <a:off x="2674873" y="2894583"/>
              <a:ext cx="0" cy="327152"/>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87245" y="5536438"/>
              <a:ext cx="465328" cy="578484"/>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3647059" y="5347589"/>
              <a:ext cx="327025" cy="704469"/>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376673" y="5108575"/>
              <a:ext cx="601727" cy="212725"/>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1005458" y="3523741"/>
              <a:ext cx="188722" cy="377318"/>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929894" y="4265803"/>
              <a:ext cx="452881" cy="566038"/>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4263516" y="3699764"/>
              <a:ext cx="289306" cy="188595"/>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974084" y="4228084"/>
              <a:ext cx="432816" cy="166116"/>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672332" y="3523741"/>
              <a:ext cx="37719" cy="591186"/>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52700" y="22479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5" name="TextBox 14"/>
            <p:cNvSpPr txBox="1"/>
            <p:nvPr/>
          </p:nvSpPr>
          <p:spPr>
            <a:xfrm>
              <a:off x="774700" y="30607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6" name="TextBox 15"/>
            <p:cNvSpPr txBox="1"/>
            <p:nvPr/>
          </p:nvSpPr>
          <p:spPr>
            <a:xfrm>
              <a:off x="2501900" y="57277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7" name="TextBox 16"/>
            <p:cNvSpPr txBox="1"/>
            <p:nvPr/>
          </p:nvSpPr>
          <p:spPr>
            <a:xfrm>
              <a:off x="3340100" y="56134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8" name="TextBox 17"/>
            <p:cNvSpPr txBox="1"/>
            <p:nvPr/>
          </p:nvSpPr>
          <p:spPr>
            <a:xfrm>
              <a:off x="1257300" y="25273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19" name="TextBox 18"/>
            <p:cNvSpPr txBox="1"/>
            <p:nvPr/>
          </p:nvSpPr>
          <p:spPr>
            <a:xfrm>
              <a:off x="850900" y="5168900"/>
              <a:ext cx="838200" cy="507831"/>
            </a:xfrm>
            <a:prstGeom prst="rect">
              <a:avLst/>
            </a:prstGeom>
            <a:noFill/>
          </p:spPr>
          <p:txBody>
            <a:bodyPr vert="horz" rtlCol="0">
              <a:spAutoFit/>
            </a:bodyPr>
            <a:lstStyle/>
            <a:p>
              <a:r>
                <a:rPr lang="nl-NL" sz="2700">
                  <a:solidFill>
                    <a:srgbClr val="0000FF"/>
                  </a:solidFill>
                  <a:latin typeface="Comic Sans MS - 36"/>
                </a:rPr>
                <a:t>?</a:t>
              </a:r>
            </a:p>
          </p:txBody>
        </p:sp>
        <p:cxnSp>
          <p:nvCxnSpPr>
            <p:cNvPr id="20" name="Straight Connector 19"/>
            <p:cNvCxnSpPr/>
            <p:nvPr/>
          </p:nvCxnSpPr>
          <p:spPr>
            <a:xfrm flipH="1" flipV="1">
              <a:off x="5232400" y="4673600"/>
              <a:ext cx="596900" cy="381000"/>
            </a:xfrm>
            <a:prstGeom prst="line">
              <a:avLst/>
            </a:prstGeom>
            <a:ln w="76200" cap="flat" cmpd="sng" algn="ctr">
              <a:solidFill>
                <a:srgbClr val="FF0000"/>
              </a:solidFill>
              <a:prstDash val="solid"/>
              <a:round/>
              <a:headEnd type="non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131188" y="5461000"/>
              <a:ext cx="314453" cy="125603"/>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445641" y="3095879"/>
              <a:ext cx="0" cy="201422"/>
            </a:xfrm>
            <a:prstGeom prst="line">
              <a:avLst/>
            </a:prstGeom>
            <a:ln w="12700" cap="flat" cmpd="sng" algn="ctr">
              <a:solidFill>
                <a:srgbClr val="000000"/>
              </a:solidFill>
              <a:prstDash val="solid"/>
              <a:round/>
              <a:headEnd type="none" w="med" len="sm"/>
              <a:tailEnd type="none" w="med" len="sm"/>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940300" y="49276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4" name="TextBox 23"/>
            <p:cNvSpPr txBox="1"/>
            <p:nvPr/>
          </p:nvSpPr>
          <p:spPr>
            <a:xfrm>
              <a:off x="596900" y="4457700"/>
              <a:ext cx="838200" cy="507831"/>
            </a:xfrm>
            <a:prstGeom prst="rect">
              <a:avLst/>
            </a:prstGeom>
            <a:noFill/>
          </p:spPr>
          <p:txBody>
            <a:bodyPr vert="horz" rtlCol="0">
              <a:spAutoFit/>
            </a:bodyPr>
            <a:lstStyle/>
            <a:p>
              <a:r>
                <a:rPr lang="nl-NL" sz="2700">
                  <a:solidFill>
                    <a:srgbClr val="0000FF"/>
                  </a:solidFill>
                  <a:latin typeface="Comic Sans MS - 36"/>
                </a:rPr>
                <a:t>?</a:t>
              </a:r>
            </a:p>
          </p:txBody>
        </p:sp>
        <p:sp>
          <p:nvSpPr>
            <p:cNvPr id="25" name="Oval 24"/>
            <p:cNvSpPr/>
            <p:nvPr/>
          </p:nvSpPr>
          <p:spPr>
            <a:xfrm>
              <a:off x="4456048" y="4050029"/>
              <a:ext cx="726441" cy="701041"/>
            </a:xfrm>
            <a:prstGeom prst="ellipse">
              <a:avLst/>
            </a:prstGeom>
            <a:solidFill>
              <a:schemeClr val="accent1">
                <a:alpha val="1000"/>
              </a:schemeClr>
            </a:solidFill>
            <a:ln w="381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TextBox 25"/>
            <p:cNvSpPr txBox="1"/>
            <p:nvPr/>
          </p:nvSpPr>
          <p:spPr>
            <a:xfrm>
              <a:off x="3581400" y="2971800"/>
              <a:ext cx="838200" cy="507831"/>
            </a:xfrm>
            <a:prstGeom prst="rect">
              <a:avLst/>
            </a:prstGeom>
            <a:noFill/>
          </p:spPr>
          <p:txBody>
            <a:bodyPr vert="horz" rtlCol="0">
              <a:spAutoFit/>
            </a:bodyPr>
            <a:lstStyle/>
            <a:p>
              <a:r>
                <a:rPr lang="nl-NL" sz="2700">
                  <a:solidFill>
                    <a:srgbClr val="0000FF"/>
                  </a:solidFill>
                  <a:latin typeface="Comic Sans MS - 36"/>
                </a:rPr>
                <a:t>?</a:t>
              </a:r>
            </a:p>
          </p:txBody>
        </p:sp>
      </p:grpSp>
      <p:sp>
        <p:nvSpPr>
          <p:cNvPr id="36" name="Freeform 35"/>
          <p:cNvSpPr/>
          <p:nvPr/>
        </p:nvSpPr>
        <p:spPr>
          <a:xfrm>
            <a:off x="5872088" y="4877049"/>
            <a:ext cx="3125852" cy="1555751"/>
          </a:xfrm>
          <a:custGeom>
            <a:avLst/>
            <a:gdLst/>
            <a:ahLst/>
            <a:cxnLst/>
            <a:rect l="0" t="0" r="0" b="0"/>
            <a:pathLst>
              <a:path w="3125852" h="1483743">
                <a:moveTo>
                  <a:pt x="0" y="0"/>
                </a:moveTo>
                <a:lnTo>
                  <a:pt x="3125851" y="0"/>
                </a:lnTo>
                <a:lnTo>
                  <a:pt x="3125851" y="1483742"/>
                </a:lnTo>
                <a:lnTo>
                  <a:pt x="0" y="1483742"/>
                </a:lnTo>
                <a:close/>
              </a:path>
            </a:pathLst>
          </a:custGeom>
          <a:solidFill>
            <a:schemeClr val="accent1">
              <a:alpha val="1000"/>
            </a:schemeClr>
          </a:solidFill>
          <a:ln w="76200" cap="flat" cmpd="sng" algn="ctr">
            <a:solidFill>
              <a:srgbClr val="FF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xtBox 36"/>
          <p:cNvSpPr txBox="1"/>
          <p:nvPr/>
        </p:nvSpPr>
        <p:spPr>
          <a:xfrm>
            <a:off x="1104900" y="6661151"/>
            <a:ext cx="8204200" cy="830997"/>
          </a:xfrm>
          <a:prstGeom prst="rect">
            <a:avLst/>
          </a:prstGeom>
          <a:noFill/>
        </p:spPr>
        <p:txBody>
          <a:bodyPr vert="horz" rtlCol="0">
            <a:spAutoFit/>
          </a:bodyPr>
          <a:lstStyle/>
          <a:p>
            <a:r>
              <a:rPr lang="nl-NL" sz="2400" dirty="0" err="1">
                <a:solidFill>
                  <a:srgbClr val="FF0000"/>
                </a:solidFill>
                <a:latin typeface="Calibri - 26"/>
              </a:rPr>
              <a:t>Answers</a:t>
            </a:r>
            <a:r>
              <a:rPr lang="nl-NL" sz="2400" dirty="0">
                <a:solidFill>
                  <a:srgbClr val="FF0000"/>
                </a:solidFill>
                <a:latin typeface="Calibri - 26"/>
              </a:rPr>
              <a:t> </a:t>
            </a:r>
            <a:r>
              <a:rPr lang="nl-NL" sz="2400" dirty="0" err="1">
                <a:solidFill>
                  <a:srgbClr val="FF0000"/>
                </a:solidFill>
                <a:latin typeface="Calibri - 26"/>
              </a:rPr>
              <a:t>on</a:t>
            </a:r>
            <a:r>
              <a:rPr lang="nl-NL" sz="2400" dirty="0">
                <a:solidFill>
                  <a:srgbClr val="FF0000"/>
                </a:solidFill>
                <a:latin typeface="Calibri - 26"/>
              </a:rPr>
              <a:t> </a:t>
            </a:r>
            <a:r>
              <a:rPr lang="nl-NL" sz="2400" dirty="0" err="1">
                <a:solidFill>
                  <a:srgbClr val="FF0000"/>
                </a:solidFill>
                <a:latin typeface="Calibri - 26"/>
              </a:rPr>
              <a:t>questions</a:t>
            </a:r>
            <a:r>
              <a:rPr lang="nl-NL" sz="2400" dirty="0">
                <a:solidFill>
                  <a:srgbClr val="FF0000"/>
                </a:solidFill>
                <a:latin typeface="Calibri - 26"/>
              </a:rPr>
              <a:t> are </a:t>
            </a:r>
            <a:r>
              <a:rPr lang="nl-NL" sz="2400" dirty="0" err="1">
                <a:solidFill>
                  <a:srgbClr val="FF0000"/>
                </a:solidFill>
                <a:latin typeface="Calibri - 26"/>
              </a:rPr>
              <a:t>processed</a:t>
            </a:r>
            <a:r>
              <a:rPr lang="nl-NL" sz="2400" dirty="0">
                <a:solidFill>
                  <a:srgbClr val="FF0000"/>
                </a:solidFill>
                <a:latin typeface="Calibri - 26"/>
              </a:rPr>
              <a:t> and </a:t>
            </a:r>
            <a:r>
              <a:rPr lang="nl-NL" sz="2400" dirty="0" err="1">
                <a:solidFill>
                  <a:srgbClr val="FF0000"/>
                </a:solidFill>
                <a:latin typeface="Calibri - 26"/>
              </a:rPr>
              <a:t>linked</a:t>
            </a:r>
            <a:r>
              <a:rPr lang="nl-NL" sz="2400" dirty="0">
                <a:solidFill>
                  <a:srgbClr val="FF0000"/>
                </a:solidFill>
                <a:latin typeface="Calibri - 26"/>
              </a:rPr>
              <a:t> to the </a:t>
            </a:r>
            <a:r>
              <a:rPr lang="nl-NL" sz="2400" dirty="0" err="1">
                <a:solidFill>
                  <a:srgbClr val="FF0000"/>
                </a:solidFill>
                <a:latin typeface="Calibri - 26"/>
              </a:rPr>
              <a:t>Classroom</a:t>
            </a:r>
            <a:r>
              <a:rPr lang="nl-NL" sz="2400" dirty="0">
                <a:solidFill>
                  <a:srgbClr val="FF0000"/>
                </a:solidFill>
                <a:latin typeface="Calibri - 26"/>
              </a:rPr>
              <a:t> </a:t>
            </a:r>
            <a:r>
              <a:rPr lang="nl-NL" sz="2400" dirty="0" err="1">
                <a:solidFill>
                  <a:srgbClr val="FF0000"/>
                </a:solidFill>
                <a:latin typeface="Calibri - 26"/>
              </a:rPr>
              <a:t>Mind</a:t>
            </a:r>
            <a:r>
              <a:rPr lang="nl-NL" sz="2400" dirty="0">
                <a:solidFill>
                  <a:srgbClr val="FF0000"/>
                </a:solidFill>
                <a:latin typeface="Calibri - 26"/>
              </a:rPr>
              <a:t> Map.</a:t>
            </a:r>
          </a:p>
        </p:txBody>
      </p:sp>
      <p:sp>
        <p:nvSpPr>
          <p:cNvPr id="44" name="TextBox 6"/>
          <p:cNvSpPr txBox="1"/>
          <p:nvPr/>
        </p:nvSpPr>
        <p:spPr>
          <a:xfrm>
            <a:off x="942008" y="760507"/>
            <a:ext cx="7823200" cy="769441"/>
          </a:xfrm>
          <a:prstGeom prst="rect">
            <a:avLst/>
          </a:prstGeom>
          <a:noFill/>
        </p:spPr>
        <p:txBody>
          <a:bodyPr vert="horz" rtlCol="0">
            <a:spAutoFit/>
          </a:bodyPr>
          <a:lstStyle/>
          <a:p>
            <a:pPr algn="ctr"/>
            <a:r>
              <a:rPr lang="nl-NL" sz="4400" dirty="0">
                <a:latin typeface="+mj-lt"/>
                <a:ea typeface="+mj-ea"/>
                <a:cs typeface="+mj-cs"/>
              </a:rPr>
              <a:t>Step III: </a:t>
            </a:r>
            <a:r>
              <a:rPr lang="nl-NL" sz="4400" dirty="0" err="1"/>
              <a:t>answering</a:t>
            </a:r>
            <a:r>
              <a:rPr lang="nl-NL" sz="4400" dirty="0"/>
              <a:t> </a:t>
            </a:r>
            <a:r>
              <a:rPr lang="nl-NL" sz="4400" dirty="0" err="1"/>
              <a:t>inquiries</a:t>
            </a:r>
            <a:endParaRPr lang="nl-NL" sz="4400" dirty="0">
              <a:latin typeface="+mj-lt"/>
              <a:ea typeface="+mj-ea"/>
              <a:cs typeface="+mj-cs"/>
            </a:endParaRPr>
          </a:p>
        </p:txBody>
      </p:sp>
    </p:spTree>
    <p:extLst>
      <p:ext uri="{BB962C8B-B14F-4D97-AF65-F5344CB8AC3E}">
        <p14:creationId xmlns:p14="http://schemas.microsoft.com/office/powerpoint/2010/main" val="3181076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54026" y="3049777"/>
            <a:ext cx="9629775" cy="2626438"/>
            <a:chOff x="454025" y="3005327"/>
            <a:chExt cx="9629775" cy="2626438"/>
          </a:xfrm>
        </p:grpSpPr>
        <p:sp>
          <p:nvSpPr>
            <p:cNvPr id="9" name="Freeform 8"/>
            <p:cNvSpPr/>
            <p:nvPr/>
          </p:nvSpPr>
          <p:spPr>
            <a:xfrm>
              <a:off x="454025" y="3019298"/>
              <a:ext cx="2985262" cy="2242439"/>
            </a:xfrm>
            <a:custGeom>
              <a:avLst/>
              <a:gdLst/>
              <a:ahLst/>
              <a:cxnLst/>
              <a:rect l="0" t="0" r="0" b="0"/>
              <a:pathLst>
                <a:path w="2985262" h="2242439">
                  <a:moveTo>
                    <a:pt x="0" y="0"/>
                  </a:moveTo>
                  <a:lnTo>
                    <a:pt x="2985261" y="0"/>
                  </a:lnTo>
                  <a:lnTo>
                    <a:pt x="2985261" y="2242438"/>
                  </a:lnTo>
                  <a:lnTo>
                    <a:pt x="0" y="2242438"/>
                  </a:lnTo>
                  <a:close/>
                </a:path>
              </a:pathLst>
            </a:custGeom>
            <a:solidFill>
              <a:srgbClr val="FFFFFF"/>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Picture 9" descr="clipboard(3)(2).png"/>
            <p:cNvPicPr>
              <a:picLocks/>
            </p:cNvPicPr>
            <p:nvPr/>
          </p:nvPicPr>
          <p:blipFill>
            <a:blip r:embed="rId2" cstate="print"/>
            <a:stretch>
              <a:fillRect/>
            </a:stretch>
          </p:blipFill>
          <p:spPr>
            <a:xfrm>
              <a:off x="515238" y="3128136"/>
              <a:ext cx="2779648" cy="1990597"/>
            </a:xfrm>
            <a:prstGeom prst="rect">
              <a:avLst/>
            </a:prstGeom>
            <a:solidFill>
              <a:scrgbClr r="0" g="0" b="0">
                <a:alpha val="0"/>
              </a:scrgbClr>
            </a:solidFill>
          </p:spPr>
        </p:pic>
        <p:grpSp>
          <p:nvGrpSpPr>
            <p:cNvPr id="13" name="Group 12"/>
            <p:cNvGrpSpPr/>
            <p:nvPr/>
          </p:nvGrpSpPr>
          <p:grpSpPr>
            <a:xfrm>
              <a:off x="3608451" y="3006598"/>
              <a:ext cx="2985390" cy="2242439"/>
              <a:chOff x="3608451" y="3006598"/>
              <a:chExt cx="2985390" cy="2242439"/>
            </a:xfrm>
          </p:grpSpPr>
          <p:sp>
            <p:nvSpPr>
              <p:cNvPr id="11" name="Freeform 10"/>
              <p:cNvSpPr/>
              <p:nvPr/>
            </p:nvSpPr>
            <p:spPr>
              <a:xfrm>
                <a:off x="3608451" y="3006598"/>
                <a:ext cx="2985390" cy="2242439"/>
              </a:xfrm>
              <a:custGeom>
                <a:avLst/>
                <a:gdLst/>
                <a:ahLst/>
                <a:cxnLst/>
                <a:rect l="0" t="0" r="0" b="0"/>
                <a:pathLst>
                  <a:path w="2985390" h="2242439">
                    <a:moveTo>
                      <a:pt x="0" y="0"/>
                    </a:moveTo>
                    <a:lnTo>
                      <a:pt x="2985389" y="0"/>
                    </a:lnTo>
                    <a:lnTo>
                      <a:pt x="2985389" y="2242438"/>
                    </a:lnTo>
                    <a:lnTo>
                      <a:pt x="0" y="2242438"/>
                    </a:lnTo>
                    <a:close/>
                  </a:path>
                </a:pathLst>
              </a:custGeom>
              <a:solidFill>
                <a:srgbClr val="FFFFFF"/>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2" name="Picture 11" descr="clipboard(5)(1).png"/>
              <p:cNvPicPr>
                <a:picLocks/>
              </p:cNvPicPr>
              <p:nvPr/>
            </p:nvPicPr>
            <p:blipFill>
              <a:blip r:embed="rId3" cstate="print"/>
              <a:stretch>
                <a:fillRect/>
              </a:stretch>
            </p:blipFill>
            <p:spPr>
              <a:xfrm>
                <a:off x="3751198" y="3108451"/>
                <a:ext cx="2732278" cy="2083435"/>
              </a:xfrm>
              <a:prstGeom prst="rect">
                <a:avLst/>
              </a:prstGeom>
              <a:solidFill>
                <a:scrgbClr r="0" g="0" b="0">
                  <a:alpha val="0"/>
                </a:scrgbClr>
              </a:solidFill>
            </p:spPr>
          </p:pic>
        </p:grpSp>
        <p:grpSp>
          <p:nvGrpSpPr>
            <p:cNvPr id="16" name="Group 15"/>
            <p:cNvGrpSpPr/>
            <p:nvPr/>
          </p:nvGrpSpPr>
          <p:grpSpPr>
            <a:xfrm>
              <a:off x="6794118" y="3005327"/>
              <a:ext cx="3029967" cy="2275969"/>
              <a:chOff x="6794118" y="3005327"/>
              <a:chExt cx="3029967" cy="2275969"/>
            </a:xfrm>
          </p:grpSpPr>
          <p:sp>
            <p:nvSpPr>
              <p:cNvPr id="14" name="Freeform 13"/>
              <p:cNvSpPr/>
              <p:nvPr/>
            </p:nvSpPr>
            <p:spPr>
              <a:xfrm>
                <a:off x="6794118" y="3005327"/>
                <a:ext cx="3029967" cy="2275969"/>
              </a:xfrm>
              <a:custGeom>
                <a:avLst/>
                <a:gdLst/>
                <a:ahLst/>
                <a:cxnLst/>
                <a:rect l="0" t="0" r="0" b="0"/>
                <a:pathLst>
                  <a:path w="3029967" h="2275969">
                    <a:moveTo>
                      <a:pt x="0" y="0"/>
                    </a:moveTo>
                    <a:lnTo>
                      <a:pt x="3029966" y="0"/>
                    </a:lnTo>
                    <a:lnTo>
                      <a:pt x="3029966" y="2275968"/>
                    </a:lnTo>
                    <a:lnTo>
                      <a:pt x="0" y="2275968"/>
                    </a:lnTo>
                    <a:close/>
                  </a:path>
                </a:pathLst>
              </a:custGeom>
              <a:solidFill>
                <a:srgbClr val="FFFFFF"/>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5" name="Picture 14" descr="clipboard(9).png"/>
              <p:cNvPicPr>
                <a:picLocks/>
              </p:cNvPicPr>
              <p:nvPr/>
            </p:nvPicPr>
            <p:blipFill>
              <a:blip r:embed="rId4" cstate="print"/>
              <a:stretch>
                <a:fillRect/>
              </a:stretch>
            </p:blipFill>
            <p:spPr>
              <a:xfrm>
                <a:off x="6945756" y="3036951"/>
                <a:ext cx="2815208" cy="2123185"/>
              </a:xfrm>
              <a:prstGeom prst="rect">
                <a:avLst/>
              </a:prstGeom>
              <a:solidFill>
                <a:scrgbClr r="0" g="0" b="0">
                  <a:alpha val="0"/>
                </a:scrgbClr>
              </a:solidFill>
            </p:spPr>
          </p:pic>
        </p:grpSp>
        <p:sp>
          <p:nvSpPr>
            <p:cNvPr id="17" name="TextBox 16"/>
            <p:cNvSpPr txBox="1"/>
            <p:nvPr/>
          </p:nvSpPr>
          <p:spPr>
            <a:xfrm>
              <a:off x="495300" y="5270500"/>
              <a:ext cx="3200400" cy="323165"/>
            </a:xfrm>
            <a:prstGeom prst="rect">
              <a:avLst/>
            </a:prstGeom>
            <a:noFill/>
          </p:spPr>
          <p:txBody>
            <a:bodyPr vert="horz" rtlCol="0">
              <a:spAutoFit/>
            </a:bodyPr>
            <a:lstStyle/>
            <a:p>
              <a:r>
                <a:rPr lang="nl-NL" sz="1500" dirty="0" err="1">
                  <a:solidFill>
                    <a:srgbClr val="000000"/>
                  </a:solidFill>
                  <a:latin typeface="Calibri - 20"/>
                </a:rPr>
                <a:t>Classroom</a:t>
              </a:r>
              <a:r>
                <a:rPr lang="nl-NL" sz="1500" dirty="0">
                  <a:solidFill>
                    <a:srgbClr val="000000"/>
                  </a:solidFill>
                  <a:latin typeface="Calibri - 20"/>
                </a:rPr>
                <a:t> </a:t>
              </a:r>
              <a:r>
                <a:rPr lang="nl-NL" sz="1500" dirty="0" err="1">
                  <a:solidFill>
                    <a:srgbClr val="000000"/>
                  </a:solidFill>
                  <a:latin typeface="Calibri - 20"/>
                </a:rPr>
                <a:t>Mind</a:t>
              </a:r>
              <a:r>
                <a:rPr lang="nl-NL" sz="1500" dirty="0">
                  <a:solidFill>
                    <a:srgbClr val="000000"/>
                  </a:solidFill>
                  <a:latin typeface="Calibri - 20"/>
                </a:rPr>
                <a:t> Map week 1</a:t>
              </a:r>
            </a:p>
          </p:txBody>
        </p:sp>
        <p:sp>
          <p:nvSpPr>
            <p:cNvPr id="18" name="TextBox 17"/>
            <p:cNvSpPr txBox="1"/>
            <p:nvPr/>
          </p:nvSpPr>
          <p:spPr>
            <a:xfrm>
              <a:off x="3644900" y="5283200"/>
              <a:ext cx="3200400" cy="323165"/>
            </a:xfrm>
            <a:prstGeom prst="rect">
              <a:avLst/>
            </a:prstGeom>
            <a:noFill/>
          </p:spPr>
          <p:txBody>
            <a:bodyPr vert="horz" rtlCol="0">
              <a:spAutoFit/>
            </a:bodyPr>
            <a:lstStyle/>
            <a:p>
              <a:r>
                <a:rPr lang="nl-NL" sz="1500" dirty="0" err="1">
                  <a:solidFill>
                    <a:srgbClr val="000000"/>
                  </a:solidFill>
                  <a:latin typeface="Calibri - 20"/>
                </a:rPr>
                <a:t>Classroom</a:t>
              </a:r>
              <a:r>
                <a:rPr lang="nl-NL" sz="1500" dirty="0">
                  <a:solidFill>
                    <a:srgbClr val="000000"/>
                  </a:solidFill>
                  <a:latin typeface="Calibri - 20"/>
                </a:rPr>
                <a:t> </a:t>
              </a:r>
              <a:r>
                <a:rPr lang="nl-NL" sz="1500" dirty="0" err="1">
                  <a:solidFill>
                    <a:srgbClr val="000000"/>
                  </a:solidFill>
                  <a:latin typeface="Calibri - 20"/>
                </a:rPr>
                <a:t>Mind</a:t>
              </a:r>
              <a:r>
                <a:rPr lang="nl-NL" sz="1500" dirty="0">
                  <a:solidFill>
                    <a:srgbClr val="000000"/>
                  </a:solidFill>
                  <a:latin typeface="Calibri - 20"/>
                </a:rPr>
                <a:t> Map week 2</a:t>
              </a:r>
            </a:p>
          </p:txBody>
        </p:sp>
        <p:sp>
          <p:nvSpPr>
            <p:cNvPr id="19" name="TextBox 18"/>
            <p:cNvSpPr txBox="1"/>
            <p:nvPr/>
          </p:nvSpPr>
          <p:spPr>
            <a:xfrm>
              <a:off x="6883400" y="5308600"/>
              <a:ext cx="3200400" cy="323165"/>
            </a:xfrm>
            <a:prstGeom prst="rect">
              <a:avLst/>
            </a:prstGeom>
            <a:noFill/>
          </p:spPr>
          <p:txBody>
            <a:bodyPr vert="horz" rtlCol="0">
              <a:spAutoFit/>
            </a:bodyPr>
            <a:lstStyle/>
            <a:p>
              <a:r>
                <a:rPr lang="nl-NL" sz="1500" dirty="0" err="1">
                  <a:solidFill>
                    <a:srgbClr val="000000"/>
                  </a:solidFill>
                  <a:latin typeface="Calibri - 20"/>
                </a:rPr>
                <a:t>Classroom</a:t>
              </a:r>
              <a:r>
                <a:rPr lang="nl-NL" sz="1500" dirty="0">
                  <a:solidFill>
                    <a:srgbClr val="000000"/>
                  </a:solidFill>
                  <a:latin typeface="Calibri - 20"/>
                </a:rPr>
                <a:t> </a:t>
              </a:r>
              <a:r>
                <a:rPr lang="nl-NL" sz="1500" dirty="0" err="1">
                  <a:solidFill>
                    <a:srgbClr val="000000"/>
                  </a:solidFill>
                  <a:latin typeface="Calibri - 20"/>
                </a:rPr>
                <a:t>Mind</a:t>
              </a:r>
              <a:r>
                <a:rPr lang="nl-NL" sz="1500" dirty="0">
                  <a:solidFill>
                    <a:srgbClr val="000000"/>
                  </a:solidFill>
                  <a:latin typeface="Calibri - 20"/>
                </a:rPr>
                <a:t> Map week 6</a:t>
              </a:r>
            </a:p>
          </p:txBody>
        </p:sp>
      </p:grpSp>
      <p:sp>
        <p:nvSpPr>
          <p:cNvPr id="22" name="TextBox 21"/>
          <p:cNvSpPr txBox="1"/>
          <p:nvPr/>
        </p:nvSpPr>
        <p:spPr>
          <a:xfrm>
            <a:off x="1219201" y="6461224"/>
            <a:ext cx="8864600" cy="830997"/>
          </a:xfrm>
          <a:prstGeom prst="rect">
            <a:avLst/>
          </a:prstGeom>
          <a:noFill/>
        </p:spPr>
        <p:txBody>
          <a:bodyPr vert="horz" rtlCol="0">
            <a:spAutoFit/>
          </a:bodyPr>
          <a:lstStyle/>
          <a:p>
            <a:r>
              <a:rPr lang="nl-NL" sz="2400" dirty="0" err="1">
                <a:solidFill>
                  <a:srgbClr val="FF0000"/>
                </a:solidFill>
                <a:latin typeface="Calibri - 26"/>
              </a:rPr>
              <a:t>Development</a:t>
            </a:r>
            <a:r>
              <a:rPr lang="nl-NL" sz="2400" dirty="0">
                <a:solidFill>
                  <a:srgbClr val="FF0000"/>
                </a:solidFill>
                <a:latin typeface="Calibri - 26"/>
              </a:rPr>
              <a:t> of </a:t>
            </a:r>
            <a:r>
              <a:rPr lang="nl-NL" sz="2400" dirty="0" err="1">
                <a:solidFill>
                  <a:srgbClr val="FF0000"/>
                </a:solidFill>
                <a:latin typeface="Calibri - 26"/>
              </a:rPr>
              <a:t>collective</a:t>
            </a:r>
            <a:r>
              <a:rPr lang="nl-NL" sz="2400" dirty="0">
                <a:solidFill>
                  <a:srgbClr val="FF0000"/>
                </a:solidFill>
                <a:latin typeface="Calibri - 26"/>
              </a:rPr>
              <a:t> </a:t>
            </a:r>
            <a:r>
              <a:rPr lang="nl-NL" sz="2400" dirty="0" err="1">
                <a:solidFill>
                  <a:srgbClr val="FF0000"/>
                </a:solidFill>
                <a:latin typeface="Calibri - 26"/>
              </a:rPr>
              <a:t>knowledge</a:t>
            </a:r>
            <a:r>
              <a:rPr lang="nl-NL" sz="2400" dirty="0">
                <a:solidFill>
                  <a:srgbClr val="FF0000"/>
                </a:solidFill>
                <a:latin typeface="Calibri - 26"/>
              </a:rPr>
              <a:t> made </a:t>
            </a:r>
            <a:r>
              <a:rPr lang="nl-NL" sz="2400" dirty="0" err="1">
                <a:solidFill>
                  <a:srgbClr val="FF0000"/>
                </a:solidFill>
                <a:latin typeface="Calibri - 26"/>
              </a:rPr>
              <a:t>visible</a:t>
            </a:r>
            <a:r>
              <a:rPr lang="nl-NL" sz="2400" dirty="0">
                <a:solidFill>
                  <a:srgbClr val="FF0000"/>
                </a:solidFill>
                <a:latin typeface="Calibri - 26"/>
              </a:rPr>
              <a:t> </a:t>
            </a:r>
            <a:r>
              <a:rPr lang="nl-NL" sz="2400" dirty="0" err="1">
                <a:solidFill>
                  <a:srgbClr val="FF0000"/>
                </a:solidFill>
                <a:latin typeface="Calibri - 26"/>
              </a:rPr>
              <a:t>by</a:t>
            </a:r>
            <a:r>
              <a:rPr lang="nl-NL" sz="2400" dirty="0">
                <a:solidFill>
                  <a:srgbClr val="FF0000"/>
                </a:solidFill>
                <a:latin typeface="Calibri - 26"/>
              </a:rPr>
              <a:t> </a:t>
            </a:r>
          </a:p>
          <a:p>
            <a:r>
              <a:rPr lang="nl-NL" sz="2400" dirty="0" err="1">
                <a:solidFill>
                  <a:srgbClr val="FF0000"/>
                </a:solidFill>
                <a:latin typeface="Calibri - 26"/>
              </a:rPr>
              <a:t>extending</a:t>
            </a:r>
            <a:r>
              <a:rPr lang="nl-NL" sz="2400" dirty="0">
                <a:solidFill>
                  <a:srgbClr val="FF0000"/>
                </a:solidFill>
                <a:latin typeface="Calibri - 26"/>
              </a:rPr>
              <a:t> and </a:t>
            </a:r>
            <a:r>
              <a:rPr lang="nl-NL" sz="2400" dirty="0" err="1">
                <a:solidFill>
                  <a:srgbClr val="FF0000"/>
                </a:solidFill>
                <a:latin typeface="Calibri - 26"/>
              </a:rPr>
              <a:t>reconstructing</a:t>
            </a:r>
            <a:r>
              <a:rPr lang="nl-NL" sz="2400" dirty="0">
                <a:solidFill>
                  <a:srgbClr val="FF0000"/>
                </a:solidFill>
                <a:latin typeface="Calibri - 26"/>
              </a:rPr>
              <a:t> </a:t>
            </a:r>
            <a:r>
              <a:rPr lang="nl-NL" sz="2400" dirty="0" err="1">
                <a:solidFill>
                  <a:srgbClr val="FF0000"/>
                </a:solidFill>
                <a:latin typeface="Calibri - 26"/>
              </a:rPr>
              <a:t>Classroom</a:t>
            </a:r>
            <a:r>
              <a:rPr lang="nl-NL" sz="2400" dirty="0">
                <a:solidFill>
                  <a:srgbClr val="FF0000"/>
                </a:solidFill>
                <a:latin typeface="Calibri - 26"/>
              </a:rPr>
              <a:t> </a:t>
            </a:r>
            <a:r>
              <a:rPr lang="nl-NL" sz="2400" dirty="0" err="1">
                <a:solidFill>
                  <a:srgbClr val="FF0000"/>
                </a:solidFill>
                <a:latin typeface="Calibri - 26"/>
              </a:rPr>
              <a:t>Mind</a:t>
            </a:r>
            <a:r>
              <a:rPr lang="nl-NL" sz="2400" dirty="0">
                <a:solidFill>
                  <a:srgbClr val="FF0000"/>
                </a:solidFill>
                <a:latin typeface="Calibri - 26"/>
              </a:rPr>
              <a:t> Map</a:t>
            </a:r>
          </a:p>
        </p:txBody>
      </p:sp>
      <p:sp>
        <p:nvSpPr>
          <p:cNvPr id="23" name="TextBox 6"/>
          <p:cNvSpPr txBox="1"/>
          <p:nvPr/>
        </p:nvSpPr>
        <p:spPr>
          <a:xfrm>
            <a:off x="942008" y="760507"/>
            <a:ext cx="7823200" cy="1446550"/>
          </a:xfrm>
          <a:prstGeom prst="rect">
            <a:avLst/>
          </a:prstGeom>
          <a:noFill/>
        </p:spPr>
        <p:txBody>
          <a:bodyPr vert="horz" rtlCol="0">
            <a:spAutoFit/>
          </a:bodyPr>
          <a:lstStyle/>
          <a:p>
            <a:pPr algn="ctr"/>
            <a:r>
              <a:rPr lang="nl-NL" sz="4400" dirty="0">
                <a:latin typeface="+mj-lt"/>
                <a:ea typeface="+mj-ea"/>
                <a:cs typeface="+mj-cs"/>
              </a:rPr>
              <a:t>Step IV: </a:t>
            </a:r>
            <a:r>
              <a:rPr lang="nl-NL" sz="4400" dirty="0" err="1"/>
              <a:t>visualizing</a:t>
            </a:r>
            <a:r>
              <a:rPr lang="nl-NL" sz="4400" dirty="0"/>
              <a:t> </a:t>
            </a:r>
            <a:r>
              <a:rPr lang="nl-NL" sz="4400" dirty="0" err="1"/>
              <a:t>collective</a:t>
            </a:r>
            <a:r>
              <a:rPr lang="nl-NL" sz="4400" dirty="0"/>
              <a:t> </a:t>
            </a:r>
            <a:r>
              <a:rPr lang="nl-NL" sz="4400" dirty="0" err="1"/>
              <a:t>knowledge</a:t>
            </a:r>
            <a:r>
              <a:rPr lang="nl-NL" sz="4400" dirty="0"/>
              <a:t> development</a:t>
            </a:r>
            <a:endParaRPr lang="nl-NL" sz="4400" dirty="0">
              <a:latin typeface="+mj-lt"/>
              <a:ea typeface="+mj-ea"/>
              <a:cs typeface="+mj-cs"/>
            </a:endParaRPr>
          </a:p>
        </p:txBody>
      </p:sp>
    </p:spTree>
    <p:extLst>
      <p:ext uri="{BB962C8B-B14F-4D97-AF65-F5344CB8AC3E}">
        <p14:creationId xmlns:p14="http://schemas.microsoft.com/office/powerpoint/2010/main" val="2224321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a:srcRect b="47427"/>
          <a:stretch/>
        </p:blipFill>
        <p:spPr>
          <a:xfrm>
            <a:off x="399480" y="2140744"/>
            <a:ext cx="9472488" cy="2742883"/>
          </a:xfrm>
          <a:prstGeom prst="rect">
            <a:avLst/>
          </a:prstGeom>
        </p:spPr>
      </p:pic>
      <p:sp>
        <p:nvSpPr>
          <p:cNvPr id="3" name="Rectangle 18"/>
          <p:cNvSpPr/>
          <p:nvPr/>
        </p:nvSpPr>
        <p:spPr>
          <a:xfrm>
            <a:off x="1749806" y="772592"/>
            <a:ext cx="7160615" cy="769441"/>
          </a:xfrm>
          <a:prstGeom prst="rect">
            <a:avLst/>
          </a:prstGeom>
        </p:spPr>
        <p:txBody>
          <a:bodyPr wrap="none">
            <a:spAutoFit/>
          </a:bodyPr>
          <a:lstStyle/>
          <a:p>
            <a:r>
              <a:rPr lang="nl-NL" sz="4400" dirty="0">
                <a:latin typeface="+mj-lt"/>
                <a:ea typeface="+mj-ea"/>
                <a:cs typeface="+mj-cs"/>
              </a:rPr>
              <a:t>How </a:t>
            </a:r>
            <a:r>
              <a:rPr lang="nl-NL" sz="4400" dirty="0" err="1">
                <a:latin typeface="+mj-lt"/>
                <a:ea typeface="+mj-ea"/>
                <a:cs typeface="+mj-cs"/>
              </a:rPr>
              <a:t>to</a:t>
            </a:r>
            <a:r>
              <a:rPr lang="nl-NL" sz="4400" dirty="0">
                <a:latin typeface="+mj-lt"/>
                <a:ea typeface="+mj-ea"/>
                <a:cs typeface="+mj-cs"/>
              </a:rPr>
              <a:t> monitor </a:t>
            </a:r>
            <a:r>
              <a:rPr lang="nl-NL" sz="4400" dirty="0" err="1">
                <a:latin typeface="+mj-lt"/>
                <a:ea typeface="+mj-ea"/>
                <a:cs typeface="+mj-cs"/>
              </a:rPr>
              <a:t>and</a:t>
            </a:r>
            <a:r>
              <a:rPr lang="nl-NL" sz="4400" dirty="0">
                <a:latin typeface="+mj-lt"/>
                <a:ea typeface="+mj-ea"/>
                <a:cs typeface="+mj-cs"/>
              </a:rPr>
              <a:t> </a:t>
            </a:r>
            <a:r>
              <a:rPr lang="nl-NL" sz="4400" dirty="0" err="1">
                <a:latin typeface="+mj-lt"/>
                <a:ea typeface="+mj-ea"/>
                <a:cs typeface="+mj-cs"/>
              </a:rPr>
              <a:t>evaluate</a:t>
            </a:r>
            <a:r>
              <a:rPr lang="nl-NL" sz="4400" dirty="0">
                <a:latin typeface="+mj-lt"/>
                <a:ea typeface="+mj-ea"/>
                <a:cs typeface="+mj-cs"/>
              </a:rPr>
              <a:t>?</a:t>
            </a:r>
          </a:p>
        </p:txBody>
      </p:sp>
      <p:sp>
        <p:nvSpPr>
          <p:cNvPr id="5" name="Rechthoek 4"/>
          <p:cNvSpPr/>
          <p:nvPr/>
        </p:nvSpPr>
        <p:spPr>
          <a:xfrm>
            <a:off x="7952407" y="2158601"/>
            <a:ext cx="1916028" cy="27500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770826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0600" y="696965"/>
            <a:ext cx="8061909" cy="1104636"/>
          </a:xfrm>
        </p:spPr>
        <p:txBody>
          <a:bodyPr>
            <a:normAutofit/>
          </a:bodyPr>
          <a:lstStyle/>
          <a:p>
            <a:r>
              <a:rPr lang="nl-NL" dirty="0" err="1"/>
              <a:t>Objectives</a:t>
            </a:r>
            <a:r>
              <a:rPr lang="nl-NL" dirty="0"/>
              <a:t> of </a:t>
            </a:r>
            <a:r>
              <a:rPr lang="nl-NL" dirty="0" err="1"/>
              <a:t>evaluation</a:t>
            </a:r>
            <a:endParaRPr lang="nl-NL" dirty="0"/>
          </a:p>
        </p:txBody>
      </p:sp>
      <p:sp>
        <p:nvSpPr>
          <p:cNvPr id="3" name="Tijdelijke aanduiding voor inhoud 2"/>
          <p:cNvSpPr>
            <a:spLocks noGrp="1"/>
          </p:cNvSpPr>
          <p:nvPr>
            <p:ph idx="1"/>
          </p:nvPr>
        </p:nvSpPr>
        <p:spPr/>
        <p:txBody>
          <a:bodyPr>
            <a:normAutofit/>
          </a:bodyPr>
          <a:lstStyle/>
          <a:p>
            <a:r>
              <a:rPr lang="nl-NL" dirty="0"/>
              <a:t>make </a:t>
            </a:r>
            <a:r>
              <a:rPr lang="nl-NL" dirty="0" err="1"/>
              <a:t>students</a:t>
            </a:r>
            <a:r>
              <a:rPr lang="nl-NL" dirty="0"/>
              <a:t> </a:t>
            </a:r>
            <a:r>
              <a:rPr lang="nl-NL" dirty="0" err="1"/>
              <a:t>aware</a:t>
            </a:r>
            <a:r>
              <a:rPr lang="nl-NL" dirty="0"/>
              <a:t> of development in</a:t>
            </a:r>
          </a:p>
          <a:p>
            <a:pPr lvl="1"/>
            <a:r>
              <a:rPr lang="nl-NL" dirty="0" err="1">
                <a:solidFill>
                  <a:srgbClr val="FF0000"/>
                </a:solidFill>
              </a:rPr>
              <a:t>knowledge</a:t>
            </a:r>
            <a:endParaRPr lang="nl-NL" dirty="0">
              <a:solidFill>
                <a:srgbClr val="FF0000"/>
              </a:solidFill>
            </a:endParaRPr>
          </a:p>
          <a:p>
            <a:pPr lvl="1"/>
            <a:r>
              <a:rPr lang="nl-NL" dirty="0">
                <a:solidFill>
                  <a:srgbClr val="FF0000"/>
                </a:solidFill>
              </a:rPr>
              <a:t>attitude</a:t>
            </a:r>
          </a:p>
          <a:p>
            <a:pPr lvl="1"/>
            <a:r>
              <a:rPr lang="nl-NL" dirty="0">
                <a:solidFill>
                  <a:srgbClr val="FF0000"/>
                </a:solidFill>
              </a:rPr>
              <a:t>skills</a:t>
            </a:r>
          </a:p>
          <a:p>
            <a:r>
              <a:rPr lang="nl-NL" dirty="0"/>
              <a:t>tools </a:t>
            </a:r>
            <a:r>
              <a:rPr lang="nl-NL" dirty="0" err="1"/>
              <a:t>for</a:t>
            </a:r>
            <a:r>
              <a:rPr lang="nl-NL" dirty="0"/>
              <a:t> </a:t>
            </a:r>
            <a:r>
              <a:rPr lang="nl-NL" dirty="0" err="1"/>
              <a:t>self</a:t>
            </a:r>
            <a:r>
              <a:rPr lang="nl-NL" dirty="0"/>
              <a:t>- &amp; peer assessment, </a:t>
            </a:r>
            <a:r>
              <a:rPr lang="nl-NL" dirty="0" err="1"/>
              <a:t>such</a:t>
            </a:r>
            <a:r>
              <a:rPr lang="nl-NL" dirty="0"/>
              <a:t> as</a:t>
            </a:r>
          </a:p>
          <a:p>
            <a:pPr lvl="1"/>
            <a:r>
              <a:rPr lang="nl-NL" dirty="0"/>
              <a:t>mindmaps</a:t>
            </a:r>
          </a:p>
          <a:p>
            <a:pPr lvl="1"/>
            <a:r>
              <a:rPr lang="nl-NL" dirty="0" err="1"/>
              <a:t>observation</a:t>
            </a:r>
            <a:r>
              <a:rPr lang="nl-NL" dirty="0"/>
              <a:t> </a:t>
            </a:r>
            <a:r>
              <a:rPr lang="nl-NL" dirty="0" err="1"/>
              <a:t>rubrics</a:t>
            </a:r>
            <a:endParaRPr lang="nl-NL" dirty="0"/>
          </a:p>
          <a:p>
            <a:pPr lvl="1"/>
            <a:r>
              <a:rPr lang="nl-NL" dirty="0" err="1"/>
              <a:t>blobtree</a:t>
            </a:r>
            <a:endParaRPr lang="nl-NL" dirty="0"/>
          </a:p>
        </p:txBody>
      </p:sp>
      <p:pic>
        <p:nvPicPr>
          <p:cNvPr id="4" name="Afbeelding 3"/>
          <p:cNvPicPr>
            <a:picLocks noChangeAspect="1"/>
          </p:cNvPicPr>
          <p:nvPr/>
        </p:nvPicPr>
        <p:blipFill>
          <a:blip r:embed="rId2"/>
          <a:stretch>
            <a:fillRect/>
          </a:stretch>
        </p:blipFill>
        <p:spPr>
          <a:xfrm>
            <a:off x="8360364" y="1190202"/>
            <a:ext cx="1473889" cy="1222798"/>
          </a:xfrm>
          <a:prstGeom prst="rect">
            <a:avLst/>
          </a:prstGeom>
        </p:spPr>
      </p:pic>
    </p:spTree>
    <p:extLst>
      <p:ext uri="{BB962C8B-B14F-4D97-AF65-F5344CB8AC3E}">
        <p14:creationId xmlns:p14="http://schemas.microsoft.com/office/powerpoint/2010/main" val="3093228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a:t>
            </a:r>
            <a:r>
              <a:rPr lang="nl-NL" sz="4400" dirty="0" err="1">
                <a:latin typeface="+mj-lt"/>
                <a:ea typeface="+mj-ea"/>
                <a:cs typeface="+mj-cs"/>
              </a:rPr>
              <a:t>individual</a:t>
            </a:r>
            <a:r>
              <a:rPr lang="nl-NL" sz="4400" dirty="0">
                <a:latin typeface="+mj-lt"/>
                <a:ea typeface="+mj-ea"/>
                <a:cs typeface="+mj-cs"/>
              </a:rPr>
              <a:t> </a:t>
            </a:r>
            <a:r>
              <a:rPr lang="nl-NL" sz="4400" dirty="0" err="1">
                <a:latin typeface="+mj-lt"/>
                <a:ea typeface="+mj-ea"/>
                <a:cs typeface="+mj-cs"/>
              </a:rPr>
              <a:t>knowledge</a:t>
            </a:r>
            <a:r>
              <a:rPr lang="nl-NL" sz="4400" dirty="0">
                <a:latin typeface="+mj-lt"/>
                <a:ea typeface="+mj-ea"/>
                <a:cs typeface="+mj-cs"/>
              </a:rPr>
              <a:t> </a:t>
            </a:r>
          </a:p>
        </p:txBody>
      </p:sp>
      <p:sp>
        <p:nvSpPr>
          <p:cNvPr id="9" name="TextBox 8"/>
          <p:cNvSpPr txBox="1"/>
          <p:nvPr/>
        </p:nvSpPr>
        <p:spPr>
          <a:xfrm>
            <a:off x="1719627" y="2186492"/>
            <a:ext cx="7845998"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compare</a:t>
            </a:r>
            <a:r>
              <a:rPr lang="nl-NL" sz="2667" dirty="0">
                <a:solidFill>
                  <a:srgbClr val="FF0000"/>
                </a:solidFill>
                <a:latin typeface="Calibri - 26"/>
              </a:rPr>
              <a:t> pretest </a:t>
            </a:r>
            <a:r>
              <a:rPr lang="nl-NL" sz="2667" dirty="0" err="1">
                <a:solidFill>
                  <a:srgbClr val="FF0000"/>
                </a:solidFill>
                <a:latin typeface="Calibri - 26"/>
              </a:rPr>
              <a:t>to</a:t>
            </a:r>
            <a:r>
              <a:rPr lang="nl-NL" sz="2667" dirty="0">
                <a:solidFill>
                  <a:srgbClr val="FF0000"/>
                </a:solidFill>
                <a:latin typeface="Calibri - 26"/>
              </a:rPr>
              <a:t> posttest mind map</a:t>
            </a:r>
          </a:p>
        </p:txBody>
      </p:sp>
      <p:pic>
        <p:nvPicPr>
          <p:cNvPr id="10" name="Picture 9" descr="clipboard(1)(1).png"/>
          <p:cNvPicPr>
            <a:picLocks/>
          </p:cNvPicPr>
          <p:nvPr/>
        </p:nvPicPr>
        <p:blipFill>
          <a:blip r:embed="rId2" cstate="print"/>
          <a:stretch>
            <a:fillRect/>
          </a:stretch>
        </p:blipFill>
        <p:spPr>
          <a:xfrm>
            <a:off x="5081905" y="2889114"/>
            <a:ext cx="4328413" cy="2561661"/>
          </a:xfrm>
          <a:prstGeom prst="rect">
            <a:avLst/>
          </a:prstGeom>
          <a:solidFill>
            <a:scrgbClr r="0" g="0" b="0">
              <a:alpha val="0"/>
            </a:scrgbClr>
          </a:solidFill>
        </p:spPr>
      </p:pic>
      <p:pic>
        <p:nvPicPr>
          <p:cNvPr id="11" name="Picture 10" descr="clipboard(11).png"/>
          <p:cNvPicPr>
            <a:picLocks/>
          </p:cNvPicPr>
          <p:nvPr/>
        </p:nvPicPr>
        <p:blipFill>
          <a:blip r:embed="rId3" cstate="print"/>
          <a:stretch>
            <a:fillRect/>
          </a:stretch>
        </p:blipFill>
        <p:spPr>
          <a:xfrm>
            <a:off x="482600" y="3361927"/>
            <a:ext cx="3538982" cy="1971413"/>
          </a:xfrm>
          <a:prstGeom prst="rect">
            <a:avLst/>
          </a:prstGeom>
          <a:solidFill>
            <a:scrgbClr r="0" g="0" b="0">
              <a:alpha val="0"/>
            </a:scrgbClr>
          </a:solidFill>
        </p:spPr>
      </p:pic>
      <p:sp>
        <p:nvSpPr>
          <p:cNvPr id="12" name="TextBox 11"/>
          <p:cNvSpPr txBox="1"/>
          <p:nvPr/>
        </p:nvSpPr>
        <p:spPr>
          <a:xfrm>
            <a:off x="1079500" y="5473096"/>
            <a:ext cx="2641600" cy="360178"/>
          </a:xfrm>
          <a:prstGeom prst="rect">
            <a:avLst/>
          </a:prstGeom>
          <a:noFill/>
        </p:spPr>
        <p:txBody>
          <a:bodyPr vert="horz" lIns="85740" tIns="42870" rIns="85740" bIns="42870" rtlCol="0">
            <a:spAutoFit/>
          </a:bodyPr>
          <a:lstStyle/>
          <a:p>
            <a:r>
              <a:rPr lang="nl-NL" sz="1778" dirty="0">
                <a:solidFill>
                  <a:srgbClr val="000000"/>
                </a:solidFill>
                <a:latin typeface="Calibri - 26"/>
              </a:rPr>
              <a:t>pretest</a:t>
            </a:r>
          </a:p>
        </p:txBody>
      </p:sp>
      <p:sp>
        <p:nvSpPr>
          <p:cNvPr id="13" name="TextBox 12"/>
          <p:cNvSpPr txBox="1"/>
          <p:nvPr/>
        </p:nvSpPr>
        <p:spPr>
          <a:xfrm>
            <a:off x="6769100" y="5462101"/>
            <a:ext cx="1981200" cy="360178"/>
          </a:xfrm>
          <a:prstGeom prst="rect">
            <a:avLst/>
          </a:prstGeom>
          <a:noFill/>
        </p:spPr>
        <p:txBody>
          <a:bodyPr vert="horz" lIns="85740" tIns="42870" rIns="85740" bIns="42870" rtlCol="0">
            <a:spAutoFit/>
          </a:bodyPr>
          <a:lstStyle/>
          <a:p>
            <a:r>
              <a:rPr lang="nl-NL" sz="1778" dirty="0">
                <a:solidFill>
                  <a:srgbClr val="000000"/>
                </a:solidFill>
                <a:latin typeface="Calibri - 26"/>
              </a:rPr>
              <a:t>posttest</a:t>
            </a:r>
          </a:p>
        </p:txBody>
      </p:sp>
      <p:sp>
        <p:nvSpPr>
          <p:cNvPr id="14" name="TextBox 13"/>
          <p:cNvSpPr txBox="1"/>
          <p:nvPr/>
        </p:nvSpPr>
        <p:spPr>
          <a:xfrm>
            <a:off x="1719627" y="6445223"/>
            <a:ext cx="7040782"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Reflection</a:t>
            </a:r>
            <a:r>
              <a:rPr lang="nl-NL" sz="2667" dirty="0">
                <a:solidFill>
                  <a:srgbClr val="FF0000"/>
                </a:solidFill>
                <a:latin typeface="Calibri - 26"/>
              </a:rPr>
              <a:t> on </a:t>
            </a:r>
            <a:r>
              <a:rPr lang="nl-NL" sz="2667" dirty="0" err="1">
                <a:solidFill>
                  <a:srgbClr val="FF0000"/>
                </a:solidFill>
                <a:latin typeface="Calibri - 26"/>
              </a:rPr>
              <a:t>own</a:t>
            </a:r>
            <a:r>
              <a:rPr lang="nl-NL" sz="2667" dirty="0">
                <a:solidFill>
                  <a:srgbClr val="FF0000"/>
                </a:solidFill>
                <a:latin typeface="Calibri - 26"/>
              </a:rPr>
              <a:t> </a:t>
            </a:r>
            <a:r>
              <a:rPr lang="nl-NL" sz="2667" dirty="0" err="1">
                <a:solidFill>
                  <a:srgbClr val="FF0000"/>
                </a:solidFill>
                <a:latin typeface="Calibri - 26"/>
              </a:rPr>
              <a:t>cognitive</a:t>
            </a:r>
            <a:r>
              <a:rPr lang="nl-NL" sz="2667" dirty="0">
                <a:solidFill>
                  <a:srgbClr val="FF0000"/>
                </a:solidFill>
                <a:latin typeface="Calibri - 26"/>
              </a:rPr>
              <a:t> development</a:t>
            </a:r>
          </a:p>
        </p:txBody>
      </p:sp>
    </p:spTree>
    <p:extLst>
      <p:ext uri="{BB962C8B-B14F-4D97-AF65-F5344CB8AC3E}">
        <p14:creationId xmlns:p14="http://schemas.microsoft.com/office/powerpoint/2010/main" val="1808856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ipboard(9).png"/>
          <p:cNvPicPr>
            <a:picLocks/>
          </p:cNvPicPr>
          <p:nvPr/>
        </p:nvPicPr>
        <p:blipFill>
          <a:blip r:embed="rId2" cstate="print"/>
          <a:stretch>
            <a:fillRect/>
          </a:stretch>
        </p:blipFill>
        <p:spPr>
          <a:xfrm>
            <a:off x="5245100" y="2944091"/>
            <a:ext cx="4406138" cy="2913962"/>
          </a:xfrm>
          <a:prstGeom prst="rect">
            <a:avLst/>
          </a:prstGeom>
          <a:solidFill>
            <a:scrgbClr r="0" g="0" b="0">
              <a:alpha val="0"/>
            </a:scrgbClr>
          </a:solidFill>
        </p:spPr>
      </p:pic>
      <p:sp>
        <p:nvSpPr>
          <p:cNvPr id="10" name="TextBox 9"/>
          <p:cNvSpPr txBox="1"/>
          <p:nvPr/>
        </p:nvSpPr>
        <p:spPr>
          <a:xfrm>
            <a:off x="1972799" y="2369762"/>
            <a:ext cx="7707571" cy="497011"/>
          </a:xfrm>
          <a:prstGeom prst="rect">
            <a:avLst/>
          </a:prstGeom>
          <a:noFill/>
        </p:spPr>
        <p:txBody>
          <a:bodyPr vert="horz" wrap="square" lIns="85740" tIns="42870" rIns="85740" bIns="42870" rtlCol="0">
            <a:spAutoFit/>
          </a:bodyPr>
          <a:lstStyle/>
          <a:p>
            <a:r>
              <a:rPr lang="nl-NL" sz="2667" dirty="0">
                <a:solidFill>
                  <a:srgbClr val="FF0000"/>
                </a:solidFill>
                <a:latin typeface="Calibri - 26"/>
              </a:rPr>
              <a:t>Development of classroom mind map</a:t>
            </a:r>
          </a:p>
        </p:txBody>
      </p:sp>
      <p:sp>
        <p:nvSpPr>
          <p:cNvPr id="11" name="TextBox 10"/>
          <p:cNvSpPr txBox="1"/>
          <p:nvPr/>
        </p:nvSpPr>
        <p:spPr>
          <a:xfrm>
            <a:off x="1263576" y="5924962"/>
            <a:ext cx="3200400" cy="360178"/>
          </a:xfrm>
          <a:prstGeom prst="rect">
            <a:avLst/>
          </a:prstGeom>
          <a:noFill/>
        </p:spPr>
        <p:txBody>
          <a:bodyPr vert="horz" lIns="85740" tIns="42870" rIns="85740" bIns="42870" rtlCol="0">
            <a:spAutoFit/>
          </a:bodyPr>
          <a:lstStyle/>
          <a:p>
            <a:r>
              <a:rPr lang="nl-NL" sz="1778" dirty="0" err="1">
                <a:solidFill>
                  <a:srgbClr val="000000"/>
                </a:solidFill>
                <a:latin typeface="Calibri - 26"/>
              </a:rPr>
              <a:t>Initial</a:t>
            </a:r>
            <a:r>
              <a:rPr lang="nl-NL" sz="1778" dirty="0">
                <a:solidFill>
                  <a:srgbClr val="000000"/>
                </a:solidFill>
                <a:latin typeface="Calibri - 26"/>
              </a:rPr>
              <a:t> classroom mind map</a:t>
            </a:r>
          </a:p>
        </p:txBody>
      </p:sp>
      <p:sp>
        <p:nvSpPr>
          <p:cNvPr id="12" name="TextBox 11"/>
          <p:cNvSpPr txBox="1"/>
          <p:nvPr/>
        </p:nvSpPr>
        <p:spPr>
          <a:xfrm>
            <a:off x="5969000" y="5879936"/>
            <a:ext cx="3733800" cy="360178"/>
          </a:xfrm>
          <a:prstGeom prst="rect">
            <a:avLst/>
          </a:prstGeom>
          <a:noFill/>
        </p:spPr>
        <p:txBody>
          <a:bodyPr vert="horz" lIns="85740" tIns="42870" rIns="85740" bIns="42870" rtlCol="0">
            <a:spAutoFit/>
          </a:bodyPr>
          <a:lstStyle/>
          <a:p>
            <a:r>
              <a:rPr lang="nl-NL" sz="1778" dirty="0" err="1">
                <a:solidFill>
                  <a:srgbClr val="000000"/>
                </a:solidFill>
                <a:latin typeface="Calibri - 26"/>
              </a:rPr>
              <a:t>Final</a:t>
            </a:r>
            <a:r>
              <a:rPr lang="nl-NL" sz="1778" dirty="0">
                <a:solidFill>
                  <a:srgbClr val="000000"/>
                </a:solidFill>
                <a:latin typeface="Calibri - 26"/>
              </a:rPr>
              <a:t> classroom mind map</a:t>
            </a:r>
          </a:p>
        </p:txBody>
      </p:sp>
      <p:sp>
        <p:nvSpPr>
          <p:cNvPr id="13" name="TextBox 12"/>
          <p:cNvSpPr txBox="1"/>
          <p:nvPr/>
        </p:nvSpPr>
        <p:spPr>
          <a:xfrm>
            <a:off x="1479600" y="6685249"/>
            <a:ext cx="7207244"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Reflect</a:t>
            </a:r>
            <a:r>
              <a:rPr lang="nl-NL" sz="2667" dirty="0">
                <a:solidFill>
                  <a:srgbClr val="FF0000"/>
                </a:solidFill>
                <a:latin typeface="Calibri - 26"/>
              </a:rPr>
              <a:t> on </a:t>
            </a:r>
            <a:r>
              <a:rPr lang="nl-NL" sz="2667" dirty="0" err="1">
                <a:solidFill>
                  <a:srgbClr val="FF0000"/>
                </a:solidFill>
                <a:latin typeface="Calibri - 26"/>
              </a:rPr>
              <a:t>collective</a:t>
            </a:r>
            <a:r>
              <a:rPr lang="nl-NL" sz="2667" dirty="0">
                <a:solidFill>
                  <a:srgbClr val="FF0000"/>
                </a:solidFill>
                <a:latin typeface="Calibri - 26"/>
              </a:rPr>
              <a:t> </a:t>
            </a:r>
            <a:r>
              <a:rPr lang="nl-NL" sz="2667" dirty="0" err="1">
                <a:solidFill>
                  <a:srgbClr val="FF0000"/>
                </a:solidFill>
                <a:latin typeface="Calibri - 26"/>
              </a:rPr>
              <a:t>cognitive</a:t>
            </a:r>
            <a:r>
              <a:rPr lang="nl-NL" sz="2667" dirty="0">
                <a:solidFill>
                  <a:srgbClr val="FF0000"/>
                </a:solidFill>
                <a:latin typeface="Calibri - 26"/>
              </a:rPr>
              <a:t> development</a:t>
            </a:r>
          </a:p>
        </p:txBody>
      </p:sp>
      <p:pic>
        <p:nvPicPr>
          <p:cNvPr id="14" name="Picture 13" descr="clipboard(3)(2).png"/>
          <p:cNvPicPr>
            <a:picLocks/>
          </p:cNvPicPr>
          <p:nvPr/>
        </p:nvPicPr>
        <p:blipFill>
          <a:blip r:embed="rId3" cstate="print"/>
          <a:stretch>
            <a:fillRect/>
          </a:stretch>
        </p:blipFill>
        <p:spPr>
          <a:xfrm>
            <a:off x="800989" y="3348841"/>
            <a:ext cx="3156711" cy="1962838"/>
          </a:xfrm>
          <a:prstGeom prst="rect">
            <a:avLst/>
          </a:prstGeom>
          <a:solidFill>
            <a:scrgbClr r="0" g="0" b="0">
              <a:alpha val="0"/>
            </a:scrgbClr>
          </a:solidFill>
        </p:spPr>
      </p:pic>
      <p:sp>
        <p:nvSpPr>
          <p:cNvPr id="15"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a:t>
            </a:r>
            <a:r>
              <a:rPr lang="nl-NL" sz="4400" dirty="0" err="1">
                <a:latin typeface="+mj-lt"/>
                <a:ea typeface="+mj-ea"/>
                <a:cs typeface="+mj-cs"/>
              </a:rPr>
              <a:t>collective</a:t>
            </a:r>
            <a:r>
              <a:rPr lang="nl-NL" sz="4400" dirty="0">
                <a:latin typeface="+mj-lt"/>
                <a:ea typeface="+mj-ea"/>
                <a:cs typeface="+mj-cs"/>
              </a:rPr>
              <a:t> </a:t>
            </a:r>
            <a:r>
              <a:rPr lang="nl-NL" sz="4400" dirty="0" err="1">
                <a:latin typeface="+mj-lt"/>
                <a:ea typeface="+mj-ea"/>
                <a:cs typeface="+mj-cs"/>
              </a:rPr>
              <a:t>knowledge</a:t>
            </a:r>
            <a:r>
              <a:rPr lang="nl-NL" sz="4400" dirty="0">
                <a:latin typeface="+mj-lt"/>
                <a:ea typeface="+mj-ea"/>
                <a:cs typeface="+mj-cs"/>
              </a:rPr>
              <a:t> </a:t>
            </a:r>
          </a:p>
        </p:txBody>
      </p:sp>
    </p:spTree>
    <p:extLst>
      <p:ext uri="{BB962C8B-B14F-4D97-AF65-F5344CB8AC3E}">
        <p14:creationId xmlns:p14="http://schemas.microsoft.com/office/powerpoint/2010/main" val="12931220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27125" y="3603832"/>
            <a:ext cx="2985262" cy="2055366"/>
            <a:chOff x="1127125" y="3429000"/>
            <a:chExt cx="2985262" cy="2373949"/>
          </a:xfrm>
        </p:grpSpPr>
        <p:sp>
          <p:nvSpPr>
            <p:cNvPr id="2" name="Freeform 1"/>
            <p:cNvSpPr/>
            <p:nvPr/>
          </p:nvSpPr>
          <p:spPr>
            <a:xfrm>
              <a:off x="1127125" y="3546347"/>
              <a:ext cx="2985262" cy="2242440"/>
            </a:xfrm>
            <a:custGeom>
              <a:avLst/>
              <a:gdLst/>
              <a:ahLst/>
              <a:cxnLst/>
              <a:rect l="0" t="0" r="0" b="0"/>
              <a:pathLst>
                <a:path w="2985262" h="2242440">
                  <a:moveTo>
                    <a:pt x="0" y="0"/>
                  </a:moveTo>
                  <a:lnTo>
                    <a:pt x="2985261" y="0"/>
                  </a:lnTo>
                  <a:lnTo>
                    <a:pt x="2985261" y="2242439"/>
                  </a:lnTo>
                  <a:lnTo>
                    <a:pt x="0" y="2242439"/>
                  </a:lnTo>
                  <a:close/>
                </a:path>
              </a:pathLst>
            </a:custGeom>
            <a:solidFill>
              <a:srgbClr val="FFFFFF"/>
            </a:solidFill>
            <a:ln w="38100" cap="flat" cmpd="sng" algn="ctr">
              <a:solidFill>
                <a:srgbClr val="8B000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111" dirty="0"/>
            </a:p>
          </p:txBody>
        </p:sp>
        <p:sp>
          <p:nvSpPr>
            <p:cNvPr id="3" name="TextBox 2"/>
            <p:cNvSpPr txBox="1"/>
            <p:nvPr/>
          </p:nvSpPr>
          <p:spPr>
            <a:xfrm>
              <a:off x="1333501" y="37846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4" name="TextBox 3"/>
            <p:cNvSpPr txBox="1"/>
            <p:nvPr/>
          </p:nvSpPr>
          <p:spPr>
            <a:xfrm>
              <a:off x="2717800" y="41021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5" name="TextBox 4"/>
            <p:cNvSpPr txBox="1"/>
            <p:nvPr/>
          </p:nvSpPr>
          <p:spPr>
            <a:xfrm>
              <a:off x="2425700" y="34671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6" name="TextBox 5"/>
            <p:cNvSpPr txBox="1"/>
            <p:nvPr/>
          </p:nvSpPr>
          <p:spPr>
            <a:xfrm>
              <a:off x="2260600" y="47117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7" name="TextBox 6"/>
            <p:cNvSpPr txBox="1"/>
            <p:nvPr/>
          </p:nvSpPr>
          <p:spPr>
            <a:xfrm>
              <a:off x="3403600" y="43688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8" name="TextBox 7"/>
            <p:cNvSpPr txBox="1"/>
            <p:nvPr/>
          </p:nvSpPr>
          <p:spPr>
            <a:xfrm>
              <a:off x="1879600" y="4127501"/>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9" name="TextBox 8"/>
            <p:cNvSpPr txBox="1"/>
            <p:nvPr/>
          </p:nvSpPr>
          <p:spPr>
            <a:xfrm>
              <a:off x="1397001" y="4635501"/>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10" name="TextBox 9"/>
            <p:cNvSpPr txBox="1"/>
            <p:nvPr/>
          </p:nvSpPr>
          <p:spPr>
            <a:xfrm>
              <a:off x="2921000" y="47879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11" name="TextBox 10"/>
            <p:cNvSpPr txBox="1"/>
            <p:nvPr/>
          </p:nvSpPr>
          <p:spPr>
            <a:xfrm>
              <a:off x="3225800" y="3479799"/>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sp>
          <p:nvSpPr>
            <p:cNvPr id="12" name="TextBox 11"/>
            <p:cNvSpPr txBox="1"/>
            <p:nvPr/>
          </p:nvSpPr>
          <p:spPr>
            <a:xfrm>
              <a:off x="1816101" y="3429000"/>
              <a:ext cx="482600" cy="1015049"/>
            </a:xfrm>
            <a:prstGeom prst="rect">
              <a:avLst/>
            </a:prstGeom>
            <a:noFill/>
          </p:spPr>
          <p:txBody>
            <a:bodyPr vert="horz" rtlCol="0">
              <a:spAutoFit/>
            </a:bodyPr>
            <a:lstStyle/>
            <a:p>
              <a:r>
                <a:rPr lang="nl-NL" sz="5111" dirty="0">
                  <a:solidFill>
                    <a:srgbClr val="0000FF"/>
                  </a:solidFill>
                  <a:latin typeface="Comic Sans MS - 36"/>
                </a:rPr>
                <a:t>?</a:t>
              </a:r>
            </a:p>
          </p:txBody>
        </p:sp>
      </p:grpSp>
      <p:pic>
        <p:nvPicPr>
          <p:cNvPr id="21" name="Picture 20" descr="clipboard(9).png"/>
          <p:cNvPicPr>
            <a:picLocks/>
          </p:cNvPicPr>
          <p:nvPr/>
        </p:nvPicPr>
        <p:blipFill>
          <a:blip r:embed="rId2" cstate="print"/>
          <a:stretch>
            <a:fillRect/>
          </a:stretch>
        </p:blipFill>
        <p:spPr>
          <a:xfrm>
            <a:off x="5245100" y="2944091"/>
            <a:ext cx="4406138" cy="2913962"/>
          </a:xfrm>
          <a:prstGeom prst="rect">
            <a:avLst/>
          </a:prstGeom>
          <a:solidFill>
            <a:scrgbClr r="0" g="0" b="0">
              <a:alpha val="0"/>
            </a:scrgbClr>
          </a:solidFill>
        </p:spPr>
      </p:pic>
      <p:sp>
        <p:nvSpPr>
          <p:cNvPr id="22" name="TextBox 21"/>
          <p:cNvSpPr txBox="1"/>
          <p:nvPr/>
        </p:nvSpPr>
        <p:spPr>
          <a:xfrm>
            <a:off x="1933389" y="2157804"/>
            <a:ext cx="9258233"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Contribution</a:t>
            </a:r>
            <a:r>
              <a:rPr lang="nl-NL" sz="2667" dirty="0">
                <a:solidFill>
                  <a:srgbClr val="FF0000"/>
                </a:solidFill>
                <a:latin typeface="Calibri - 26"/>
              </a:rPr>
              <a:t> of student </a:t>
            </a:r>
            <a:r>
              <a:rPr lang="nl-NL" sz="2667" dirty="0" err="1">
                <a:solidFill>
                  <a:srgbClr val="FF0000"/>
                </a:solidFill>
                <a:latin typeface="Calibri - 26"/>
              </a:rPr>
              <a:t>questions</a:t>
            </a:r>
            <a:r>
              <a:rPr lang="nl-NL" sz="2667" dirty="0">
                <a:solidFill>
                  <a:srgbClr val="FF0000"/>
                </a:solidFill>
                <a:latin typeface="Calibri - 26"/>
              </a:rPr>
              <a:t>?</a:t>
            </a:r>
          </a:p>
        </p:txBody>
      </p:sp>
      <p:sp>
        <p:nvSpPr>
          <p:cNvPr id="23" name="TextBox 22"/>
          <p:cNvSpPr txBox="1"/>
          <p:nvPr/>
        </p:nvSpPr>
        <p:spPr>
          <a:xfrm>
            <a:off x="1155700" y="5857945"/>
            <a:ext cx="3302000" cy="360178"/>
          </a:xfrm>
          <a:prstGeom prst="rect">
            <a:avLst/>
          </a:prstGeom>
          <a:noFill/>
        </p:spPr>
        <p:txBody>
          <a:bodyPr vert="horz" lIns="85740" tIns="42870" rIns="85740" bIns="42870" rtlCol="0">
            <a:spAutoFit/>
          </a:bodyPr>
          <a:lstStyle/>
          <a:p>
            <a:r>
              <a:rPr lang="nl-NL" sz="1778" dirty="0">
                <a:solidFill>
                  <a:srgbClr val="000000"/>
                </a:solidFill>
                <a:latin typeface="Calibri - 26"/>
              </a:rPr>
              <a:t>student </a:t>
            </a:r>
            <a:r>
              <a:rPr lang="nl-NL" sz="1778" dirty="0" err="1">
                <a:solidFill>
                  <a:srgbClr val="000000"/>
                </a:solidFill>
                <a:latin typeface="Calibri - 26"/>
              </a:rPr>
              <a:t>questions</a:t>
            </a:r>
            <a:endParaRPr lang="nl-NL" sz="1778" dirty="0">
              <a:solidFill>
                <a:srgbClr val="000000"/>
              </a:solidFill>
              <a:latin typeface="Calibri - 26"/>
            </a:endParaRPr>
          </a:p>
        </p:txBody>
      </p:sp>
      <p:sp>
        <p:nvSpPr>
          <p:cNvPr id="24" name="TextBox 23"/>
          <p:cNvSpPr txBox="1"/>
          <p:nvPr/>
        </p:nvSpPr>
        <p:spPr>
          <a:xfrm>
            <a:off x="5969000" y="5879936"/>
            <a:ext cx="3733800" cy="360178"/>
          </a:xfrm>
          <a:prstGeom prst="rect">
            <a:avLst/>
          </a:prstGeom>
          <a:noFill/>
        </p:spPr>
        <p:txBody>
          <a:bodyPr vert="horz" lIns="85740" tIns="42870" rIns="85740" bIns="42870" rtlCol="0">
            <a:spAutoFit/>
          </a:bodyPr>
          <a:lstStyle/>
          <a:p>
            <a:r>
              <a:rPr lang="nl-NL" sz="1778" dirty="0" err="1">
                <a:solidFill>
                  <a:srgbClr val="000000"/>
                </a:solidFill>
                <a:latin typeface="Calibri - 26"/>
              </a:rPr>
              <a:t>Final</a:t>
            </a:r>
            <a:r>
              <a:rPr lang="nl-NL" sz="1778" dirty="0">
                <a:solidFill>
                  <a:srgbClr val="000000"/>
                </a:solidFill>
                <a:latin typeface="Calibri - 26"/>
              </a:rPr>
              <a:t> classroom mind map</a:t>
            </a:r>
          </a:p>
        </p:txBody>
      </p:sp>
      <p:sp>
        <p:nvSpPr>
          <p:cNvPr id="25" name="TextBox 24"/>
          <p:cNvSpPr txBox="1"/>
          <p:nvPr/>
        </p:nvSpPr>
        <p:spPr>
          <a:xfrm>
            <a:off x="1959653" y="6765259"/>
            <a:ext cx="7360818"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Reflect</a:t>
            </a:r>
            <a:r>
              <a:rPr lang="nl-NL" sz="2667" dirty="0">
                <a:solidFill>
                  <a:srgbClr val="FF0000"/>
                </a:solidFill>
                <a:latin typeface="Calibri - 26"/>
              </a:rPr>
              <a:t> on metacognitive development</a:t>
            </a:r>
          </a:p>
        </p:txBody>
      </p:sp>
      <p:sp>
        <p:nvSpPr>
          <p:cNvPr id="26"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meta </a:t>
            </a:r>
            <a:r>
              <a:rPr lang="nl-NL" sz="4400" dirty="0" err="1">
                <a:latin typeface="+mj-lt"/>
                <a:ea typeface="+mj-ea"/>
                <a:cs typeface="+mj-cs"/>
              </a:rPr>
              <a:t>cognition</a:t>
            </a:r>
            <a:r>
              <a:rPr lang="nl-NL" sz="4400" dirty="0">
                <a:latin typeface="+mj-lt"/>
                <a:ea typeface="+mj-ea"/>
                <a:cs typeface="+mj-cs"/>
              </a:rPr>
              <a:t>(1)</a:t>
            </a:r>
          </a:p>
        </p:txBody>
      </p:sp>
    </p:spTree>
    <p:extLst>
      <p:ext uri="{BB962C8B-B14F-4D97-AF65-F5344CB8AC3E}">
        <p14:creationId xmlns:p14="http://schemas.microsoft.com/office/powerpoint/2010/main" val="25446119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extLst>
              <p:ext uri="{D42A27DB-BD31-4B8C-83A1-F6EECF244321}">
                <p14:modId xmlns:p14="http://schemas.microsoft.com/office/powerpoint/2010/main" val="1664718121"/>
              </p:ext>
            </p:extLst>
          </p:nvPr>
        </p:nvGraphicFramePr>
        <p:xfrm>
          <a:off x="935540" y="2356765"/>
          <a:ext cx="2807568" cy="4979501"/>
        </p:xfrm>
        <a:graphic>
          <a:graphicData uri="http://schemas.openxmlformats.org/drawingml/2006/table">
            <a:tbl>
              <a:tblPr firstRow="1" firstCol="1" bandRow="1"/>
              <a:tblGrid>
                <a:gridCol w="2807568">
                  <a:extLst>
                    <a:ext uri="{9D8B030D-6E8A-4147-A177-3AD203B41FA5}">
                      <a16:colId xmlns:a16="http://schemas.microsoft.com/office/drawing/2014/main" val="20000"/>
                    </a:ext>
                  </a:extLst>
                </a:gridCol>
              </a:tblGrid>
              <a:tr h="165294">
                <a:tc>
                  <a:txBody>
                    <a:bodyPr/>
                    <a:lstStyle/>
                    <a:p>
                      <a:pPr algn="l">
                        <a:spcAft>
                          <a:spcPts val="0"/>
                        </a:spcAft>
                      </a:pPr>
                      <a:r>
                        <a:rPr lang="nl-NL" sz="1200" dirty="0" err="1">
                          <a:effectLst/>
                          <a:latin typeface="Verdana" panose="020B0604030504040204" pitchFamily="34" charset="0"/>
                          <a:ea typeface="Times New Roman" panose="02020603050405020304" pitchFamily="18" charset="0"/>
                          <a:cs typeface="Times New Roman" panose="02020603050405020304" pitchFamily="18" charset="0"/>
                        </a:rPr>
                        <a:t>This</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is </a:t>
                      </a:r>
                      <a:r>
                        <a:rPr lang="nl-NL" sz="1200" dirty="0" err="1">
                          <a:effectLst/>
                          <a:latin typeface="Verdana" panose="020B0604030504040204" pitchFamily="34" charset="0"/>
                          <a:ea typeface="Times New Roman" panose="02020603050405020304" pitchFamily="18" charset="0"/>
                          <a:cs typeface="Times New Roman" panose="02020603050405020304" pitchFamily="18" charset="0"/>
                        </a:rPr>
                        <a:t>my</a:t>
                      </a: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question:</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30587">
                <a:tc>
                  <a:txBody>
                    <a:bodyPr/>
                    <a:lstStyle/>
                    <a:p>
                      <a:pPr algn="l">
                        <a:spcAft>
                          <a:spcPts val="0"/>
                        </a:spcAft>
                      </a:pP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nl-NL" sz="120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This keyconcept is addressed:</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0587">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5294">
                <a:tc>
                  <a:txBody>
                    <a:bodyPr/>
                    <a:lstStyle/>
                    <a:p>
                      <a:pPr algn="l">
                        <a:spcAft>
                          <a:spcPts val="0"/>
                        </a:spcAft>
                      </a:pPr>
                      <a:r>
                        <a:rPr lang="nl-NL" sz="1200">
                          <a:effectLst/>
                          <a:latin typeface="Verdana" panose="020B0604030504040204" pitchFamily="34" charset="0"/>
                          <a:ea typeface="Times New Roman" panose="02020603050405020304" pitchFamily="18" charset="0"/>
                          <a:cs typeface="Times New Roman" panose="02020603050405020304" pitchFamily="18" charset="0"/>
                        </a:rPr>
                        <a:t>My prediction:</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0587">
                <a:tc>
                  <a:txBody>
                    <a:bodyPr/>
                    <a:lstStyle/>
                    <a:p>
                      <a:pPr algn="l">
                        <a:spcAft>
                          <a:spcPts val="0"/>
                        </a:spcAft>
                      </a:pPr>
                      <a:r>
                        <a:rPr lang="nl-NL"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nl-NL" sz="120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I hope to find answer by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70212">
                <a:tc>
                  <a:txBody>
                    <a:bodyPr/>
                    <a:lstStyle/>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65294">
                <a:tc>
                  <a:txBody>
                    <a:bodyPr/>
                    <a:lstStyle/>
                    <a:p>
                      <a:pPr algn="l">
                        <a:spcAft>
                          <a:spcPts val="0"/>
                        </a:spcAft>
                      </a:pPr>
                      <a:r>
                        <a:rPr lang="en-US" sz="1200" b="1">
                          <a:solidFill>
                            <a:srgbClr val="0070C0"/>
                          </a:solidFill>
                          <a:effectLst/>
                          <a:latin typeface="Verdana" panose="020B0604030504040204" pitchFamily="34" charset="0"/>
                          <a:ea typeface="Times New Roman" panose="02020603050405020304" pitchFamily="18" charset="0"/>
                          <a:cs typeface="Times New Roman" panose="02020603050405020304" pitchFamily="18" charset="0"/>
                        </a:rPr>
                        <a:t>Advice- Tips</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70212">
                <a:tc>
                  <a:txBody>
                    <a:bodyPr/>
                    <a:lstStyle/>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This is my answer:</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70212">
                <a:tc>
                  <a:txBody>
                    <a:bodyPr/>
                    <a:lstStyle/>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65294">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How did I find an answer:</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60956">
                <a:tc>
                  <a:txBody>
                    <a:bodyPr/>
                    <a:lstStyle/>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20865">
                <a:tc>
                  <a:txBody>
                    <a:bodyPr/>
                    <a:lstStyle/>
                    <a:p>
                      <a:pPr algn="l">
                        <a:spcAft>
                          <a:spcPts val="0"/>
                        </a:spcAft>
                      </a:pPr>
                      <a:r>
                        <a:rPr lang="en-US" sz="1200">
                          <a:effectLst/>
                          <a:latin typeface="Verdana" panose="020B0604030504040204" pitchFamily="34" charset="0"/>
                          <a:ea typeface="Times New Roman" panose="02020603050405020304" pitchFamily="18" charset="0"/>
                          <a:cs typeface="Times New Roman" panose="02020603050405020304" pitchFamily="18" charset="0"/>
                        </a:rPr>
                        <a:t>This is my follow-up question:</a:t>
                      </a:r>
                      <a:endParaRPr lang="nl-NL" sz="105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460956">
                <a:tc>
                  <a:txBody>
                    <a:bodyPr/>
                    <a:lstStyle/>
                    <a:p>
                      <a:pPr algn="l">
                        <a:spcAft>
                          <a:spcPts val="0"/>
                        </a:spcAft>
                      </a:pPr>
                      <a:r>
                        <a:rPr lang="en-US" sz="1050" dirty="0">
                          <a:effectLst/>
                          <a:latin typeface="Verdana" panose="020B0604030504040204" pitchFamily="34" charset="0"/>
                          <a:ea typeface="Times New Roman" panose="02020603050405020304" pitchFamily="18" charset="0"/>
                          <a:cs typeface="Times New Roman" panose="02020603050405020304" pitchFamily="18" charset="0"/>
                        </a:rPr>
                        <a:t> </a:t>
                      </a:r>
                      <a:endParaRPr lang="nl-NL" sz="105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38994" marR="389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3" name="TextBox 12"/>
          <p:cNvSpPr txBox="1"/>
          <p:nvPr/>
        </p:nvSpPr>
        <p:spPr>
          <a:xfrm>
            <a:off x="4235072" y="2350811"/>
            <a:ext cx="4712709" cy="338554"/>
          </a:xfrm>
          <a:prstGeom prst="rect">
            <a:avLst/>
          </a:prstGeom>
          <a:noFill/>
        </p:spPr>
        <p:txBody>
          <a:bodyPr vert="horz" wrap="square" rtlCol="0">
            <a:spAutoFit/>
          </a:bodyPr>
          <a:lstStyle/>
          <a:p>
            <a:r>
              <a:rPr lang="nl-NL" sz="1600" dirty="0">
                <a:solidFill>
                  <a:srgbClr val="0070C0"/>
                </a:solidFill>
                <a:latin typeface="Calibri - 26"/>
                <a:ea typeface="Times New Roman" panose="02020603050405020304" pitchFamily="18" charset="0"/>
                <a:cs typeface="Times New Roman" panose="02020603050405020304" pitchFamily="18" charset="0"/>
              </a:rPr>
              <a:t>setting </a:t>
            </a:r>
            <a:r>
              <a:rPr lang="nl-NL" sz="1600" dirty="0" err="1">
                <a:solidFill>
                  <a:srgbClr val="0070C0"/>
                </a:solidFill>
                <a:latin typeface="Calibri - 26"/>
                <a:ea typeface="Times New Roman" panose="02020603050405020304" pitchFamily="18" charset="0"/>
                <a:cs typeface="Times New Roman" panose="02020603050405020304" pitchFamily="18" charset="0"/>
              </a:rPr>
              <a:t>objectives</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meta-cognitive</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skill</a:t>
            </a:r>
            <a:r>
              <a:rPr lang="nl-NL" sz="1600" dirty="0">
                <a:solidFill>
                  <a:srgbClr val="0070C0"/>
                </a:solidFill>
                <a:latin typeface="Calibri - 26"/>
                <a:ea typeface="Times New Roman" panose="02020603050405020304" pitchFamily="18" charset="0"/>
                <a:cs typeface="Times New Roman" panose="02020603050405020304" pitchFamily="18" charset="0"/>
              </a:rPr>
              <a:t>)</a:t>
            </a:r>
            <a:endParaRPr lang="nl-NL" sz="1000" dirty="0">
              <a:solidFill>
                <a:srgbClr val="0070C0"/>
              </a:solidFill>
              <a:latin typeface="Times New Roman" panose="02020603050405020304" pitchFamily="18" charset="0"/>
              <a:ea typeface="Times New Roman" panose="02020603050405020304" pitchFamily="18" charset="0"/>
            </a:endParaRPr>
          </a:p>
        </p:txBody>
      </p:sp>
      <p:sp>
        <p:nvSpPr>
          <p:cNvPr id="8" name="TextBox 12"/>
          <p:cNvSpPr txBox="1"/>
          <p:nvPr/>
        </p:nvSpPr>
        <p:spPr>
          <a:xfrm>
            <a:off x="4235069" y="5825246"/>
            <a:ext cx="4712709" cy="584775"/>
          </a:xfrm>
          <a:prstGeom prst="rect">
            <a:avLst/>
          </a:prstGeom>
          <a:noFill/>
        </p:spPr>
        <p:txBody>
          <a:bodyPr vert="horz" wrap="square" rtlCol="0">
            <a:spAutoFit/>
          </a:bodyPr>
          <a:lstStyle/>
          <a:p>
            <a:r>
              <a:rPr lang="nl-NL" sz="1600" dirty="0" err="1">
                <a:solidFill>
                  <a:srgbClr val="FF0000"/>
                </a:solidFill>
                <a:latin typeface="Calibri - 26"/>
                <a:ea typeface="Times New Roman" panose="02020603050405020304" pitchFamily="18" charset="0"/>
                <a:cs typeface="Times New Roman" panose="02020603050405020304" pitchFamily="18" charset="0"/>
              </a:rPr>
              <a:t>reflection</a:t>
            </a:r>
            <a:r>
              <a:rPr lang="nl-NL" sz="1600" dirty="0">
                <a:solidFill>
                  <a:srgbClr val="FF0000"/>
                </a:solidFill>
                <a:latin typeface="Calibri - 26"/>
                <a:ea typeface="Times New Roman" panose="02020603050405020304" pitchFamily="18" charset="0"/>
                <a:cs typeface="Times New Roman" panose="02020603050405020304" pitchFamily="18" charset="0"/>
              </a:rPr>
              <a:t> on </a:t>
            </a:r>
            <a:r>
              <a:rPr lang="nl-NL" sz="1600" dirty="0" err="1">
                <a:solidFill>
                  <a:srgbClr val="FF0000"/>
                </a:solidFill>
                <a:latin typeface="Calibri - 26"/>
                <a:ea typeface="Times New Roman" panose="02020603050405020304" pitchFamily="18" charset="0"/>
                <a:cs typeface="Times New Roman" panose="02020603050405020304" pitchFamily="18" charset="0"/>
              </a:rPr>
              <a:t>suitability</a:t>
            </a:r>
            <a:r>
              <a:rPr lang="nl-NL" sz="1600" dirty="0">
                <a:solidFill>
                  <a:srgbClr val="FF0000"/>
                </a:solidFill>
                <a:latin typeface="Calibri - 26"/>
                <a:ea typeface="Times New Roman" panose="02020603050405020304" pitchFamily="18" charset="0"/>
                <a:cs typeface="Times New Roman" panose="02020603050405020304" pitchFamily="18" charset="0"/>
              </a:rPr>
              <a:t> of sources (information-</a:t>
            </a:r>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a:t>
            </a:r>
            <a:r>
              <a:rPr lang="nl-NL" sz="1600" dirty="0" err="1">
                <a:solidFill>
                  <a:srgbClr val="FF0000"/>
                </a:solidFill>
                <a:latin typeface="Calibri - 26"/>
                <a:ea typeface="Times New Roman" panose="02020603050405020304" pitchFamily="18" charset="0"/>
                <a:cs typeface="Times New Roman" panose="02020603050405020304" pitchFamily="18" charset="0"/>
              </a:rPr>
              <a:t>skill</a:t>
            </a:r>
            <a:r>
              <a:rPr lang="nl-NL" sz="1600" dirty="0">
                <a:solidFill>
                  <a:srgbClr val="FF0000"/>
                </a:solidFill>
                <a:latin typeface="Calibri - 26"/>
                <a:ea typeface="Times New Roman" panose="02020603050405020304" pitchFamily="18" charset="0"/>
                <a:cs typeface="Times New Roman" panose="02020603050405020304" pitchFamily="18" charset="0"/>
              </a:rPr>
              <a:t>)</a:t>
            </a:r>
            <a:endParaRPr lang="nl-NL" sz="1000" dirty="0">
              <a:solidFill>
                <a:srgbClr val="FF0000"/>
              </a:solidFill>
              <a:latin typeface="Times New Roman" panose="02020603050405020304" pitchFamily="18" charset="0"/>
              <a:ea typeface="Times New Roman" panose="02020603050405020304" pitchFamily="18" charset="0"/>
            </a:endParaRPr>
          </a:p>
        </p:txBody>
      </p:sp>
      <p:sp>
        <p:nvSpPr>
          <p:cNvPr id="9" name="TextBox 12"/>
          <p:cNvSpPr txBox="1"/>
          <p:nvPr/>
        </p:nvSpPr>
        <p:spPr>
          <a:xfrm>
            <a:off x="4235071" y="2837251"/>
            <a:ext cx="4712709" cy="584775"/>
          </a:xfrm>
          <a:prstGeom prst="rect">
            <a:avLst/>
          </a:prstGeom>
          <a:noFill/>
        </p:spPr>
        <p:txBody>
          <a:bodyPr vert="horz" wrap="square" rtlCol="0">
            <a:spAutoFit/>
          </a:bodyPr>
          <a:lstStyle/>
          <a:p>
            <a:r>
              <a:rPr lang="nl-NL" sz="1600" dirty="0" err="1">
                <a:solidFill>
                  <a:srgbClr val="7030A0"/>
                </a:solidFill>
                <a:latin typeface="Calibri - 26"/>
                <a:ea typeface="Times New Roman" panose="02020603050405020304" pitchFamily="18" charset="0"/>
                <a:cs typeface="Times New Roman" panose="02020603050405020304" pitchFamily="18" charset="0"/>
              </a:rPr>
              <a:t>relating</a:t>
            </a:r>
            <a:r>
              <a:rPr lang="nl-NL" sz="1600" dirty="0">
                <a:solidFill>
                  <a:srgbClr val="7030A0"/>
                </a:solidFill>
                <a:latin typeface="Calibri - 26"/>
                <a:ea typeface="Times New Roman" panose="02020603050405020304" pitchFamily="18" charset="0"/>
                <a:cs typeface="Times New Roman" panose="02020603050405020304" pitchFamily="18" charset="0"/>
              </a:rPr>
              <a:t> question </a:t>
            </a:r>
            <a:r>
              <a:rPr lang="nl-NL" sz="1600" dirty="0" err="1">
                <a:solidFill>
                  <a:srgbClr val="7030A0"/>
                </a:solidFill>
                <a:latin typeface="Calibri - 26"/>
                <a:ea typeface="Times New Roman" panose="02020603050405020304" pitchFamily="18" charset="0"/>
                <a:cs typeface="Times New Roman" panose="02020603050405020304" pitchFamily="18" charset="0"/>
              </a:rPr>
              <a:t>to</a:t>
            </a:r>
            <a:r>
              <a:rPr lang="nl-NL" sz="1600" dirty="0">
                <a:solidFill>
                  <a:srgbClr val="7030A0"/>
                </a:solidFill>
                <a:latin typeface="Calibri - 26"/>
                <a:ea typeface="Times New Roman" panose="02020603050405020304" pitchFamily="18" charset="0"/>
                <a:cs typeface="Times New Roman" panose="02020603050405020304" pitchFamily="18" charset="0"/>
              </a:rPr>
              <a:t> </a:t>
            </a:r>
            <a:r>
              <a:rPr lang="nl-NL" sz="1600" dirty="0" err="1">
                <a:solidFill>
                  <a:srgbClr val="7030A0"/>
                </a:solidFill>
                <a:latin typeface="Calibri - 26"/>
                <a:ea typeface="Times New Roman" panose="02020603050405020304" pitchFamily="18" charset="0"/>
                <a:cs typeface="Times New Roman" panose="02020603050405020304" pitchFamily="18" charset="0"/>
              </a:rPr>
              <a:t>core</a:t>
            </a:r>
            <a:r>
              <a:rPr lang="nl-NL" sz="1600" dirty="0">
                <a:solidFill>
                  <a:srgbClr val="7030A0"/>
                </a:solidFill>
                <a:latin typeface="Calibri - 26"/>
                <a:ea typeface="Times New Roman" panose="02020603050405020304" pitchFamily="18" charset="0"/>
                <a:cs typeface="Times New Roman" panose="02020603050405020304" pitchFamily="18" charset="0"/>
              </a:rPr>
              <a:t> curriculum? (</a:t>
            </a:r>
            <a:r>
              <a:rPr lang="nl-NL" sz="1600" dirty="0" err="1">
                <a:solidFill>
                  <a:srgbClr val="7030A0"/>
                </a:solidFill>
                <a:latin typeface="Calibri - 26"/>
                <a:ea typeface="Times New Roman" panose="02020603050405020304" pitchFamily="18" charset="0"/>
                <a:cs typeface="Times New Roman" panose="02020603050405020304" pitchFamily="18" charset="0"/>
              </a:rPr>
              <a:t>cognitive</a:t>
            </a:r>
            <a:r>
              <a:rPr lang="nl-NL" sz="1600" dirty="0">
                <a:solidFill>
                  <a:srgbClr val="7030A0"/>
                </a:solidFill>
                <a:latin typeface="Calibri - 26"/>
                <a:ea typeface="Times New Roman" panose="02020603050405020304" pitchFamily="18" charset="0"/>
                <a:cs typeface="Times New Roman" panose="02020603050405020304" pitchFamily="18" charset="0"/>
              </a:rPr>
              <a:t> </a:t>
            </a:r>
            <a:r>
              <a:rPr lang="nl-NL" sz="1600" dirty="0" err="1">
                <a:solidFill>
                  <a:srgbClr val="7030A0"/>
                </a:solidFill>
                <a:latin typeface="Calibri - 26"/>
                <a:ea typeface="Times New Roman" panose="02020603050405020304" pitchFamily="18" charset="0"/>
                <a:cs typeface="Times New Roman" panose="02020603050405020304" pitchFamily="18" charset="0"/>
              </a:rPr>
              <a:t>skill</a:t>
            </a:r>
            <a:r>
              <a:rPr lang="nl-NL" sz="1600" dirty="0">
                <a:solidFill>
                  <a:srgbClr val="7030A0"/>
                </a:solidFill>
                <a:latin typeface="Calibri - 26"/>
                <a:ea typeface="Times New Roman" panose="02020603050405020304" pitchFamily="18" charset="0"/>
                <a:cs typeface="Times New Roman" panose="02020603050405020304" pitchFamily="18" charset="0"/>
              </a:rPr>
              <a:t>)</a:t>
            </a:r>
            <a:endParaRPr lang="nl-NL" sz="1000" dirty="0">
              <a:solidFill>
                <a:srgbClr val="7030A0"/>
              </a:solidFill>
              <a:latin typeface="Times New Roman" panose="02020603050405020304" pitchFamily="18" charset="0"/>
              <a:ea typeface="Times New Roman" panose="02020603050405020304" pitchFamily="18" charset="0"/>
            </a:endParaRPr>
          </a:p>
        </p:txBody>
      </p:sp>
      <p:sp>
        <p:nvSpPr>
          <p:cNvPr id="10" name="TextBox 12"/>
          <p:cNvSpPr txBox="1"/>
          <p:nvPr/>
        </p:nvSpPr>
        <p:spPr>
          <a:xfrm>
            <a:off x="4235069" y="6557907"/>
            <a:ext cx="4712709" cy="338554"/>
          </a:xfrm>
          <a:prstGeom prst="rect">
            <a:avLst/>
          </a:prstGeom>
          <a:noFill/>
        </p:spPr>
        <p:txBody>
          <a:bodyPr vert="horz" wrap="square" rtlCol="0">
            <a:spAutoFit/>
          </a:bodyPr>
          <a:lstStyle/>
          <a:p>
            <a:r>
              <a:rPr lang="nl-NL" sz="1600" dirty="0" err="1">
                <a:solidFill>
                  <a:srgbClr val="00B050"/>
                </a:solidFill>
                <a:latin typeface="Calibri - 26"/>
                <a:ea typeface="Times New Roman" panose="02020603050405020304" pitchFamily="18" charset="0"/>
                <a:cs typeface="Times New Roman" panose="02020603050405020304" pitchFamily="18" charset="0"/>
              </a:rPr>
              <a:t>inquisitive</a:t>
            </a:r>
            <a:r>
              <a:rPr lang="nl-NL" sz="1600" dirty="0">
                <a:solidFill>
                  <a:srgbClr val="00B050"/>
                </a:solidFill>
                <a:latin typeface="Calibri - 26"/>
                <a:ea typeface="Times New Roman" panose="02020603050405020304" pitchFamily="18" charset="0"/>
                <a:cs typeface="Times New Roman" panose="02020603050405020304" pitchFamily="18" charset="0"/>
              </a:rPr>
              <a:t> stance</a:t>
            </a:r>
            <a:endParaRPr lang="nl-NL" sz="1000" dirty="0">
              <a:solidFill>
                <a:srgbClr val="00B050"/>
              </a:solidFill>
              <a:latin typeface="Times New Roman" panose="02020603050405020304" pitchFamily="18" charset="0"/>
              <a:ea typeface="Times New Roman" panose="02020603050405020304" pitchFamily="18" charset="0"/>
            </a:endParaRPr>
          </a:p>
        </p:txBody>
      </p:sp>
      <p:sp>
        <p:nvSpPr>
          <p:cNvPr id="11" name="TextBox 12"/>
          <p:cNvSpPr txBox="1"/>
          <p:nvPr/>
        </p:nvSpPr>
        <p:spPr>
          <a:xfrm>
            <a:off x="4235071" y="3450231"/>
            <a:ext cx="4712709" cy="338554"/>
          </a:xfrm>
          <a:prstGeom prst="rect">
            <a:avLst/>
          </a:prstGeom>
          <a:noFill/>
        </p:spPr>
        <p:txBody>
          <a:bodyPr vert="horz" wrap="square" rtlCol="0">
            <a:spAutoFit/>
          </a:bodyPr>
          <a:lstStyle/>
          <a:p>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a:t>
            </a:r>
            <a:r>
              <a:rPr lang="nl-NL" sz="1600" dirty="0" err="1">
                <a:solidFill>
                  <a:srgbClr val="FF0000"/>
                </a:solidFill>
                <a:latin typeface="Calibri - 26"/>
                <a:ea typeface="Times New Roman" panose="02020603050405020304" pitchFamily="18" charset="0"/>
                <a:cs typeface="Times New Roman" panose="02020603050405020304" pitchFamily="18" charset="0"/>
              </a:rPr>
              <a:t>direction</a:t>
            </a:r>
            <a:r>
              <a:rPr lang="nl-NL" sz="1600" dirty="0">
                <a:solidFill>
                  <a:srgbClr val="FF0000"/>
                </a:solidFill>
                <a:latin typeface="Calibri - 26"/>
                <a:ea typeface="Times New Roman" panose="02020603050405020304" pitchFamily="18" charset="0"/>
                <a:cs typeface="Times New Roman" panose="02020603050405020304" pitchFamily="18" charset="0"/>
              </a:rPr>
              <a:t> (information-</a:t>
            </a:r>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a:t>
            </a:r>
            <a:r>
              <a:rPr lang="nl-NL" sz="1600" dirty="0" err="1">
                <a:solidFill>
                  <a:srgbClr val="FF0000"/>
                </a:solidFill>
                <a:latin typeface="Calibri - 26"/>
                <a:ea typeface="Times New Roman" panose="02020603050405020304" pitchFamily="18" charset="0"/>
                <a:cs typeface="Times New Roman" panose="02020603050405020304" pitchFamily="18" charset="0"/>
              </a:rPr>
              <a:t>skill</a:t>
            </a:r>
            <a:r>
              <a:rPr lang="nl-NL" sz="1600" dirty="0">
                <a:solidFill>
                  <a:srgbClr val="FF0000"/>
                </a:solidFill>
                <a:latin typeface="Calibri - 26"/>
                <a:ea typeface="Times New Roman" panose="02020603050405020304" pitchFamily="18" charset="0"/>
                <a:cs typeface="Times New Roman" panose="02020603050405020304" pitchFamily="18" charset="0"/>
              </a:rPr>
              <a:t>)</a:t>
            </a:r>
            <a:endParaRPr lang="nl-NL" sz="1000" dirty="0">
              <a:solidFill>
                <a:srgbClr val="FF0000"/>
              </a:solidFill>
              <a:latin typeface="Times New Roman" panose="02020603050405020304" pitchFamily="18" charset="0"/>
              <a:ea typeface="Times New Roman" panose="02020603050405020304" pitchFamily="18" charset="0"/>
            </a:endParaRPr>
          </a:p>
        </p:txBody>
      </p:sp>
      <p:sp>
        <p:nvSpPr>
          <p:cNvPr id="12" name="TextBox 12"/>
          <p:cNvSpPr txBox="1"/>
          <p:nvPr/>
        </p:nvSpPr>
        <p:spPr>
          <a:xfrm>
            <a:off x="4235070" y="3992277"/>
            <a:ext cx="4712709" cy="338554"/>
          </a:xfrm>
          <a:prstGeom prst="rect">
            <a:avLst/>
          </a:prstGeom>
          <a:noFill/>
        </p:spPr>
        <p:txBody>
          <a:bodyPr vert="horz" wrap="square" rtlCol="0">
            <a:spAutoFit/>
          </a:bodyPr>
          <a:lstStyle/>
          <a:p>
            <a:r>
              <a:rPr lang="nl-NL" sz="1600" dirty="0" err="1">
                <a:solidFill>
                  <a:srgbClr val="FF0000"/>
                </a:solidFill>
                <a:latin typeface="Calibri - 26"/>
                <a:ea typeface="Times New Roman" panose="02020603050405020304" pitchFamily="18" charset="0"/>
                <a:cs typeface="Times New Roman" panose="02020603050405020304" pitchFamily="18" charset="0"/>
              </a:rPr>
              <a:t>selecting</a:t>
            </a:r>
            <a:r>
              <a:rPr lang="nl-NL" sz="1600" dirty="0">
                <a:solidFill>
                  <a:srgbClr val="FF0000"/>
                </a:solidFill>
                <a:latin typeface="Calibri - 26"/>
                <a:ea typeface="Times New Roman" panose="02020603050405020304" pitchFamily="18" charset="0"/>
                <a:cs typeface="Times New Roman" panose="02020603050405020304" pitchFamily="18" charset="0"/>
              </a:rPr>
              <a:t> sources (information-</a:t>
            </a:r>
            <a:r>
              <a:rPr lang="nl-NL" sz="1600" dirty="0" err="1">
                <a:solidFill>
                  <a:srgbClr val="FF0000"/>
                </a:solidFill>
                <a:latin typeface="Calibri - 26"/>
                <a:ea typeface="Times New Roman" panose="02020603050405020304" pitchFamily="18" charset="0"/>
                <a:cs typeface="Times New Roman" panose="02020603050405020304" pitchFamily="18" charset="0"/>
              </a:rPr>
              <a:t>seeking</a:t>
            </a:r>
            <a:r>
              <a:rPr lang="nl-NL" sz="1600" dirty="0">
                <a:solidFill>
                  <a:srgbClr val="FF0000"/>
                </a:solidFill>
                <a:latin typeface="Calibri - 26"/>
                <a:ea typeface="Times New Roman" panose="02020603050405020304" pitchFamily="18" charset="0"/>
                <a:cs typeface="Times New Roman" panose="02020603050405020304" pitchFamily="18" charset="0"/>
              </a:rPr>
              <a:t> skills)</a:t>
            </a:r>
            <a:endParaRPr lang="nl-NL" sz="1000" dirty="0">
              <a:solidFill>
                <a:srgbClr val="FF0000"/>
              </a:solidFill>
              <a:latin typeface="Times New Roman" panose="02020603050405020304" pitchFamily="18" charset="0"/>
              <a:ea typeface="Times New Roman" panose="02020603050405020304" pitchFamily="18" charset="0"/>
            </a:endParaRPr>
          </a:p>
        </p:txBody>
      </p:sp>
      <p:sp>
        <p:nvSpPr>
          <p:cNvPr id="13" name="TextBox 12"/>
          <p:cNvSpPr txBox="1"/>
          <p:nvPr/>
        </p:nvSpPr>
        <p:spPr>
          <a:xfrm>
            <a:off x="4261588" y="5264538"/>
            <a:ext cx="4712709" cy="338554"/>
          </a:xfrm>
          <a:prstGeom prst="rect">
            <a:avLst/>
          </a:prstGeom>
          <a:noFill/>
        </p:spPr>
        <p:txBody>
          <a:bodyPr vert="horz" wrap="square" rtlCol="0">
            <a:spAutoFit/>
          </a:bodyPr>
          <a:lstStyle/>
          <a:p>
            <a:r>
              <a:rPr lang="nl-NL" sz="1600" dirty="0" err="1">
                <a:solidFill>
                  <a:srgbClr val="0070C0"/>
                </a:solidFill>
                <a:latin typeface="Calibri - 26"/>
                <a:ea typeface="Times New Roman" panose="02020603050405020304" pitchFamily="18" charset="0"/>
                <a:cs typeface="Times New Roman" panose="02020603050405020304" pitchFamily="18" charset="0"/>
              </a:rPr>
              <a:t>attaining</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objectives</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meta-cognitive</a:t>
            </a:r>
            <a:r>
              <a:rPr lang="nl-NL" sz="1600" dirty="0">
                <a:solidFill>
                  <a:srgbClr val="0070C0"/>
                </a:solidFill>
                <a:latin typeface="Calibri - 26"/>
                <a:ea typeface="Times New Roman" panose="02020603050405020304" pitchFamily="18" charset="0"/>
                <a:cs typeface="Times New Roman" panose="02020603050405020304" pitchFamily="18" charset="0"/>
              </a:rPr>
              <a:t> </a:t>
            </a:r>
            <a:r>
              <a:rPr lang="nl-NL" sz="1600" dirty="0" err="1">
                <a:solidFill>
                  <a:srgbClr val="0070C0"/>
                </a:solidFill>
                <a:latin typeface="Calibri - 26"/>
                <a:ea typeface="Times New Roman" panose="02020603050405020304" pitchFamily="18" charset="0"/>
                <a:cs typeface="Times New Roman" panose="02020603050405020304" pitchFamily="18" charset="0"/>
              </a:rPr>
              <a:t>skill</a:t>
            </a:r>
            <a:r>
              <a:rPr lang="nl-NL" sz="1600" dirty="0">
                <a:solidFill>
                  <a:srgbClr val="0070C0"/>
                </a:solidFill>
                <a:latin typeface="Calibri - 26"/>
                <a:ea typeface="Times New Roman" panose="02020603050405020304" pitchFamily="18" charset="0"/>
                <a:cs typeface="Times New Roman" panose="02020603050405020304" pitchFamily="18" charset="0"/>
              </a:rPr>
              <a:t>)</a:t>
            </a:r>
            <a:endParaRPr lang="nl-NL" sz="1000" dirty="0">
              <a:solidFill>
                <a:srgbClr val="0070C0"/>
              </a:solidFill>
              <a:latin typeface="Times New Roman" panose="02020603050405020304" pitchFamily="18" charset="0"/>
              <a:ea typeface="Times New Roman" panose="02020603050405020304" pitchFamily="18" charset="0"/>
            </a:endParaRPr>
          </a:p>
        </p:txBody>
      </p:sp>
      <p:sp>
        <p:nvSpPr>
          <p:cNvPr id="14" name="PIJL-RECHTS 13"/>
          <p:cNvSpPr/>
          <p:nvPr/>
        </p:nvSpPr>
        <p:spPr>
          <a:xfrm>
            <a:off x="3889664" y="2398549"/>
            <a:ext cx="236113" cy="20557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PIJL-RECHTS 14"/>
          <p:cNvSpPr/>
          <p:nvPr/>
        </p:nvSpPr>
        <p:spPr>
          <a:xfrm>
            <a:off x="3889664" y="2963083"/>
            <a:ext cx="236113" cy="205576"/>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PIJL-RECHTS 15"/>
          <p:cNvSpPr/>
          <p:nvPr/>
        </p:nvSpPr>
        <p:spPr>
          <a:xfrm>
            <a:off x="3853395" y="5331027"/>
            <a:ext cx="236113" cy="20557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PIJL-RECHTS 16"/>
          <p:cNvSpPr/>
          <p:nvPr/>
        </p:nvSpPr>
        <p:spPr>
          <a:xfrm>
            <a:off x="3871034" y="3479708"/>
            <a:ext cx="236113" cy="205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RECHTS 17"/>
          <p:cNvSpPr/>
          <p:nvPr/>
        </p:nvSpPr>
        <p:spPr>
          <a:xfrm>
            <a:off x="3871034" y="6624396"/>
            <a:ext cx="236113" cy="20557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0" name="PIJL-RECHTS 19"/>
          <p:cNvSpPr/>
          <p:nvPr/>
        </p:nvSpPr>
        <p:spPr>
          <a:xfrm>
            <a:off x="3871034" y="4097131"/>
            <a:ext cx="236113" cy="205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PIJL-RECHTS 20"/>
          <p:cNvSpPr/>
          <p:nvPr/>
        </p:nvSpPr>
        <p:spPr>
          <a:xfrm>
            <a:off x="3861863" y="5990887"/>
            <a:ext cx="236113" cy="205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meta </a:t>
            </a:r>
            <a:r>
              <a:rPr lang="nl-NL" sz="4400" dirty="0" err="1">
                <a:latin typeface="+mj-lt"/>
                <a:ea typeface="+mj-ea"/>
                <a:cs typeface="+mj-cs"/>
              </a:rPr>
              <a:t>cognition</a:t>
            </a:r>
            <a:r>
              <a:rPr lang="nl-NL" sz="4400" dirty="0">
                <a:latin typeface="+mj-lt"/>
                <a:ea typeface="+mj-ea"/>
                <a:cs typeface="+mj-cs"/>
              </a:rPr>
              <a:t>(2)</a:t>
            </a:r>
          </a:p>
        </p:txBody>
      </p:sp>
    </p:spTree>
    <p:extLst>
      <p:ext uri="{BB962C8B-B14F-4D97-AF65-F5344CB8AC3E}">
        <p14:creationId xmlns:p14="http://schemas.microsoft.com/office/powerpoint/2010/main" val="40093216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p:cNvPicPr>
            <a:picLocks noChangeAspect="1"/>
          </p:cNvPicPr>
          <p:nvPr/>
        </p:nvPicPr>
        <p:blipFill>
          <a:blip r:embed="rId2"/>
          <a:stretch>
            <a:fillRect/>
          </a:stretch>
        </p:blipFill>
        <p:spPr>
          <a:xfrm>
            <a:off x="574401" y="2524787"/>
            <a:ext cx="9386664" cy="4000444"/>
          </a:xfrm>
          <a:prstGeom prst="rect">
            <a:avLst/>
          </a:prstGeom>
        </p:spPr>
      </p:pic>
      <p:sp>
        <p:nvSpPr>
          <p:cNvPr id="26" name="TextBox 24"/>
          <p:cNvSpPr txBox="1"/>
          <p:nvPr/>
        </p:nvSpPr>
        <p:spPr>
          <a:xfrm>
            <a:off x="2271688" y="6880195"/>
            <a:ext cx="7360818" cy="497011"/>
          </a:xfrm>
          <a:prstGeom prst="rect">
            <a:avLst/>
          </a:prstGeom>
          <a:noFill/>
        </p:spPr>
        <p:txBody>
          <a:bodyPr vert="horz" wrap="square" lIns="85740" tIns="42870" rIns="85740" bIns="42870" rtlCol="0">
            <a:spAutoFit/>
          </a:bodyPr>
          <a:lstStyle/>
          <a:p>
            <a:r>
              <a:rPr lang="nl-NL" sz="2667" dirty="0" err="1">
                <a:solidFill>
                  <a:srgbClr val="FF0000"/>
                </a:solidFill>
                <a:latin typeface="Calibri - 26"/>
              </a:rPr>
              <a:t>Rubric</a:t>
            </a:r>
            <a:r>
              <a:rPr lang="nl-NL" sz="2667" dirty="0">
                <a:solidFill>
                  <a:srgbClr val="FF0000"/>
                </a:solidFill>
                <a:latin typeface="Calibri - 26"/>
              </a:rPr>
              <a:t> </a:t>
            </a:r>
            <a:r>
              <a:rPr lang="nl-NL" sz="2667" dirty="0" err="1">
                <a:solidFill>
                  <a:srgbClr val="FF0000"/>
                </a:solidFill>
                <a:latin typeface="Calibri - 26"/>
              </a:rPr>
              <a:t>for</a:t>
            </a:r>
            <a:r>
              <a:rPr lang="nl-NL" sz="2667" dirty="0">
                <a:solidFill>
                  <a:srgbClr val="FF0000"/>
                </a:solidFill>
                <a:latin typeface="Calibri - 26"/>
              </a:rPr>
              <a:t> (</a:t>
            </a:r>
            <a:r>
              <a:rPr lang="nl-NL" sz="2667" dirty="0" err="1">
                <a:solidFill>
                  <a:srgbClr val="FF0000"/>
                </a:solidFill>
                <a:latin typeface="Calibri - 26"/>
              </a:rPr>
              <a:t>self</a:t>
            </a:r>
            <a:r>
              <a:rPr lang="nl-NL" sz="2667" dirty="0">
                <a:solidFill>
                  <a:srgbClr val="FF0000"/>
                </a:solidFill>
                <a:latin typeface="Calibri - 26"/>
              </a:rPr>
              <a:t>)</a:t>
            </a:r>
            <a:r>
              <a:rPr lang="nl-NL" sz="2667" dirty="0" err="1">
                <a:solidFill>
                  <a:srgbClr val="FF0000"/>
                </a:solidFill>
                <a:latin typeface="Calibri - 26"/>
              </a:rPr>
              <a:t>observation</a:t>
            </a:r>
            <a:endParaRPr lang="nl-NL" sz="2667" dirty="0">
              <a:solidFill>
                <a:srgbClr val="FF0000"/>
              </a:solidFill>
              <a:latin typeface="Calibri - 26"/>
            </a:endParaRPr>
          </a:p>
        </p:txBody>
      </p:sp>
      <p:sp>
        <p:nvSpPr>
          <p:cNvPr id="5"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a:latin typeface="+mj-lt"/>
                <a:ea typeface="+mj-ea"/>
                <a:cs typeface="+mj-cs"/>
              </a:rPr>
              <a:t>Evaluation of </a:t>
            </a:r>
            <a:r>
              <a:rPr lang="nl-NL" sz="4400" dirty="0" err="1">
                <a:latin typeface="+mj-lt"/>
                <a:ea typeface="+mj-ea"/>
                <a:cs typeface="+mj-cs"/>
              </a:rPr>
              <a:t>inquisitive</a:t>
            </a:r>
            <a:r>
              <a:rPr lang="nl-NL" sz="4400" dirty="0">
                <a:latin typeface="+mj-lt"/>
                <a:ea typeface="+mj-ea"/>
                <a:cs typeface="+mj-cs"/>
              </a:rPr>
              <a:t> stance</a:t>
            </a:r>
          </a:p>
        </p:txBody>
      </p:sp>
    </p:spTree>
    <p:extLst>
      <p:ext uri="{BB962C8B-B14F-4D97-AF65-F5344CB8AC3E}">
        <p14:creationId xmlns:p14="http://schemas.microsoft.com/office/powerpoint/2010/main" val="922243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33429" y="7241292"/>
            <a:ext cx="8763000" cy="1104636"/>
          </a:xfrm>
        </p:spPr>
        <p:txBody>
          <a:bodyPr>
            <a:normAutofit/>
          </a:bodyPr>
          <a:lstStyle/>
          <a:p>
            <a:r>
              <a:rPr lang="nl-NL" sz="3200" dirty="0" err="1">
                <a:solidFill>
                  <a:srgbClr val="0070C0"/>
                </a:solidFill>
                <a:latin typeface="Calibri - 26"/>
                <a:ea typeface="+mn-ea"/>
                <a:cs typeface="+mn-cs"/>
              </a:rPr>
              <a:t>Blobtree</a:t>
            </a:r>
            <a:endParaRPr lang="nl-NL" sz="3200" dirty="0">
              <a:solidFill>
                <a:srgbClr val="0070C0"/>
              </a:solidFill>
              <a:latin typeface="Calibri - 26"/>
              <a:ea typeface="+mn-ea"/>
              <a:cs typeface="+mn-cs"/>
            </a:endParaRPr>
          </a:p>
        </p:txBody>
      </p:sp>
      <p:pic>
        <p:nvPicPr>
          <p:cNvPr id="6" name="Tijdelijke aanduiding voor inhoud 5"/>
          <p:cNvPicPr>
            <a:picLocks noGrp="1" noChangeAspect="1"/>
          </p:cNvPicPr>
          <p:nvPr>
            <p:ph idx="1"/>
          </p:nvPr>
        </p:nvPicPr>
        <p:blipFill rotWithShape="1">
          <a:blip r:embed="rId2"/>
          <a:srcRect l="25969" t="29374" r="20080" b="4624"/>
          <a:stretch/>
        </p:blipFill>
        <p:spPr>
          <a:xfrm>
            <a:off x="1352281" y="2996407"/>
            <a:ext cx="6525296" cy="4254799"/>
          </a:xfrm>
          <a:prstGeom prst="rect">
            <a:avLst/>
          </a:prstGeom>
        </p:spPr>
      </p:pic>
      <p:sp>
        <p:nvSpPr>
          <p:cNvPr id="4"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err="1">
                <a:latin typeface="+mj-lt"/>
                <a:ea typeface="+mj-ea"/>
                <a:cs typeface="+mj-cs"/>
              </a:rPr>
              <a:t>Example</a:t>
            </a:r>
            <a:r>
              <a:rPr lang="nl-NL" sz="4400" dirty="0">
                <a:latin typeface="+mj-lt"/>
                <a:ea typeface="+mj-ea"/>
                <a:cs typeface="+mj-cs"/>
              </a:rPr>
              <a:t> </a:t>
            </a:r>
            <a:r>
              <a:rPr lang="nl-NL" sz="4400" dirty="0" err="1">
                <a:latin typeface="+mj-lt"/>
                <a:ea typeface="+mj-ea"/>
                <a:cs typeface="+mj-cs"/>
              </a:rPr>
              <a:t>self</a:t>
            </a:r>
            <a:r>
              <a:rPr lang="nl-NL" sz="4400" dirty="0">
                <a:latin typeface="+mj-lt"/>
                <a:ea typeface="+mj-ea"/>
                <a:cs typeface="+mj-cs"/>
              </a:rPr>
              <a:t> &amp; peer </a:t>
            </a:r>
            <a:r>
              <a:rPr lang="nl-NL" sz="4400" dirty="0" err="1">
                <a:latin typeface="+mj-lt"/>
                <a:ea typeface="+mj-ea"/>
                <a:cs typeface="+mj-cs"/>
              </a:rPr>
              <a:t>evaluation</a:t>
            </a:r>
            <a:r>
              <a:rPr lang="nl-NL" sz="4400" dirty="0">
                <a:latin typeface="+mj-lt"/>
                <a:ea typeface="+mj-ea"/>
                <a:cs typeface="+mj-cs"/>
              </a:rPr>
              <a:t> (1)</a:t>
            </a:r>
          </a:p>
        </p:txBody>
      </p:sp>
    </p:spTree>
    <p:extLst>
      <p:ext uri="{BB962C8B-B14F-4D97-AF65-F5344CB8AC3E}">
        <p14:creationId xmlns:p14="http://schemas.microsoft.com/office/powerpoint/2010/main" val="4234171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 name="Picture 25" descr="leren leren.png"/>
          <p:cNvPicPr>
            <a:picLocks noChangeAspect="1"/>
          </p:cNvPicPr>
          <p:nvPr/>
        </p:nvPicPr>
        <p:blipFill>
          <a:blip r:embed="rId2" cstate="print"/>
          <a:srcRect l="23896" t="2029" r="21794" b="14551"/>
          <a:stretch>
            <a:fillRect/>
          </a:stretch>
        </p:blipFill>
        <p:spPr>
          <a:xfrm>
            <a:off x="6808192" y="141562"/>
            <a:ext cx="3464307" cy="2217156"/>
          </a:xfrm>
          <a:prstGeom prst="rect">
            <a:avLst/>
          </a:prstGeom>
        </p:spPr>
      </p:pic>
      <p:sp>
        <p:nvSpPr>
          <p:cNvPr id="8" name="TextBox 7"/>
          <p:cNvSpPr txBox="1"/>
          <p:nvPr/>
        </p:nvSpPr>
        <p:spPr>
          <a:xfrm>
            <a:off x="395005" y="1411030"/>
            <a:ext cx="9760519" cy="7478970"/>
          </a:xfrm>
          <a:prstGeom prst="rect">
            <a:avLst/>
          </a:prstGeom>
          <a:noFill/>
        </p:spPr>
        <p:txBody>
          <a:bodyPr wrap="square" rtlCol="0">
            <a:spAutoFit/>
          </a:bodyPr>
          <a:lstStyle/>
          <a:p>
            <a:endParaRPr lang="nl-NL" dirty="0"/>
          </a:p>
          <a:p>
            <a:pPr lvl="0">
              <a:buFont typeface="Wingdings" pitchFamily="2" charset="2"/>
              <a:buChar char="Ø"/>
            </a:pPr>
            <a:r>
              <a:rPr lang="nl-NL" sz="2800" dirty="0" err="1"/>
              <a:t>increases</a:t>
            </a:r>
            <a:r>
              <a:rPr lang="nl-NL" sz="2800" dirty="0"/>
              <a:t> </a:t>
            </a:r>
            <a:r>
              <a:rPr lang="nl-NL" sz="2800" dirty="0" err="1"/>
              <a:t>intrinsic</a:t>
            </a:r>
            <a:r>
              <a:rPr lang="nl-NL" sz="2800" dirty="0"/>
              <a:t> </a:t>
            </a:r>
            <a:r>
              <a:rPr lang="nl-NL" sz="2800" dirty="0" err="1"/>
              <a:t>motivation</a:t>
            </a:r>
            <a:r>
              <a:rPr lang="nl-NL" sz="2800" dirty="0"/>
              <a:t> </a:t>
            </a:r>
            <a:r>
              <a:rPr lang="nl-NL" sz="2800" dirty="0" err="1"/>
              <a:t>for</a:t>
            </a:r>
            <a:r>
              <a:rPr lang="nl-NL" sz="2800" dirty="0"/>
              <a:t> </a:t>
            </a:r>
            <a:r>
              <a:rPr lang="nl-NL" sz="2800" dirty="0" err="1"/>
              <a:t>learning</a:t>
            </a:r>
            <a:br>
              <a:rPr lang="nl-NL" sz="2800" dirty="0"/>
            </a:br>
            <a:r>
              <a:rPr lang="nl-NL" sz="2800" dirty="0"/>
              <a:t>	</a:t>
            </a:r>
            <a:r>
              <a:rPr lang="nl-NL" sz="2400" dirty="0"/>
              <a:t>(</a:t>
            </a:r>
            <a:r>
              <a:rPr lang="nl-NL" sz="2400" dirty="0" err="1"/>
              <a:t>Chin</a:t>
            </a:r>
            <a:r>
              <a:rPr lang="nl-NL" sz="2400" dirty="0"/>
              <a:t> &amp; </a:t>
            </a:r>
            <a:r>
              <a:rPr lang="nl-NL" sz="2400" dirty="0" err="1"/>
              <a:t>Osborne</a:t>
            </a:r>
            <a:r>
              <a:rPr lang="nl-NL" sz="2400" dirty="0"/>
              <a:t>, 2008; </a:t>
            </a:r>
            <a:r>
              <a:rPr lang="nl-NL" sz="2400" dirty="0" err="1"/>
              <a:t>Deci</a:t>
            </a:r>
            <a:r>
              <a:rPr lang="nl-NL" sz="2400" dirty="0"/>
              <a:t> &amp; Ryan)  </a:t>
            </a:r>
          </a:p>
          <a:p>
            <a:pPr lvl="0">
              <a:buFont typeface="Wingdings" pitchFamily="2" charset="2"/>
              <a:buChar char="Ø"/>
            </a:pPr>
            <a:endParaRPr lang="nl-NL" sz="2400" dirty="0"/>
          </a:p>
          <a:p>
            <a:pPr lvl="0">
              <a:buFont typeface="Wingdings" pitchFamily="2" charset="2"/>
              <a:buChar char="Ø"/>
            </a:pPr>
            <a:r>
              <a:rPr lang="nl-NL" sz="2800" dirty="0" err="1"/>
              <a:t>connects</a:t>
            </a:r>
            <a:r>
              <a:rPr lang="nl-NL" sz="2800" dirty="0"/>
              <a:t> </a:t>
            </a:r>
            <a:r>
              <a:rPr lang="nl-NL" sz="2800" dirty="0" err="1"/>
              <a:t>learning</a:t>
            </a:r>
            <a:r>
              <a:rPr lang="nl-NL" sz="2800" dirty="0"/>
              <a:t> to prior </a:t>
            </a:r>
            <a:r>
              <a:rPr lang="nl-NL" sz="2800" dirty="0" err="1"/>
              <a:t>knowledge</a:t>
            </a:r>
            <a:br>
              <a:rPr lang="nl-NL" sz="2800" dirty="0"/>
            </a:br>
            <a:r>
              <a:rPr lang="nl-NL" sz="2800" dirty="0"/>
              <a:t>	</a:t>
            </a:r>
            <a:r>
              <a:rPr lang="nl-NL" sz="2400" dirty="0"/>
              <a:t>(</a:t>
            </a:r>
            <a:r>
              <a:rPr lang="nl-NL" sz="2400" dirty="0" err="1"/>
              <a:t>Palincsar</a:t>
            </a:r>
            <a:r>
              <a:rPr lang="nl-NL" sz="2400" dirty="0"/>
              <a:t> &amp; Brown, 1984)</a:t>
            </a:r>
          </a:p>
          <a:p>
            <a:pPr lvl="0">
              <a:buFont typeface="Wingdings" pitchFamily="2" charset="2"/>
              <a:buChar char="Ø"/>
            </a:pPr>
            <a:endParaRPr lang="nl-NL" sz="2400" dirty="0"/>
          </a:p>
          <a:p>
            <a:pPr lvl="0">
              <a:buFont typeface="Wingdings" pitchFamily="2" charset="2"/>
              <a:buChar char="Ø"/>
            </a:pPr>
            <a:r>
              <a:rPr lang="nl-NL" sz="2800" dirty="0" err="1"/>
              <a:t>stimulates</a:t>
            </a:r>
            <a:r>
              <a:rPr lang="nl-NL" sz="2800" dirty="0"/>
              <a:t> </a:t>
            </a:r>
            <a:r>
              <a:rPr lang="nl-NL" sz="2800" dirty="0" err="1"/>
              <a:t>deep</a:t>
            </a:r>
            <a:r>
              <a:rPr lang="nl-NL" sz="2800" dirty="0"/>
              <a:t> and </a:t>
            </a:r>
            <a:r>
              <a:rPr lang="nl-NL" sz="2800" dirty="0" err="1"/>
              <a:t>meaningful</a:t>
            </a:r>
            <a:r>
              <a:rPr lang="nl-NL" sz="2800" dirty="0"/>
              <a:t> </a:t>
            </a:r>
            <a:r>
              <a:rPr lang="nl-NL" sz="2800" dirty="0" err="1"/>
              <a:t>learning</a:t>
            </a:r>
            <a:r>
              <a:rPr lang="nl-NL" sz="2800" dirty="0"/>
              <a:t>   </a:t>
            </a:r>
          </a:p>
          <a:p>
            <a:pPr lvl="0"/>
            <a:r>
              <a:rPr lang="nl-NL" sz="2800" dirty="0"/>
              <a:t>	</a:t>
            </a:r>
            <a:r>
              <a:rPr lang="nl-NL" sz="2400" dirty="0"/>
              <a:t>(</a:t>
            </a:r>
            <a:r>
              <a:rPr lang="nl-NL" sz="2400" dirty="0" err="1"/>
              <a:t>Rosenshine</a:t>
            </a:r>
            <a:r>
              <a:rPr lang="nl-NL" sz="2400" dirty="0"/>
              <a:t>, Meister &amp; </a:t>
            </a:r>
            <a:r>
              <a:rPr lang="nl-NL" sz="2400" dirty="0" err="1"/>
              <a:t>Chapman</a:t>
            </a:r>
            <a:r>
              <a:rPr lang="nl-NL" sz="2400" dirty="0"/>
              <a:t>, 1996).</a:t>
            </a:r>
          </a:p>
          <a:p>
            <a:pPr lvl="0"/>
            <a:r>
              <a:rPr lang="nl-NL" sz="2400" dirty="0"/>
              <a:t> </a:t>
            </a:r>
          </a:p>
          <a:p>
            <a:pPr lvl="0">
              <a:buFont typeface="Wingdings" pitchFamily="2" charset="2"/>
              <a:buChar char="Ø"/>
            </a:pPr>
            <a:r>
              <a:rPr lang="nl-NL" sz="2800" dirty="0" err="1"/>
              <a:t>fosters</a:t>
            </a:r>
            <a:r>
              <a:rPr lang="nl-NL" sz="2800" dirty="0"/>
              <a:t> development of metacognitive </a:t>
            </a:r>
            <a:r>
              <a:rPr lang="nl-NL" sz="2800" dirty="0" err="1"/>
              <a:t>strategies</a:t>
            </a:r>
            <a:r>
              <a:rPr lang="nl-NL" sz="2800" dirty="0"/>
              <a:t> </a:t>
            </a:r>
            <a:br>
              <a:rPr lang="nl-NL" sz="2800" dirty="0"/>
            </a:br>
            <a:r>
              <a:rPr lang="nl-NL" sz="2800" dirty="0"/>
              <a:t>	</a:t>
            </a:r>
            <a:r>
              <a:rPr lang="nl-NL" sz="2400" dirty="0"/>
              <a:t>(</a:t>
            </a:r>
            <a:r>
              <a:rPr lang="nl-NL" sz="2400" dirty="0" err="1"/>
              <a:t>Chin</a:t>
            </a:r>
            <a:r>
              <a:rPr lang="nl-NL" sz="2400" dirty="0"/>
              <a:t> &amp; </a:t>
            </a:r>
            <a:r>
              <a:rPr lang="nl-NL" sz="2400" dirty="0" err="1"/>
              <a:t>Osborne</a:t>
            </a:r>
            <a:r>
              <a:rPr lang="nl-NL" sz="2400" dirty="0"/>
              <a:t>, 2008 ; </a:t>
            </a:r>
            <a:r>
              <a:rPr lang="nl-NL" sz="2400" dirty="0" err="1"/>
              <a:t>Scardamalia</a:t>
            </a:r>
            <a:r>
              <a:rPr lang="nl-NL" sz="2400" dirty="0"/>
              <a:t> &amp; </a:t>
            </a:r>
            <a:r>
              <a:rPr lang="nl-NL" sz="2400" dirty="0" err="1"/>
              <a:t>Bereiter</a:t>
            </a:r>
            <a:r>
              <a:rPr lang="nl-NL" sz="2400" dirty="0"/>
              <a:t>, 1992)</a:t>
            </a:r>
          </a:p>
          <a:p>
            <a:pPr lvl="0">
              <a:buFont typeface="Wingdings" pitchFamily="2" charset="2"/>
              <a:buChar char="Ø"/>
            </a:pPr>
            <a:endParaRPr lang="nl-NL" sz="2400" dirty="0"/>
          </a:p>
          <a:p>
            <a:pPr lvl="0">
              <a:buFont typeface="Wingdings" pitchFamily="2" charset="2"/>
              <a:buChar char="Ø"/>
            </a:pPr>
            <a:r>
              <a:rPr lang="nl-NL" sz="2800" dirty="0"/>
              <a:t>supports </a:t>
            </a:r>
            <a:r>
              <a:rPr lang="nl-NL" sz="2800" dirty="0" err="1"/>
              <a:t>creative</a:t>
            </a:r>
            <a:r>
              <a:rPr lang="nl-NL" sz="2800" dirty="0"/>
              <a:t> thinking</a:t>
            </a:r>
          </a:p>
          <a:p>
            <a:pPr lvl="2"/>
            <a:r>
              <a:rPr lang="nl-NL" sz="2400" dirty="0"/>
              <a:t>(Keys, 2002; </a:t>
            </a:r>
            <a:r>
              <a:rPr lang="nl-NL" sz="2400" dirty="0" err="1"/>
              <a:t>Scardamalia</a:t>
            </a:r>
            <a:r>
              <a:rPr lang="nl-NL" sz="2400" dirty="0"/>
              <a:t> &amp; </a:t>
            </a:r>
            <a:r>
              <a:rPr lang="nl-NL" sz="2400" dirty="0" err="1"/>
              <a:t>Bereiter</a:t>
            </a:r>
            <a:r>
              <a:rPr lang="nl-NL" sz="2400" dirty="0"/>
              <a:t>, 1992)</a:t>
            </a:r>
          </a:p>
          <a:p>
            <a:pPr lvl="2"/>
            <a:endParaRPr lang="nl-NL" sz="2400" dirty="0"/>
          </a:p>
          <a:p>
            <a:r>
              <a:rPr lang="nl-NL" sz="2800" dirty="0"/>
              <a:t> Interest </a:t>
            </a:r>
            <a:r>
              <a:rPr lang="nl-NL" sz="2800" dirty="0" err="1"/>
              <a:t>from</a:t>
            </a:r>
            <a:r>
              <a:rPr lang="nl-NL" sz="2800" dirty="0"/>
              <a:t> </a:t>
            </a:r>
            <a:r>
              <a:rPr lang="nl-NL" sz="2800" dirty="0" err="1"/>
              <a:t>several</a:t>
            </a:r>
            <a:r>
              <a:rPr lang="nl-NL" sz="2800" dirty="0"/>
              <a:t> </a:t>
            </a:r>
            <a:r>
              <a:rPr lang="nl-NL" sz="2800" dirty="0" err="1"/>
              <a:t>domains</a:t>
            </a:r>
            <a:r>
              <a:rPr lang="nl-NL" sz="2800" dirty="0"/>
              <a:t>: </a:t>
            </a:r>
            <a:r>
              <a:rPr lang="nl-NL" sz="2800" dirty="0" err="1"/>
              <a:t>Science</a:t>
            </a:r>
            <a:r>
              <a:rPr lang="nl-NL" sz="2800" dirty="0"/>
              <a:t>, </a:t>
            </a:r>
            <a:r>
              <a:rPr lang="nl-NL" sz="2800" dirty="0" err="1"/>
              <a:t>Literacy</a:t>
            </a:r>
            <a:r>
              <a:rPr lang="nl-NL" sz="2800" dirty="0"/>
              <a:t>, </a:t>
            </a:r>
            <a:r>
              <a:rPr lang="nl-NL" sz="2800" dirty="0" err="1"/>
              <a:t>Numeracy</a:t>
            </a:r>
            <a:r>
              <a:rPr lang="nl-NL" sz="2800" dirty="0"/>
              <a:t>, Arts</a:t>
            </a:r>
          </a:p>
          <a:p>
            <a:r>
              <a:rPr lang="nl-NL" sz="2000" dirty="0"/>
              <a:t> </a:t>
            </a:r>
            <a:r>
              <a:rPr lang="en-US" dirty="0"/>
              <a:t>(</a:t>
            </a:r>
            <a:r>
              <a:rPr lang="en-US" dirty="0" err="1"/>
              <a:t>Allmond</a:t>
            </a:r>
            <a:r>
              <a:rPr lang="en-US" dirty="0"/>
              <a:t> &amp; Makar, 2010; Gillispie,1990; Osborne &amp; Dillon, 2008).</a:t>
            </a:r>
            <a:endParaRPr lang="nl-NL" dirty="0"/>
          </a:p>
          <a:p>
            <a:endParaRPr lang="nl-NL" dirty="0"/>
          </a:p>
        </p:txBody>
      </p:sp>
      <p:sp>
        <p:nvSpPr>
          <p:cNvPr id="15" name="TextBox 1"/>
          <p:cNvSpPr txBox="1"/>
          <p:nvPr/>
        </p:nvSpPr>
        <p:spPr>
          <a:xfrm>
            <a:off x="-33076" y="319809"/>
            <a:ext cx="7992888" cy="769441"/>
          </a:xfrm>
          <a:prstGeom prst="rect">
            <a:avLst/>
          </a:prstGeom>
          <a:noFill/>
        </p:spPr>
        <p:txBody>
          <a:bodyPr vert="horz" wrap="square" rtlCol="0">
            <a:spAutoFit/>
          </a:bodyPr>
          <a:lstStyle/>
          <a:p>
            <a:pPr algn="ctr"/>
            <a:r>
              <a:rPr lang="nl-NL" sz="4400" dirty="0" err="1">
                <a:solidFill>
                  <a:prstClr val="black"/>
                </a:solidFill>
                <a:ea typeface="+mj-ea"/>
                <a:cs typeface="+mj-cs"/>
              </a:rPr>
              <a:t>Why</a:t>
            </a:r>
            <a:r>
              <a:rPr lang="nl-NL" sz="4400" dirty="0">
                <a:solidFill>
                  <a:prstClr val="black"/>
                </a:solidFill>
                <a:ea typeface="+mj-ea"/>
                <a:cs typeface="+mj-cs"/>
              </a:rPr>
              <a:t> question-</a:t>
            </a:r>
            <a:r>
              <a:rPr lang="nl-NL" sz="4400" dirty="0" err="1">
                <a:solidFill>
                  <a:prstClr val="black"/>
                </a:solidFill>
                <a:ea typeface="+mj-ea"/>
                <a:cs typeface="+mj-cs"/>
              </a:rPr>
              <a:t>driven</a:t>
            </a:r>
            <a:r>
              <a:rPr lang="nl-NL" sz="4400" dirty="0">
                <a:solidFill>
                  <a:prstClr val="black"/>
                </a:solidFill>
                <a:ea typeface="+mj-ea"/>
                <a:cs typeface="+mj-cs"/>
              </a:rPr>
              <a:t> </a:t>
            </a:r>
            <a:r>
              <a:rPr lang="nl-NL" sz="4400" dirty="0" err="1">
                <a:solidFill>
                  <a:prstClr val="black"/>
                </a:solidFill>
                <a:ea typeface="+mj-ea"/>
                <a:cs typeface="+mj-cs"/>
              </a:rPr>
              <a:t>learning</a:t>
            </a:r>
            <a:r>
              <a:rPr lang="nl-NL" sz="4400" dirty="0">
                <a:solidFill>
                  <a:prstClr val="black"/>
                </a:solidFill>
                <a:ea typeface="+mj-ea"/>
                <a:cs typeface="+mj-cs"/>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rotWithShape="1">
          <a:blip r:embed="rId2"/>
          <a:srcRect l="27147" t="28488" r="19271" b="6694"/>
          <a:stretch/>
        </p:blipFill>
        <p:spPr>
          <a:xfrm>
            <a:off x="1760113" y="2944715"/>
            <a:ext cx="6407341" cy="4357786"/>
          </a:xfrm>
          <a:prstGeom prst="rect">
            <a:avLst/>
          </a:prstGeom>
        </p:spPr>
      </p:pic>
      <p:sp>
        <p:nvSpPr>
          <p:cNvPr id="6" name="TextBox 7"/>
          <p:cNvSpPr txBox="1"/>
          <p:nvPr/>
        </p:nvSpPr>
        <p:spPr>
          <a:xfrm>
            <a:off x="935539" y="909126"/>
            <a:ext cx="8230041" cy="763686"/>
          </a:xfrm>
          <a:prstGeom prst="rect">
            <a:avLst/>
          </a:prstGeom>
          <a:noFill/>
        </p:spPr>
        <p:txBody>
          <a:bodyPr vert="horz" wrap="square" lIns="85740" tIns="42870" rIns="85740" bIns="42870" rtlCol="0">
            <a:spAutoFit/>
          </a:bodyPr>
          <a:lstStyle/>
          <a:p>
            <a:pPr algn="ctr"/>
            <a:r>
              <a:rPr lang="nl-NL" sz="4400" dirty="0" err="1">
                <a:latin typeface="+mj-lt"/>
                <a:ea typeface="+mj-ea"/>
                <a:cs typeface="+mj-cs"/>
              </a:rPr>
              <a:t>Example</a:t>
            </a:r>
            <a:r>
              <a:rPr lang="nl-NL" sz="4400" dirty="0">
                <a:latin typeface="+mj-lt"/>
                <a:ea typeface="+mj-ea"/>
                <a:cs typeface="+mj-cs"/>
              </a:rPr>
              <a:t> </a:t>
            </a:r>
            <a:r>
              <a:rPr lang="nl-NL" sz="4400" dirty="0" err="1">
                <a:latin typeface="+mj-lt"/>
                <a:ea typeface="+mj-ea"/>
                <a:cs typeface="+mj-cs"/>
              </a:rPr>
              <a:t>self</a:t>
            </a:r>
            <a:r>
              <a:rPr lang="nl-NL" sz="4400" dirty="0">
                <a:latin typeface="+mj-lt"/>
                <a:ea typeface="+mj-ea"/>
                <a:cs typeface="+mj-cs"/>
              </a:rPr>
              <a:t> &amp; peer </a:t>
            </a:r>
            <a:r>
              <a:rPr lang="nl-NL" sz="4400" dirty="0" err="1">
                <a:latin typeface="+mj-lt"/>
                <a:ea typeface="+mj-ea"/>
                <a:cs typeface="+mj-cs"/>
              </a:rPr>
              <a:t>evaluation</a:t>
            </a:r>
            <a:r>
              <a:rPr lang="nl-NL" sz="4400" dirty="0">
                <a:latin typeface="+mj-lt"/>
                <a:ea typeface="+mj-ea"/>
                <a:cs typeface="+mj-cs"/>
              </a:rPr>
              <a:t> (2)</a:t>
            </a:r>
          </a:p>
        </p:txBody>
      </p:sp>
    </p:spTree>
    <p:extLst>
      <p:ext uri="{BB962C8B-B14F-4D97-AF65-F5344CB8AC3E}">
        <p14:creationId xmlns:p14="http://schemas.microsoft.com/office/powerpoint/2010/main" val="15807914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615504" y="6085182"/>
            <a:ext cx="8509000" cy="2480246"/>
          </a:xfrm>
          <a:prstGeom prst="rect">
            <a:avLst/>
          </a:prstGeom>
          <a:noFill/>
        </p:spPr>
        <p:txBody>
          <a:bodyPr vert="horz" lIns="85740" tIns="42870" rIns="85740" bIns="42870" rtlCol="0">
            <a:spAutoFit/>
          </a:bodyPr>
          <a:lstStyle/>
          <a:p>
            <a:r>
              <a:rPr lang="nl-NL" sz="2222" dirty="0">
                <a:solidFill>
                  <a:srgbClr val="000000"/>
                </a:solidFill>
                <a:latin typeface="Calibri - 26"/>
              </a:rPr>
              <a:t>Email:</a:t>
            </a:r>
            <a:endParaRPr lang="nl-NL" sz="2222" dirty="0">
              <a:solidFill>
                <a:srgbClr val="000000"/>
              </a:solidFill>
              <a:latin typeface="Calibri - 26"/>
              <a:hlinkClick r:id="rId3"/>
            </a:endParaRPr>
          </a:p>
          <a:p>
            <a:r>
              <a:rPr lang="nl-NL" sz="2222" dirty="0">
                <a:solidFill>
                  <a:srgbClr val="000000"/>
                </a:solidFill>
                <a:latin typeface="Calibri - 26"/>
                <a:hlinkClick r:id="rId3"/>
              </a:rPr>
              <a:t>harry.stokhof@han.nl</a:t>
            </a:r>
            <a:endParaRPr lang="nl-NL" sz="2222" dirty="0">
              <a:solidFill>
                <a:srgbClr val="000000"/>
              </a:solidFill>
              <a:latin typeface="Calibri - 26"/>
            </a:endParaRPr>
          </a:p>
          <a:p>
            <a:endParaRPr lang="nl-NL" sz="2222" dirty="0">
              <a:solidFill>
                <a:srgbClr val="000000"/>
              </a:solidFill>
              <a:latin typeface="Calibri - 26"/>
            </a:endParaRPr>
          </a:p>
          <a:p>
            <a:r>
              <a:rPr lang="nl-NL" sz="2222" dirty="0">
                <a:solidFill>
                  <a:srgbClr val="000000"/>
                </a:solidFill>
                <a:latin typeface="Calibri - 26"/>
              </a:rPr>
              <a:t>Researchgate: </a:t>
            </a:r>
            <a:r>
              <a:rPr lang="nl-NL" sz="2222" dirty="0">
                <a:solidFill>
                  <a:srgbClr val="000000"/>
                </a:solidFill>
                <a:latin typeface="Calibri - 26"/>
                <a:hlinkClick r:id="rId4"/>
              </a:rPr>
              <a:t>https://www.researchgate.net/profile/Harry_Stokhof/publications</a:t>
            </a:r>
            <a:endParaRPr lang="nl-NL" sz="2222" dirty="0">
              <a:solidFill>
                <a:srgbClr val="000000"/>
              </a:solidFill>
              <a:latin typeface="Calibri - 26"/>
            </a:endParaRPr>
          </a:p>
          <a:p>
            <a:endParaRPr lang="nl-NL" sz="2222" dirty="0">
              <a:solidFill>
                <a:srgbClr val="000000"/>
              </a:solidFill>
              <a:latin typeface="Calibri - 26"/>
            </a:endParaRPr>
          </a:p>
          <a:p>
            <a:endParaRPr lang="nl-NL" sz="2222" dirty="0">
              <a:solidFill>
                <a:srgbClr val="000000"/>
              </a:solidFill>
              <a:latin typeface="Calibri - 26"/>
            </a:endParaRPr>
          </a:p>
        </p:txBody>
      </p:sp>
      <p:pic>
        <p:nvPicPr>
          <p:cNvPr id="2" name="Afbeelding 1"/>
          <p:cNvPicPr>
            <a:picLocks noChangeAspect="1"/>
          </p:cNvPicPr>
          <p:nvPr/>
        </p:nvPicPr>
        <p:blipFill>
          <a:blip r:embed="rId5"/>
          <a:stretch>
            <a:fillRect/>
          </a:stretch>
        </p:blipFill>
        <p:spPr>
          <a:xfrm>
            <a:off x="1873122" y="1404662"/>
            <a:ext cx="6601831" cy="4240471"/>
          </a:xfrm>
          <a:prstGeom prst="rect">
            <a:avLst/>
          </a:prstGeom>
        </p:spPr>
      </p:pic>
      <p:sp>
        <p:nvSpPr>
          <p:cNvPr id="4" name="Ovaal 3"/>
          <p:cNvSpPr/>
          <p:nvPr/>
        </p:nvSpPr>
        <p:spPr>
          <a:xfrm>
            <a:off x="1695624" y="1404662"/>
            <a:ext cx="5544616" cy="10961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t>Are </a:t>
            </a:r>
            <a:r>
              <a:rPr lang="nl-NL" sz="3200" dirty="0" err="1"/>
              <a:t>there</a:t>
            </a:r>
            <a:r>
              <a:rPr lang="nl-NL" sz="3200" dirty="0"/>
              <a:t> </a:t>
            </a:r>
            <a:r>
              <a:rPr lang="nl-NL" sz="3200" dirty="0" err="1"/>
              <a:t>any</a:t>
            </a:r>
            <a:r>
              <a:rPr lang="nl-NL" sz="3200" dirty="0"/>
              <a:t> </a:t>
            </a:r>
            <a:r>
              <a:rPr lang="nl-NL" sz="3200" dirty="0" err="1"/>
              <a:t>questions</a:t>
            </a:r>
            <a:r>
              <a:rPr lang="nl-NL" sz="3200" dirty="0"/>
              <a:t>??</a:t>
            </a:r>
          </a:p>
        </p:txBody>
      </p:sp>
    </p:spTree>
    <p:extLst>
      <p:ext uri="{BB962C8B-B14F-4D97-AF65-F5344CB8AC3E}">
        <p14:creationId xmlns:p14="http://schemas.microsoft.com/office/powerpoint/2010/main" val="1934413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sp>
        <p:nvSpPr>
          <p:cNvPr id="9" name="TextBox 8"/>
          <p:cNvSpPr txBox="1"/>
          <p:nvPr/>
        </p:nvSpPr>
        <p:spPr>
          <a:xfrm>
            <a:off x="615504" y="2150051"/>
            <a:ext cx="8712967" cy="7848302"/>
          </a:xfrm>
          <a:prstGeom prst="rect">
            <a:avLst/>
          </a:prstGeom>
          <a:noFill/>
        </p:spPr>
        <p:txBody>
          <a:bodyPr wrap="square" rtlCol="0">
            <a:spAutoFit/>
          </a:bodyPr>
          <a:lstStyle/>
          <a:p>
            <a:r>
              <a:rPr lang="nl-NL" sz="2800" dirty="0"/>
              <a:t>How </a:t>
            </a:r>
            <a:r>
              <a:rPr lang="nl-NL" sz="2800" dirty="0" err="1"/>
              <a:t>to</a:t>
            </a:r>
            <a:r>
              <a:rPr lang="nl-NL" sz="2800" dirty="0"/>
              <a:t> design </a:t>
            </a:r>
            <a:r>
              <a:rPr lang="nl-NL" sz="2800" dirty="0" err="1"/>
              <a:t>and</a:t>
            </a:r>
            <a:r>
              <a:rPr lang="nl-NL" sz="2800" dirty="0"/>
              <a:t> </a:t>
            </a:r>
            <a:r>
              <a:rPr lang="nl-NL" sz="2800" dirty="0" err="1"/>
              <a:t>prepare</a:t>
            </a:r>
            <a:r>
              <a:rPr lang="nl-NL" sz="2800" dirty="0"/>
              <a:t> question-</a:t>
            </a:r>
            <a:r>
              <a:rPr lang="nl-NL" sz="2800" dirty="0" err="1"/>
              <a:t>driven</a:t>
            </a:r>
            <a:r>
              <a:rPr lang="nl-NL" sz="2800" dirty="0"/>
              <a:t> </a:t>
            </a:r>
            <a:r>
              <a:rPr lang="nl-NL" sz="2800" dirty="0" err="1"/>
              <a:t>learning</a:t>
            </a:r>
            <a:r>
              <a:rPr lang="nl-NL" sz="2800" dirty="0"/>
              <a:t>?</a:t>
            </a:r>
          </a:p>
          <a:p>
            <a:pPr marL="457200" indent="-457200">
              <a:buFont typeface="Arial" panose="020B0604020202020204" pitchFamily="34" charset="0"/>
              <a:buChar char="•"/>
            </a:pPr>
            <a:r>
              <a:rPr lang="nl-NL" sz="2800" dirty="0"/>
              <a:t>select curriculum goals?</a:t>
            </a:r>
          </a:p>
          <a:p>
            <a:pPr marL="457200" indent="-457200">
              <a:buFont typeface="Arial" panose="020B0604020202020204" pitchFamily="34" charset="0"/>
              <a:buChar char="•"/>
            </a:pPr>
            <a:r>
              <a:rPr lang="nl-NL" sz="2800" dirty="0" err="1"/>
              <a:t>anticipate</a:t>
            </a:r>
            <a:r>
              <a:rPr lang="nl-NL" sz="2800" dirty="0"/>
              <a:t> on student questioning?</a:t>
            </a:r>
          </a:p>
          <a:p>
            <a:pPr marL="457200" indent="-457200">
              <a:buFont typeface="Arial" panose="020B0604020202020204" pitchFamily="34" charset="0"/>
              <a:buChar char="•"/>
            </a:pPr>
            <a:endParaRPr lang="nl-NL" sz="2800" dirty="0"/>
          </a:p>
          <a:p>
            <a:r>
              <a:rPr lang="nl-NL" sz="2800" dirty="0"/>
              <a:t>How </a:t>
            </a:r>
            <a:r>
              <a:rPr lang="nl-NL" sz="2800" dirty="0" err="1"/>
              <a:t>to</a:t>
            </a:r>
            <a:r>
              <a:rPr lang="nl-NL" sz="2800" dirty="0"/>
              <a:t> guide </a:t>
            </a:r>
            <a:r>
              <a:rPr lang="nl-NL" sz="2800" dirty="0" err="1"/>
              <a:t>diversity</a:t>
            </a:r>
            <a:r>
              <a:rPr lang="nl-NL" sz="2800" dirty="0"/>
              <a:t> in student questioning?</a:t>
            </a:r>
          </a:p>
          <a:p>
            <a:pPr marL="457200" indent="-457200">
              <a:buFont typeface="Arial" panose="020B0604020202020204" pitchFamily="34" charset="0"/>
              <a:buChar char="•"/>
            </a:pPr>
            <a:r>
              <a:rPr lang="nl-NL" sz="2800" dirty="0"/>
              <a:t>Classroom management?</a:t>
            </a:r>
          </a:p>
          <a:p>
            <a:pPr marL="457200" indent="-457200">
              <a:buFont typeface="Arial" panose="020B0604020202020204" pitchFamily="34" charset="0"/>
              <a:buChar char="•"/>
            </a:pPr>
            <a:r>
              <a:rPr lang="nl-NL" sz="2800" dirty="0" err="1"/>
              <a:t>Optimalise</a:t>
            </a:r>
            <a:r>
              <a:rPr lang="nl-NL" sz="2800" dirty="0"/>
              <a:t> </a:t>
            </a:r>
            <a:r>
              <a:rPr lang="nl-NL" sz="2800" dirty="0" err="1"/>
              <a:t>learning</a:t>
            </a:r>
            <a:r>
              <a:rPr lang="nl-NL" sz="2800" dirty="0"/>
              <a:t> </a:t>
            </a:r>
            <a:r>
              <a:rPr lang="nl-NL" sz="2800" dirty="0" err="1"/>
              <a:t>outcomes</a:t>
            </a:r>
            <a:r>
              <a:rPr lang="nl-NL" sz="2800" dirty="0"/>
              <a:t>?</a:t>
            </a:r>
          </a:p>
          <a:p>
            <a:pPr marL="457200" indent="-457200">
              <a:buFont typeface="Arial" panose="020B0604020202020204" pitchFamily="34" charset="0"/>
              <a:buChar char="•"/>
            </a:pPr>
            <a:r>
              <a:rPr lang="nl-NL" sz="2800" dirty="0"/>
              <a:t>Built </a:t>
            </a:r>
            <a:r>
              <a:rPr lang="nl-NL" sz="2800" dirty="0" err="1"/>
              <a:t>collective</a:t>
            </a:r>
            <a:r>
              <a:rPr lang="nl-NL" sz="2800" dirty="0"/>
              <a:t> </a:t>
            </a:r>
            <a:r>
              <a:rPr lang="nl-NL" sz="2800" dirty="0" err="1"/>
              <a:t>knowledge</a:t>
            </a:r>
            <a:r>
              <a:rPr lang="nl-NL" sz="2800" dirty="0"/>
              <a:t>?</a:t>
            </a:r>
          </a:p>
          <a:p>
            <a:pPr marL="457200" indent="-457200">
              <a:buFont typeface="Arial" panose="020B0604020202020204" pitchFamily="34" charset="0"/>
              <a:buChar char="•"/>
            </a:pPr>
            <a:endParaRPr lang="nl-NL" sz="2800" dirty="0"/>
          </a:p>
          <a:p>
            <a:r>
              <a:rPr lang="nl-NL" sz="2800" dirty="0"/>
              <a:t>How </a:t>
            </a:r>
            <a:r>
              <a:rPr lang="nl-NL" sz="2800" dirty="0" err="1"/>
              <a:t>to</a:t>
            </a:r>
            <a:r>
              <a:rPr lang="nl-NL" sz="2800" dirty="0"/>
              <a:t> monitor </a:t>
            </a:r>
            <a:r>
              <a:rPr lang="nl-NL" sz="2800" dirty="0" err="1"/>
              <a:t>and</a:t>
            </a:r>
            <a:r>
              <a:rPr lang="nl-NL" sz="2800" dirty="0"/>
              <a:t> </a:t>
            </a:r>
            <a:r>
              <a:rPr lang="nl-NL" sz="2800" dirty="0" err="1"/>
              <a:t>evaluate</a:t>
            </a:r>
            <a:r>
              <a:rPr lang="nl-NL" sz="2800" dirty="0"/>
              <a:t> </a:t>
            </a:r>
            <a:r>
              <a:rPr lang="nl-NL" sz="2800" dirty="0" err="1"/>
              <a:t>learning</a:t>
            </a:r>
            <a:r>
              <a:rPr lang="nl-NL" sz="2800" dirty="0"/>
              <a:t> </a:t>
            </a:r>
            <a:r>
              <a:rPr lang="nl-NL" sz="2800" dirty="0" err="1"/>
              <a:t>outcomes</a:t>
            </a:r>
            <a:r>
              <a:rPr lang="nl-NL" sz="2800" dirty="0"/>
              <a:t>?</a:t>
            </a:r>
          </a:p>
          <a:p>
            <a:pPr marL="457200" indent="-457200">
              <a:buFont typeface="Arial" panose="020B0604020202020204" pitchFamily="34" charset="0"/>
              <a:buChar char="•"/>
            </a:pPr>
            <a:r>
              <a:rPr lang="nl-NL" sz="2800" dirty="0" err="1"/>
              <a:t>Measure</a:t>
            </a:r>
            <a:r>
              <a:rPr lang="nl-NL" sz="2800" dirty="0"/>
              <a:t> </a:t>
            </a:r>
            <a:r>
              <a:rPr lang="nl-NL" sz="2800" dirty="0" err="1"/>
              <a:t>individual</a:t>
            </a:r>
            <a:r>
              <a:rPr lang="nl-NL" sz="2800" dirty="0"/>
              <a:t> </a:t>
            </a:r>
            <a:r>
              <a:rPr lang="nl-NL" sz="2800" dirty="0" err="1"/>
              <a:t>progress</a:t>
            </a:r>
            <a:r>
              <a:rPr lang="nl-NL" sz="2800" dirty="0"/>
              <a:t>?</a:t>
            </a:r>
          </a:p>
          <a:p>
            <a:pPr marL="457200" indent="-457200">
              <a:buFont typeface="Arial" panose="020B0604020202020204" pitchFamily="34" charset="0"/>
              <a:buChar char="•"/>
            </a:pPr>
            <a:r>
              <a:rPr lang="nl-NL" sz="2800" dirty="0" err="1"/>
              <a:t>Assess</a:t>
            </a:r>
            <a:r>
              <a:rPr lang="nl-NL" sz="2800" dirty="0"/>
              <a:t> curriculum goals?</a:t>
            </a:r>
          </a:p>
          <a:p>
            <a:pPr marL="457200" indent="-457200">
              <a:buFont typeface="Arial" panose="020B0604020202020204" pitchFamily="34" charset="0"/>
              <a:buChar char="•"/>
            </a:pPr>
            <a:endParaRPr lang="nl-NL" sz="2800" dirty="0"/>
          </a:p>
          <a:p>
            <a:endParaRPr lang="nl-NL" sz="2800" dirty="0"/>
          </a:p>
          <a:p>
            <a:endParaRPr lang="nl-NL" sz="2800" dirty="0"/>
          </a:p>
          <a:p>
            <a:r>
              <a:rPr lang="nl-NL" sz="2800" dirty="0"/>
              <a:t> </a:t>
            </a:r>
          </a:p>
          <a:p>
            <a:r>
              <a:rPr lang="nl-NL" sz="2800" dirty="0"/>
              <a:t> </a:t>
            </a:r>
          </a:p>
          <a:p>
            <a:endParaRPr lang="nl-NL" sz="2800" dirty="0"/>
          </a:p>
        </p:txBody>
      </p:sp>
      <p:sp>
        <p:nvSpPr>
          <p:cNvPr id="16" name="TextBox 1"/>
          <p:cNvSpPr txBox="1"/>
          <p:nvPr/>
        </p:nvSpPr>
        <p:spPr>
          <a:xfrm>
            <a:off x="0" y="740835"/>
            <a:ext cx="6681823" cy="769441"/>
          </a:xfrm>
          <a:prstGeom prst="rect">
            <a:avLst/>
          </a:prstGeom>
          <a:noFill/>
        </p:spPr>
        <p:txBody>
          <a:bodyPr vert="horz" wrap="square" rtlCol="0">
            <a:spAutoFit/>
          </a:bodyPr>
          <a:lstStyle/>
          <a:p>
            <a:pPr algn="ctr"/>
            <a:r>
              <a:rPr lang="nl-NL" sz="4400" dirty="0" err="1">
                <a:solidFill>
                  <a:prstClr val="black"/>
                </a:solidFill>
                <a:ea typeface="+mj-ea"/>
                <a:cs typeface="+mj-cs"/>
              </a:rPr>
              <a:t>Challenges</a:t>
            </a:r>
            <a:r>
              <a:rPr lang="nl-NL" sz="4400" dirty="0">
                <a:solidFill>
                  <a:prstClr val="black"/>
                </a:solidFill>
                <a:ea typeface="+mj-ea"/>
                <a:cs typeface="+mj-cs"/>
              </a:rPr>
              <a:t> </a:t>
            </a:r>
            <a:r>
              <a:rPr lang="nl-NL" sz="4400" dirty="0" err="1">
                <a:solidFill>
                  <a:prstClr val="black"/>
                </a:solidFill>
                <a:ea typeface="+mj-ea"/>
                <a:cs typeface="+mj-cs"/>
              </a:rPr>
              <a:t>for</a:t>
            </a:r>
            <a:r>
              <a:rPr lang="nl-NL" sz="4400" dirty="0">
                <a:solidFill>
                  <a:prstClr val="black"/>
                </a:solidFill>
                <a:ea typeface="+mj-ea"/>
                <a:cs typeface="+mj-cs"/>
              </a:rPr>
              <a:t> </a:t>
            </a:r>
            <a:r>
              <a:rPr lang="nl-NL" sz="4400" dirty="0" err="1">
                <a:solidFill>
                  <a:prstClr val="black"/>
                </a:solidFill>
                <a:ea typeface="+mj-ea"/>
                <a:cs typeface="+mj-cs"/>
              </a:rPr>
              <a:t>teachers</a:t>
            </a:r>
            <a:r>
              <a:rPr lang="nl-NL" sz="4400" dirty="0">
                <a:solidFill>
                  <a:prstClr val="black"/>
                </a:solidFill>
                <a:ea typeface="+mj-ea"/>
                <a:cs typeface="+mj-cs"/>
              </a:rPr>
              <a:t>?</a:t>
            </a:r>
          </a:p>
        </p:txBody>
      </p:sp>
      <p:sp>
        <p:nvSpPr>
          <p:cNvPr id="2" name="Rechthoek 1"/>
          <p:cNvSpPr/>
          <p:nvPr/>
        </p:nvSpPr>
        <p:spPr>
          <a:xfrm>
            <a:off x="615503" y="7774216"/>
            <a:ext cx="9001001" cy="800219"/>
          </a:xfrm>
          <a:prstGeom prst="rect">
            <a:avLst/>
          </a:prstGeom>
        </p:spPr>
        <p:txBody>
          <a:bodyPr wrap="square">
            <a:spAutoFit/>
          </a:bodyPr>
          <a:lstStyle/>
          <a:p>
            <a:r>
              <a:rPr lang="nl-NL" sz="2800" dirty="0"/>
              <a:t>Teachers face multiple </a:t>
            </a:r>
            <a:r>
              <a:rPr lang="nl-NL" sz="2800" dirty="0" err="1"/>
              <a:t>challenges</a:t>
            </a:r>
            <a:r>
              <a:rPr lang="nl-NL" sz="2800" dirty="0"/>
              <a:t> </a:t>
            </a:r>
            <a:r>
              <a:rPr lang="nl-NL" sz="2800" dirty="0" err="1"/>
              <a:t>during</a:t>
            </a:r>
            <a:r>
              <a:rPr lang="nl-NL" sz="2800" dirty="0"/>
              <a:t> </a:t>
            </a:r>
            <a:r>
              <a:rPr lang="nl-NL" sz="2800" dirty="0" err="1"/>
              <a:t>implementation</a:t>
            </a:r>
            <a:r>
              <a:rPr lang="nl-NL" sz="2800" dirty="0"/>
              <a:t> </a:t>
            </a:r>
          </a:p>
          <a:p>
            <a:r>
              <a:rPr lang="nl-NL" dirty="0"/>
              <a:t>(</a:t>
            </a:r>
            <a:r>
              <a:rPr lang="nl-NL" dirty="0" err="1"/>
              <a:t>Chin</a:t>
            </a:r>
            <a:r>
              <a:rPr lang="nl-NL" dirty="0"/>
              <a:t> &amp; </a:t>
            </a:r>
            <a:r>
              <a:rPr lang="nl-NL" dirty="0" err="1"/>
              <a:t>Osborne</a:t>
            </a:r>
            <a:r>
              <a:rPr lang="nl-NL" dirty="0"/>
              <a:t>, 2008 </a:t>
            </a:r>
            <a:r>
              <a:rPr lang="nl-NL" dirty="0" err="1"/>
              <a:t>Aguiar</a:t>
            </a:r>
            <a:r>
              <a:rPr lang="nl-NL" dirty="0"/>
              <a:t>, Mortimer &amp; Scott, 2009; </a:t>
            </a:r>
            <a:r>
              <a:rPr lang="nl-NL" dirty="0" err="1"/>
              <a:t>Nardone</a:t>
            </a:r>
            <a:r>
              <a:rPr lang="nl-NL" dirty="0"/>
              <a:t> &amp; Lee, 2011; Polman, 2004 )</a:t>
            </a:r>
          </a:p>
        </p:txBody>
      </p:sp>
      <p:pic>
        <p:nvPicPr>
          <p:cNvPr id="17" name="Afbeelding 16"/>
          <p:cNvPicPr>
            <a:picLocks noChangeAspect="1"/>
          </p:cNvPicPr>
          <p:nvPr/>
        </p:nvPicPr>
        <p:blipFill>
          <a:blip r:embed="rId2"/>
          <a:stretch>
            <a:fillRect/>
          </a:stretch>
        </p:blipFill>
        <p:spPr>
          <a:xfrm>
            <a:off x="7303613" y="0"/>
            <a:ext cx="2857500" cy="1905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TextBox 7"/>
          <p:cNvSpPr txBox="1"/>
          <p:nvPr/>
        </p:nvSpPr>
        <p:spPr>
          <a:xfrm>
            <a:off x="615504" y="1636688"/>
            <a:ext cx="237566" cy="646331"/>
          </a:xfrm>
          <a:prstGeom prst="rect">
            <a:avLst/>
          </a:prstGeom>
          <a:noFill/>
        </p:spPr>
        <p:txBody>
          <a:bodyPr wrap="none" rtlCol="0">
            <a:spAutoFit/>
          </a:bodyPr>
          <a:lstStyle/>
          <a:p>
            <a:r>
              <a:rPr lang="en-US" dirty="0"/>
              <a:t> </a:t>
            </a:r>
            <a:endParaRPr lang="nl-NL" dirty="0"/>
          </a:p>
          <a:p>
            <a:endParaRPr lang="nl-NL" dirty="0"/>
          </a:p>
        </p:txBody>
      </p:sp>
      <p:sp>
        <p:nvSpPr>
          <p:cNvPr id="12" name="Rectangle 11"/>
          <p:cNvSpPr/>
          <p:nvPr/>
        </p:nvSpPr>
        <p:spPr>
          <a:xfrm>
            <a:off x="3279800" y="628576"/>
            <a:ext cx="3240360" cy="769441"/>
          </a:xfrm>
          <a:prstGeom prst="rect">
            <a:avLst/>
          </a:prstGeom>
        </p:spPr>
        <p:txBody>
          <a:bodyPr wrap="square">
            <a:spAutoFit/>
          </a:bodyPr>
          <a:lstStyle/>
          <a:p>
            <a:pPr lvl="0"/>
            <a:r>
              <a:rPr lang="nl-NL" sz="4400" dirty="0">
                <a:solidFill>
                  <a:prstClr val="black"/>
                </a:solidFill>
                <a:ea typeface="+mj-ea"/>
                <a:cs typeface="+mj-cs"/>
              </a:rPr>
              <a:t>Solutions?</a:t>
            </a:r>
            <a:endParaRPr lang="nl-NL" sz="2800" b="1" dirty="0">
              <a:solidFill>
                <a:prstClr val="black"/>
              </a:solidFill>
            </a:endParaRPr>
          </a:p>
        </p:txBody>
      </p:sp>
      <p:sp>
        <p:nvSpPr>
          <p:cNvPr id="15" name="TextBox 14"/>
          <p:cNvSpPr txBox="1"/>
          <p:nvPr/>
        </p:nvSpPr>
        <p:spPr>
          <a:xfrm>
            <a:off x="853239" y="1695368"/>
            <a:ext cx="9616504" cy="1815882"/>
          </a:xfrm>
          <a:prstGeom prst="rect">
            <a:avLst/>
          </a:prstGeom>
          <a:noFill/>
        </p:spPr>
        <p:txBody>
          <a:bodyPr wrap="square" rtlCol="0">
            <a:spAutoFit/>
          </a:bodyPr>
          <a:lstStyle/>
          <a:p>
            <a:r>
              <a:rPr lang="en-GB" sz="2800" dirty="0"/>
              <a:t>Need for scaffolds which provide:</a:t>
            </a:r>
            <a:r>
              <a:rPr lang="en-GB" sz="2800" dirty="0">
                <a:solidFill>
                  <a:srgbClr val="FF0000"/>
                </a:solidFill>
              </a:rPr>
              <a:t> “structured freedom”</a:t>
            </a:r>
          </a:p>
          <a:p>
            <a:endParaRPr lang="en-GB" sz="2800" dirty="0"/>
          </a:p>
          <a:p>
            <a:r>
              <a:rPr lang="en-GB" sz="2800" dirty="0"/>
              <a:t>The </a:t>
            </a:r>
            <a:r>
              <a:rPr lang="en-GB" sz="2800" dirty="0">
                <a:solidFill>
                  <a:srgbClr val="FF0000"/>
                </a:solidFill>
              </a:rPr>
              <a:t>freedom</a:t>
            </a:r>
            <a:r>
              <a:rPr lang="en-GB" sz="2800" dirty="0"/>
              <a:t> to </a:t>
            </a:r>
            <a:r>
              <a:rPr lang="en-GB" sz="2800" dirty="0">
                <a:solidFill>
                  <a:srgbClr val="0070C0"/>
                </a:solidFill>
              </a:rPr>
              <a:t>inquire into a topic of interest </a:t>
            </a:r>
            <a:r>
              <a:rPr lang="en-GB" sz="2800" dirty="0"/>
              <a:t>in balance </a:t>
            </a:r>
          </a:p>
          <a:p>
            <a:r>
              <a:rPr lang="en-GB" sz="2800" dirty="0"/>
              <a:t>with </a:t>
            </a:r>
            <a:r>
              <a:rPr lang="en-GB" sz="2800" dirty="0">
                <a:solidFill>
                  <a:srgbClr val="FF0000"/>
                </a:solidFill>
              </a:rPr>
              <a:t>structure</a:t>
            </a:r>
            <a:r>
              <a:rPr lang="en-GB" sz="2800" dirty="0"/>
              <a:t> to </a:t>
            </a:r>
            <a:r>
              <a:rPr lang="en-GB" sz="2800" dirty="0">
                <a:solidFill>
                  <a:srgbClr val="0070C0"/>
                </a:solidFill>
              </a:rPr>
              <a:t>attain curricular objectives</a:t>
            </a:r>
            <a:r>
              <a:rPr lang="en-GB" sz="2800" dirty="0"/>
              <a:t>.</a:t>
            </a:r>
            <a:endParaRPr lang="nl-NL" sz="2800" dirty="0"/>
          </a:p>
        </p:txBody>
      </p:sp>
      <p:pic>
        <p:nvPicPr>
          <p:cNvPr id="26626" name="Picture 2" descr="https://encrypted-tbn0.gstatic.com/images?q=tbn:ANd9GcSVlBBTueHtGD2F02UybpuxaOlWihZcVeXItYapkfeOsgtUMUgv">
            <a:hlinkClick r:id="rId3"/>
          </p:cNvPr>
          <p:cNvPicPr>
            <a:picLocks noChangeAspect="1" noChangeArrowheads="1"/>
          </p:cNvPicPr>
          <p:nvPr/>
        </p:nvPicPr>
        <p:blipFill>
          <a:blip r:embed="rId4" cstate="print"/>
          <a:srcRect/>
          <a:stretch>
            <a:fillRect/>
          </a:stretch>
        </p:blipFill>
        <p:spPr bwMode="auto">
          <a:xfrm>
            <a:off x="1767632" y="4156968"/>
            <a:ext cx="5534025" cy="3810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solidFill>
                  <a:prstClr val="black"/>
                </a:solidFill>
                <a:latin typeface="+mn-lt"/>
              </a:rPr>
              <a:t>Method?</a:t>
            </a:r>
          </a:p>
        </p:txBody>
      </p:sp>
      <p:sp>
        <p:nvSpPr>
          <p:cNvPr id="3" name="Tijdelijke aanduiding voor inhoud 2"/>
          <p:cNvSpPr>
            <a:spLocks noGrp="1"/>
          </p:cNvSpPr>
          <p:nvPr>
            <p:ph idx="1"/>
          </p:nvPr>
        </p:nvSpPr>
        <p:spPr/>
        <p:txBody>
          <a:bodyPr>
            <a:normAutofit/>
          </a:bodyPr>
          <a:lstStyle/>
          <a:p>
            <a:r>
              <a:rPr lang="nl-NL" dirty="0"/>
              <a:t>design-</a:t>
            </a:r>
            <a:r>
              <a:rPr lang="nl-NL" dirty="0" err="1"/>
              <a:t>based</a:t>
            </a:r>
            <a:r>
              <a:rPr lang="nl-NL" dirty="0"/>
              <a:t> research</a:t>
            </a:r>
          </a:p>
          <a:p>
            <a:pPr lvl="1"/>
            <a:r>
              <a:rPr lang="nl-NL" dirty="0"/>
              <a:t>4 </a:t>
            </a:r>
            <a:r>
              <a:rPr lang="nl-NL" dirty="0" err="1"/>
              <a:t>years</a:t>
            </a:r>
            <a:endParaRPr lang="nl-NL" dirty="0"/>
          </a:p>
          <a:p>
            <a:pPr lvl="1"/>
            <a:r>
              <a:rPr lang="nl-NL" dirty="0"/>
              <a:t>3 schools</a:t>
            </a:r>
          </a:p>
          <a:p>
            <a:pPr lvl="1"/>
            <a:r>
              <a:rPr lang="nl-NL" dirty="0"/>
              <a:t>25 </a:t>
            </a:r>
            <a:r>
              <a:rPr lang="nl-NL" dirty="0" err="1"/>
              <a:t>teachers</a:t>
            </a:r>
            <a:endParaRPr lang="nl-NL" dirty="0"/>
          </a:p>
          <a:p>
            <a:pPr lvl="1"/>
            <a:r>
              <a:rPr lang="nl-NL" dirty="0"/>
              <a:t>400 </a:t>
            </a:r>
            <a:r>
              <a:rPr lang="nl-NL" dirty="0" err="1"/>
              <a:t>pupils</a:t>
            </a:r>
            <a:endParaRPr lang="nl-NL" dirty="0"/>
          </a:p>
          <a:p>
            <a:pPr lvl="1"/>
            <a:endParaRPr lang="nl-NL" dirty="0"/>
          </a:p>
          <a:p>
            <a:r>
              <a:rPr lang="nl-NL" dirty="0" err="1"/>
              <a:t>principle-based</a:t>
            </a:r>
            <a:r>
              <a:rPr lang="nl-NL" dirty="0"/>
              <a:t> scenario</a:t>
            </a:r>
          </a:p>
          <a:p>
            <a:pPr lvl="1"/>
            <a:r>
              <a:rPr lang="nl-NL" dirty="0" err="1"/>
              <a:t>based</a:t>
            </a:r>
            <a:r>
              <a:rPr lang="nl-NL" dirty="0"/>
              <a:t> on 4 design principles</a:t>
            </a:r>
          </a:p>
          <a:p>
            <a:pPr lvl="1"/>
            <a:r>
              <a:rPr lang="nl-NL" dirty="0" err="1"/>
              <a:t>flexible</a:t>
            </a:r>
            <a:endParaRPr lang="nl-NL" dirty="0"/>
          </a:p>
          <a:p>
            <a:pPr lvl="1"/>
            <a:r>
              <a:rPr lang="nl-NL" dirty="0" err="1"/>
              <a:t>adaptable</a:t>
            </a:r>
            <a:endParaRPr lang="nl-NL" dirty="0"/>
          </a:p>
        </p:txBody>
      </p:sp>
      <p:pic>
        <p:nvPicPr>
          <p:cNvPr id="5" name="Afbeelding 4"/>
          <p:cNvPicPr>
            <a:picLocks noChangeAspect="1"/>
          </p:cNvPicPr>
          <p:nvPr/>
        </p:nvPicPr>
        <p:blipFill>
          <a:blip r:embed="rId3"/>
          <a:stretch>
            <a:fillRect/>
          </a:stretch>
        </p:blipFill>
        <p:spPr>
          <a:xfrm>
            <a:off x="4283968" y="2972126"/>
            <a:ext cx="5368032" cy="2035703"/>
          </a:xfrm>
          <a:prstGeom prst="rect">
            <a:avLst/>
          </a:prstGeom>
        </p:spPr>
      </p:pic>
    </p:spTree>
    <p:extLst>
      <p:ext uri="{BB962C8B-B14F-4D97-AF65-F5344CB8AC3E}">
        <p14:creationId xmlns:p14="http://schemas.microsoft.com/office/powerpoint/2010/main" val="2165626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hthoek 25"/>
          <p:cNvSpPr/>
          <p:nvPr/>
        </p:nvSpPr>
        <p:spPr>
          <a:xfrm>
            <a:off x="2821231" y="322114"/>
            <a:ext cx="4530407" cy="769441"/>
          </a:xfrm>
          <a:prstGeom prst="rect">
            <a:avLst/>
          </a:prstGeom>
        </p:spPr>
        <p:txBody>
          <a:bodyPr wrap="none">
            <a:spAutoFit/>
          </a:bodyPr>
          <a:lstStyle/>
          <a:p>
            <a:r>
              <a:rPr lang="nl-NL" sz="4400" dirty="0">
                <a:solidFill>
                  <a:prstClr val="black"/>
                </a:solidFill>
                <a:ea typeface="+mj-ea"/>
                <a:cs typeface="+mj-cs"/>
              </a:rPr>
              <a:t>4 Design-principles</a:t>
            </a:r>
            <a:endParaRPr lang="nl-NL" dirty="0"/>
          </a:p>
        </p:txBody>
      </p:sp>
      <p:grpSp>
        <p:nvGrpSpPr>
          <p:cNvPr id="7" name="Groep 6"/>
          <p:cNvGrpSpPr/>
          <p:nvPr/>
        </p:nvGrpSpPr>
        <p:grpSpPr>
          <a:xfrm>
            <a:off x="1309316" y="1924720"/>
            <a:ext cx="3531945" cy="2964083"/>
            <a:chOff x="1309316" y="1924720"/>
            <a:chExt cx="3531945" cy="2964083"/>
          </a:xfrm>
        </p:grpSpPr>
        <p:pic>
          <p:nvPicPr>
            <p:cNvPr id="30" name="Afbeelding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316" y="1924720"/>
              <a:ext cx="3504132" cy="219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hthoek 3"/>
            <p:cNvSpPr>
              <a:spLocks noChangeArrowheads="1"/>
            </p:cNvSpPr>
            <p:nvPr/>
          </p:nvSpPr>
          <p:spPr bwMode="auto">
            <a:xfrm>
              <a:off x="1839640" y="4242472"/>
              <a:ext cx="300162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acknowledge</a:t>
              </a:r>
              <a:r>
                <a:rPr lang="nl-NL" altLang="nl-NL" sz="1800" dirty="0"/>
                <a:t> </a:t>
              </a:r>
              <a:r>
                <a:rPr lang="nl-NL" altLang="nl-NL" sz="1800" dirty="0" err="1"/>
                <a:t>learning</a:t>
              </a:r>
              <a:endParaRPr lang="nl-NL" altLang="nl-NL" sz="1800" dirty="0"/>
            </a:p>
            <a:p>
              <a:pPr algn="ctr"/>
              <a:r>
                <a:rPr lang="nl-NL" altLang="nl-NL" sz="1800" dirty="0" err="1"/>
                <a:t>potential</a:t>
              </a:r>
              <a:r>
                <a:rPr lang="nl-NL" altLang="nl-NL" sz="1800" dirty="0"/>
                <a:t> in questioning</a:t>
              </a:r>
            </a:p>
          </p:txBody>
        </p:sp>
      </p:grpSp>
      <p:grpSp>
        <p:nvGrpSpPr>
          <p:cNvPr id="36" name="Groep 35"/>
          <p:cNvGrpSpPr/>
          <p:nvPr/>
        </p:nvGrpSpPr>
        <p:grpSpPr>
          <a:xfrm>
            <a:off x="5462498" y="2066771"/>
            <a:ext cx="2882701" cy="2698496"/>
            <a:chOff x="5462498" y="2066771"/>
            <a:chExt cx="2882701" cy="2698496"/>
          </a:xfrm>
        </p:grpSpPr>
        <p:pic>
          <p:nvPicPr>
            <p:cNvPr id="29"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62498" y="2066771"/>
              <a:ext cx="2684844" cy="1789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hthoek 11"/>
            <p:cNvSpPr>
              <a:spLocks noChangeArrowheads="1"/>
            </p:cNvSpPr>
            <p:nvPr/>
          </p:nvSpPr>
          <p:spPr bwMode="auto">
            <a:xfrm>
              <a:off x="5462498" y="4118936"/>
              <a:ext cx="28827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provide</a:t>
              </a:r>
              <a:r>
                <a:rPr lang="nl-NL" altLang="nl-NL" sz="1800" dirty="0"/>
                <a:t> </a:t>
              </a:r>
              <a:r>
                <a:rPr lang="nl-NL" altLang="nl-NL" sz="1800" dirty="0" err="1"/>
                <a:t>conceptual</a:t>
              </a:r>
              <a:endParaRPr lang="nl-NL" altLang="nl-NL" sz="1800" dirty="0"/>
            </a:p>
            <a:p>
              <a:pPr algn="ctr"/>
              <a:r>
                <a:rPr lang="nl-NL" altLang="nl-NL" sz="1800" dirty="0"/>
                <a:t>focus </a:t>
              </a:r>
              <a:r>
                <a:rPr lang="nl-NL" altLang="nl-NL" sz="1800" dirty="0" err="1"/>
                <a:t>for</a:t>
              </a:r>
              <a:r>
                <a:rPr lang="nl-NL" altLang="nl-NL" sz="1800" dirty="0"/>
                <a:t> questioning</a:t>
              </a:r>
            </a:p>
          </p:txBody>
        </p:sp>
      </p:grpSp>
      <p:grpSp>
        <p:nvGrpSpPr>
          <p:cNvPr id="38" name="Groep 37"/>
          <p:cNvGrpSpPr/>
          <p:nvPr/>
        </p:nvGrpSpPr>
        <p:grpSpPr>
          <a:xfrm>
            <a:off x="5296024" y="5263386"/>
            <a:ext cx="2937579" cy="2805722"/>
            <a:chOff x="5296024" y="5263386"/>
            <a:chExt cx="2937579" cy="2805722"/>
          </a:xfrm>
        </p:grpSpPr>
        <p:pic>
          <p:nvPicPr>
            <p:cNvPr id="28" name="Afbeelding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96024" y="5263386"/>
              <a:ext cx="2937579" cy="2132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hthoek 14"/>
            <p:cNvSpPr>
              <a:spLocks noChangeArrowheads="1"/>
            </p:cNvSpPr>
            <p:nvPr/>
          </p:nvSpPr>
          <p:spPr bwMode="auto">
            <a:xfrm>
              <a:off x="5345762" y="7422777"/>
              <a:ext cx="27836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visualize</a:t>
              </a:r>
              <a:r>
                <a:rPr lang="nl-NL" altLang="nl-NL" sz="1800" dirty="0"/>
                <a:t> </a:t>
              </a:r>
              <a:r>
                <a:rPr lang="nl-NL" altLang="nl-NL" sz="1800" dirty="0" err="1"/>
                <a:t>the</a:t>
              </a:r>
              <a:r>
                <a:rPr lang="nl-NL" altLang="nl-NL" sz="1800" dirty="0"/>
                <a:t> </a:t>
              </a:r>
            </a:p>
            <a:p>
              <a:pPr algn="ctr"/>
              <a:r>
                <a:rPr lang="nl-NL" altLang="nl-NL" sz="1800" dirty="0"/>
                <a:t>questioning </a:t>
              </a:r>
              <a:r>
                <a:rPr lang="nl-NL" altLang="nl-NL" sz="1800" dirty="0" err="1"/>
                <a:t>process</a:t>
              </a:r>
              <a:endParaRPr lang="nl-NL" altLang="nl-NL" sz="1800" dirty="0"/>
            </a:p>
          </p:txBody>
        </p:sp>
      </p:grpSp>
      <p:grpSp>
        <p:nvGrpSpPr>
          <p:cNvPr id="37" name="Groep 36"/>
          <p:cNvGrpSpPr/>
          <p:nvPr/>
        </p:nvGrpSpPr>
        <p:grpSpPr>
          <a:xfrm>
            <a:off x="1500049" y="5409876"/>
            <a:ext cx="2884904" cy="2632380"/>
            <a:chOff x="1500049" y="5409876"/>
            <a:chExt cx="2884904" cy="2632380"/>
          </a:xfrm>
        </p:grpSpPr>
        <p:sp>
          <p:nvSpPr>
            <p:cNvPr id="33" name="Rechthoek 12"/>
            <p:cNvSpPr>
              <a:spLocks noChangeArrowheads="1"/>
            </p:cNvSpPr>
            <p:nvPr/>
          </p:nvSpPr>
          <p:spPr bwMode="auto">
            <a:xfrm>
              <a:off x="1500049" y="7395925"/>
              <a:ext cx="28849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nl-NL" sz="1800" dirty="0" err="1"/>
                <a:t>organize</a:t>
              </a:r>
              <a:r>
                <a:rPr lang="nl-NL" altLang="nl-NL" sz="1800" dirty="0"/>
                <a:t> </a:t>
              </a:r>
              <a:r>
                <a:rPr lang="nl-NL" altLang="nl-NL" sz="1800" dirty="0" err="1"/>
                <a:t>collective</a:t>
              </a:r>
              <a:r>
                <a:rPr lang="nl-NL" altLang="nl-NL" sz="1800" dirty="0"/>
                <a:t> </a:t>
              </a:r>
              <a:r>
                <a:rPr lang="nl-NL" altLang="nl-NL" sz="1800" dirty="0" err="1"/>
                <a:t>responsibility</a:t>
              </a:r>
              <a:endParaRPr lang="nl-NL" altLang="nl-NL" sz="1800" dirty="0"/>
            </a:p>
          </p:txBody>
        </p:sp>
        <p:pic>
          <p:nvPicPr>
            <p:cNvPr id="35"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21319" y="5409876"/>
              <a:ext cx="2642363" cy="183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38375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2031</Words>
  <Application>Microsoft Office PowerPoint</Application>
  <PresentationFormat>Aangepast</PresentationFormat>
  <Paragraphs>566</Paragraphs>
  <Slides>51</Slides>
  <Notes>13</Notes>
  <HiddenSlides>0</HiddenSlides>
  <MMClips>0</MMClips>
  <ScaleCrop>false</ScaleCrop>
  <HeadingPairs>
    <vt:vector size="6" baseType="variant">
      <vt:variant>
        <vt:lpstr>Gebruikte lettertypen</vt:lpstr>
      </vt:variant>
      <vt:variant>
        <vt:i4>20</vt:i4>
      </vt:variant>
      <vt:variant>
        <vt:lpstr>Thema</vt:lpstr>
      </vt:variant>
      <vt:variant>
        <vt:i4>1</vt:i4>
      </vt:variant>
      <vt:variant>
        <vt:lpstr>Diatitels</vt:lpstr>
      </vt:variant>
      <vt:variant>
        <vt:i4>51</vt:i4>
      </vt:variant>
    </vt:vector>
  </HeadingPairs>
  <TitlesOfParts>
    <vt:vector size="72" baseType="lpstr">
      <vt:lpstr>Calibri - 12</vt:lpstr>
      <vt:lpstr>Arial - 13</vt:lpstr>
      <vt:lpstr>Times New Roman</vt:lpstr>
      <vt:lpstr>Calibri - 24</vt:lpstr>
      <vt:lpstr>Calibri - 36</vt:lpstr>
      <vt:lpstr>Calibri - 20</vt:lpstr>
      <vt:lpstr>Arial - 20</vt:lpstr>
      <vt:lpstr>Verdana</vt:lpstr>
      <vt:lpstr>Calibri - 26</vt:lpstr>
      <vt:lpstr>Comic Sans MS - 43</vt:lpstr>
      <vt:lpstr>Calibri - 22</vt:lpstr>
      <vt:lpstr>Arial - 18</vt:lpstr>
      <vt:lpstr>Arial - 24</vt:lpstr>
      <vt:lpstr>ＭＳ Ｐゴシック</vt:lpstr>
      <vt:lpstr>Comic Sans MS - 36</vt:lpstr>
      <vt:lpstr>Calibri - 28</vt:lpstr>
      <vt:lpstr>Wingdings</vt:lpstr>
      <vt:lpstr>Arial</vt:lpstr>
      <vt:lpstr>Calibri</vt:lpstr>
      <vt:lpstr>Arial - 28</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Method?</vt:lpstr>
      <vt:lpstr>PowerPoint-presentatie</vt:lpstr>
      <vt:lpstr>5 Phases in scenario</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Prompt wonderment?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Objectives of evaluation</vt:lpstr>
      <vt:lpstr>PowerPoint-presentatie</vt:lpstr>
      <vt:lpstr>PowerPoint-presentatie</vt:lpstr>
      <vt:lpstr>PowerPoint-presentatie</vt:lpstr>
      <vt:lpstr>PowerPoint-presentatie</vt:lpstr>
      <vt:lpstr>PowerPoint-presentatie</vt:lpstr>
      <vt:lpstr>Blobtree</vt:lpstr>
      <vt:lpstr>PowerPoint-presentatie</vt:lpstr>
      <vt:lpstr>PowerPoint-presentatie</vt:lpstr>
    </vt:vector>
  </TitlesOfParts>
  <Company>Hogeschool van Arnhem en Nijmegen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shfh</dc:creator>
  <cp:lastModifiedBy>Stokhof Harry</cp:lastModifiedBy>
  <cp:revision>194</cp:revision>
  <dcterms:created xsi:type="dcterms:W3CDTF">2012-11-07T13:21:08Z</dcterms:created>
  <dcterms:modified xsi:type="dcterms:W3CDTF">2019-04-09T12:19:46Z</dcterms:modified>
</cp:coreProperties>
</file>