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46" r:id="rId5"/>
    <p:sldId id="258" r:id="rId6"/>
    <p:sldId id="260" r:id="rId7"/>
    <p:sldId id="261" r:id="rId8"/>
    <p:sldId id="262" r:id="rId9"/>
    <p:sldId id="263" r:id="rId10"/>
    <p:sldId id="347" r:id="rId11"/>
    <p:sldId id="348" r:id="rId12"/>
    <p:sldId id="349" r:id="rId13"/>
    <p:sldId id="265" r:id="rId14"/>
    <p:sldId id="350" r:id="rId15"/>
    <p:sldId id="351" r:id="rId16"/>
    <p:sldId id="266" r:id="rId17"/>
    <p:sldId id="267" r:id="rId18"/>
    <p:sldId id="352" r:id="rId19"/>
    <p:sldId id="353" r:id="rId20"/>
    <p:sldId id="268" r:id="rId21"/>
    <p:sldId id="354" r:id="rId22"/>
    <p:sldId id="355" r:id="rId23"/>
    <p:sldId id="356" r:id="rId24"/>
    <p:sldId id="276" r:id="rId25"/>
    <p:sldId id="269" r:id="rId26"/>
    <p:sldId id="270" r:id="rId27"/>
    <p:sldId id="35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9D834-1D9B-43B7-801E-4EBCE9BD3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0047D7-AE8B-4547-B91E-4B0D0D215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B1BAD1-E895-4BCB-8854-1459C0BC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18D3BD-012F-4BB7-A1E1-CD5C891C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61C7E-78CA-4C70-A277-EAB35063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02451-F7A4-4289-9A78-17C7FF94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89FBC7-B0BB-45A4-8C3E-5B38F3CA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D9ACD9-2571-47AA-A470-08354002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C3DDBA-64EF-4DB6-B7F8-F532AA8A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FEF060-A6BE-4939-B78E-87F93870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74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8F13FA4-9484-4853-97B2-F804337B1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4A19A4-299B-4BD4-A450-D9E797355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2FAE85-8D16-4DF0-A9B0-B740A05A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EA2356-C17A-442D-B7F2-D2075441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CABF58-8F48-423D-AF05-D8B6B887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20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7535" y="358775"/>
            <a:ext cx="10172700" cy="1079500"/>
          </a:xfrm>
        </p:spPr>
        <p:txBody>
          <a:bodyPr anchor="b"/>
          <a:lstStyle>
            <a:lvl1pPr algn="ctr">
              <a:defRPr sz="3733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Titelstijl van model bewerken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7535" y="1628777"/>
            <a:ext cx="10172700" cy="1800225"/>
          </a:xfrm>
        </p:spPr>
        <p:txBody>
          <a:bodyPr/>
          <a:lstStyle>
            <a:lvl1pPr marL="0" indent="0" algn="ctr">
              <a:buFontTx/>
              <a:buNone/>
              <a:defRPr sz="2667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073024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1A0B717-F72D-4116-81C7-374C736C39A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2DA9D2E-8A6A-4390-9BF8-47D7A55E00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1C6F10C7-A7ED-43D9-BCAD-28B262BF7E9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62912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DF7591D-9E97-47DF-8273-982698A571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9F6A41C-2980-44AB-A4B0-C19540E18B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880B1B91-040D-4D7F-94F0-0BBABA61F5D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064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534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9667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6241668-E83A-41E9-BF0C-CE992747BD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673B16B-6D8A-4C59-A823-0A793499B0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5E116A3B-8318-47EC-9F56-7A9BF17303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145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FAA7D4D-6025-4BFB-95C8-D6B95C91EA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86BB8C4-709B-4284-A511-F90BECD7D2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46081D06-C92C-4019-9C30-E8544DDB18F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12741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1A06F15-DBFA-4C43-8D9D-457C41FA7A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84EB7F0-9877-410A-AF57-309909BAFB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0FCB1E19-AEBF-4C5E-A419-0C57EED75DB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1901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C4D453E-9742-400C-9BC0-7C3723AF57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A87AF7E4-E4D0-4D20-A1BC-DEF4F04463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48264115-E6F9-49F2-BE5D-D75B7C53DC2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05578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FC0260E-CD5D-4D37-8D40-6EBB822280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13F5DE1-900C-4C14-B346-778F5BE625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39279C07-42A6-452C-A8F4-FB85B382A46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3506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7BED8-5DCF-4C86-9DC0-E9557E30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297FEF-F543-4F4C-979B-C3A9141D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3E02E-1055-424A-9288-53FCA70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E174D-21B8-41B0-9CD2-2AC537D8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689F7F-0345-4DDA-85AE-4F111372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709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7A004BF-41EB-46DD-9762-B88EEB2530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BB85496-520A-4AC0-AD50-47C3B3A41B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AD52AC8E-54C0-4BCB-A5E1-87747195E9C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51618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5DF4D51-7E2E-4E57-9311-9E913AEF07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AB580CE-882F-43B0-A754-30CFCC455F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E13129E1-D43C-4E61-A955-4091684ADA5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059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3333" y="274639"/>
            <a:ext cx="2345267" cy="5170487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533" y="274639"/>
            <a:ext cx="6832600" cy="5170487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C704BE1-5ADB-4816-9060-A6BF8951C4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84A22C2-B42C-4A88-88E9-6F1686B2DC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91A1C8DE-842A-4F3F-B65F-5848FD167E2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909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30B34-3CFF-4272-A373-D6DD3C20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D57443-2320-4A25-98E3-56AC598C0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EF496F-ADAA-4003-90C1-256DF28C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720425-D6C7-4459-AF8F-0BF1B4AE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8CCFEF-7084-4A28-9012-7D6E24AE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24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6CB08-014F-4712-8CEA-B1B27AAB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25CDE5-3026-446F-A296-3B467D23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B5CDCF-12B8-4EB9-B2AB-61848FD73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AC7BF3-1EB5-4C7A-A2BF-404B5190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DDD174-3BCE-4BAC-B865-E9F86293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4ECD2B-07C4-474B-A49F-07744B33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04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8DF22-6688-4AF8-AF57-C4166C13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FBA673-4C26-4187-99AB-EE0985C6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CFAA82-5867-4A2C-BDAB-16BD79ED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651D1E-A0D4-4DBF-BD1C-1584C3787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F659DD-88E5-44E2-9300-E21F277E8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AF62137-CF42-493C-AA9D-881BFE24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094308-05B8-4756-A01C-DD449C18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6A6E95-71EE-418F-B991-2EAC5BD9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14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3909B-13E2-452E-BFB8-0B77512A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CCFD3E-84BD-4FF7-A01B-47F3FFAE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363497-C5CD-4BAB-9831-1DC8E965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1344B4-1A73-4135-8033-D1B8E9DA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97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4809F8-D8A4-44BD-B155-73AC23F3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798B76-C5C7-4270-8ECC-2C4F8BA9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63CB4B-10D8-45F6-B41F-47F3B8B2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99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DEA5-1FCB-4188-B8D2-6421EC24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6F4F8B-BA21-4D04-89EB-23C8EFA2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BAAAAC-519A-4716-A30C-1C941DA7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98FDFA-2637-4703-A078-2A727E3D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CB62BC-6220-471C-84AC-9C954191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5B6899-18F0-4E64-8D74-A3DF57BD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9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9A3DF-D36B-43CE-89E5-C8615903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1398DF-B629-4B57-BE8A-788CAFD0E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39546F-C080-4662-93CC-926F6FA28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A577E-8A51-4021-B8EE-CDAB7EBE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E367EF-A86A-4FD4-B34F-96757F54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B2DA1F-442B-4373-88A9-79C5C4FA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30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EB4A80-0836-4D6C-93DA-746D33559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CF433-B721-4338-B1D3-1E934A27F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B5B0B8-4E55-472C-850E-105669E84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0C62-56F0-4991-8838-791CF7AB22E9}" type="datetimeFigureOut">
              <a:rPr lang="nl-NL" smtClean="0"/>
              <a:t>11-4-2019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A633C-C4CF-462B-B870-C704E1BFB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CFC64-2FA0-4B9C-B815-D1076B46B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2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21C134-9C49-4E8D-9DE9-2D4306584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533" y="275167"/>
            <a:ext cx="93810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AD9BAE-9386-4016-BCFB-ABE56A51C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3" y="1600200"/>
            <a:ext cx="9381067" cy="384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73746ABE-E977-4431-A712-1C47E29AED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07534" y="6083300"/>
            <a:ext cx="6144684" cy="16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F156885-752A-4654-92BF-7CB6D87111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7533" y="6246284"/>
            <a:ext cx="2844800" cy="16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F66A415C-70A6-41AC-A2A9-7378A0E276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12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9pPr>
    </p:titleStyle>
    <p:bodyStyle>
      <a:lvl1pPr marL="478355" indent="-478355" algn="l" rtl="0" eaLnBrk="0" fontAlgn="base" hangingPunct="0">
        <a:spcBef>
          <a:spcPct val="50000"/>
        </a:spcBef>
        <a:spcAft>
          <a:spcPct val="0"/>
        </a:spcAft>
        <a:buChar char="•"/>
        <a:defRPr sz="1733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58827" indent="-478355" algn="l" rtl="0" eaLnBrk="0" fontAlgn="base" hangingPunct="0">
        <a:spcBef>
          <a:spcPct val="50000"/>
        </a:spcBef>
        <a:spcAft>
          <a:spcPct val="0"/>
        </a:spcAft>
        <a:buChar char="–"/>
        <a:defRPr sz="1733">
          <a:solidFill>
            <a:schemeClr val="tx1"/>
          </a:solidFill>
          <a:latin typeface="+mn-lt"/>
          <a:ea typeface="ＭＳ Ｐゴシック" charset="0"/>
        </a:defRPr>
      </a:lvl2pPr>
      <a:lvl3pPr marL="1439297" indent="-478355" algn="l" rtl="0" eaLnBrk="0" fontAlgn="base" hangingPunct="0">
        <a:spcBef>
          <a:spcPct val="50000"/>
        </a:spcBef>
        <a:spcAft>
          <a:spcPct val="0"/>
        </a:spcAft>
        <a:buChar char="•"/>
        <a:defRPr sz="1467">
          <a:solidFill>
            <a:schemeClr val="tx1"/>
          </a:solidFill>
          <a:latin typeface="+mn-lt"/>
          <a:ea typeface="ＭＳ Ｐゴシック" charset="0"/>
        </a:defRPr>
      </a:lvl3pPr>
      <a:lvl4pPr marL="1919769" indent="-478355" algn="l" rtl="0" eaLnBrk="0" fontAlgn="base" hangingPunct="0">
        <a:spcBef>
          <a:spcPct val="50000"/>
        </a:spcBef>
        <a:spcAft>
          <a:spcPct val="0"/>
        </a:spcAft>
        <a:buChar char="–"/>
        <a:defRPr sz="1467">
          <a:solidFill>
            <a:schemeClr val="tx1"/>
          </a:solidFill>
          <a:latin typeface="+mn-lt"/>
          <a:ea typeface="ＭＳ Ｐゴシック" charset="0"/>
        </a:defRPr>
      </a:lvl4pPr>
      <a:lvl5pPr marL="2398124" indent="-478355" algn="l" rtl="0" eaLnBrk="0" fontAlgn="base" hangingPunct="0">
        <a:spcBef>
          <a:spcPct val="5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arry.stokhof@han.n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searchgate.ne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1225E-26DF-49C0-A976-7EE6F0C61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Teacher support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guiding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i="1" dirty="0" err="1">
                <a:solidFill>
                  <a:schemeClr val="bg1"/>
                </a:solidFill>
              </a:rPr>
              <a:t>effective</a:t>
            </a:r>
            <a:r>
              <a:rPr lang="nl-NL" i="1" dirty="0">
                <a:solidFill>
                  <a:schemeClr val="bg1"/>
                </a:solidFill>
              </a:rPr>
              <a:t> student </a:t>
            </a:r>
            <a:r>
              <a:rPr lang="nl-NL" i="1" dirty="0" err="1">
                <a:solidFill>
                  <a:schemeClr val="bg1"/>
                </a:solidFill>
              </a:rPr>
              <a:t>questioning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CBDD8E-8AE1-413B-ADCE-7BAA236BD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835" y="4630291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A </a:t>
            </a:r>
            <a:r>
              <a:rPr lang="nl-NL" dirty="0" err="1">
                <a:solidFill>
                  <a:schemeClr val="bg1"/>
                </a:solidFill>
              </a:rPr>
              <a:t>principle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based</a:t>
            </a:r>
            <a:r>
              <a:rPr lang="nl-NL" dirty="0">
                <a:solidFill>
                  <a:schemeClr val="bg1"/>
                </a:solidFill>
              </a:rPr>
              <a:t>-scenario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question-</a:t>
            </a:r>
            <a:r>
              <a:rPr lang="nl-NL" dirty="0" err="1">
                <a:solidFill>
                  <a:schemeClr val="bg1"/>
                </a:solidFill>
              </a:rPr>
              <a:t>driven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Dr. Harry Stokhof</a:t>
            </a:r>
          </a:p>
          <a:p>
            <a:r>
              <a:rPr lang="nl-NL" dirty="0">
                <a:solidFill>
                  <a:schemeClr val="bg1"/>
                </a:solidFill>
              </a:rPr>
              <a:t>ATEE april 2019</a:t>
            </a:r>
          </a:p>
        </p:txBody>
      </p:sp>
    </p:spTree>
    <p:extLst>
      <p:ext uri="{BB962C8B-B14F-4D97-AF65-F5344CB8AC3E}">
        <p14:creationId xmlns:p14="http://schemas.microsoft.com/office/powerpoint/2010/main" val="249153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4" y="1686970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1: </a:t>
            </a:r>
            <a:r>
              <a:rPr lang="nl-NL" dirty="0" err="1"/>
              <a:t>literature</a:t>
            </a:r>
            <a:r>
              <a:rPr lang="nl-NL" dirty="0"/>
              <a:t> review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192567" y="3194612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 err="1">
                <a:solidFill>
                  <a:schemeClr val="bg1"/>
                </a:solidFill>
              </a:rPr>
              <a:t>What</a:t>
            </a:r>
            <a:r>
              <a:rPr lang="nl-NL" altLang="nl-NL" sz="3200" i="1" dirty="0">
                <a:solidFill>
                  <a:schemeClr val="bg1"/>
                </a:solidFill>
              </a:rPr>
              <a:t> is </a:t>
            </a:r>
            <a:r>
              <a:rPr lang="nl-NL" altLang="nl-NL" sz="3200" i="1" dirty="0" err="1">
                <a:solidFill>
                  <a:schemeClr val="bg1"/>
                </a:solidFill>
              </a:rPr>
              <a:t>known</a:t>
            </a:r>
            <a:r>
              <a:rPr lang="nl-NL" altLang="nl-NL" sz="3200" i="1" dirty="0">
                <a:solidFill>
                  <a:schemeClr val="bg1"/>
                </a:solidFill>
              </a:rPr>
              <a:t> in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literature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about</a:t>
            </a:r>
            <a:r>
              <a:rPr lang="nl-NL" altLang="nl-NL" sz="3200" i="1" dirty="0">
                <a:solidFill>
                  <a:schemeClr val="bg1"/>
                </a:solidFill>
              </a:rPr>
              <a:t> teacher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guidance</a:t>
            </a:r>
            <a:r>
              <a:rPr lang="nl-NL" altLang="nl-NL" sz="3200" i="1" dirty="0">
                <a:solidFill>
                  <a:schemeClr val="bg1"/>
                </a:solidFill>
              </a:rPr>
              <a:t> of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student </a:t>
            </a:r>
            <a:r>
              <a:rPr lang="nl-NL" altLang="nl-NL" sz="3200" i="1" dirty="0" err="1">
                <a:solidFill>
                  <a:schemeClr val="bg1"/>
                </a:solidFill>
              </a:rPr>
              <a:t>questioning</a:t>
            </a:r>
            <a:r>
              <a:rPr lang="nl-NL" altLang="nl-NL" sz="3200" i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773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624613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1: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EA23EE-1241-4989-905B-AECDDD0C3DE7}"/>
              </a:ext>
            </a:extLst>
          </p:cNvPr>
          <p:cNvSpPr/>
          <p:nvPr/>
        </p:nvSpPr>
        <p:spPr>
          <a:xfrm>
            <a:off x="1183711" y="2146226"/>
            <a:ext cx="426559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Relevant studies</a:t>
            </a: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 marL="457189" indent="-457189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Search query (&gt; 450)</a:t>
            </a:r>
          </a:p>
          <a:p>
            <a:pPr marL="457189" indent="-457189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First </a:t>
            </a:r>
            <a:r>
              <a:rPr lang="nl-NL" sz="2800" dirty="0" err="1">
                <a:solidFill>
                  <a:schemeClr val="bg1"/>
                </a:solidFill>
              </a:rPr>
              <a:t>selection</a:t>
            </a:r>
            <a:r>
              <a:rPr lang="nl-NL" sz="2800" dirty="0">
                <a:solidFill>
                  <a:schemeClr val="bg1"/>
                </a:solidFill>
              </a:rPr>
              <a:t> (200)</a:t>
            </a:r>
          </a:p>
          <a:p>
            <a:pPr marL="457189" indent="-457189">
              <a:buFontTx/>
              <a:buChar char="-"/>
              <a:defRPr/>
            </a:pPr>
            <a:r>
              <a:rPr lang="nl-NL" sz="2800" dirty="0" err="1">
                <a:solidFill>
                  <a:schemeClr val="bg1"/>
                </a:solidFill>
              </a:rPr>
              <a:t>Selected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analysis (36)</a:t>
            </a:r>
          </a:p>
        </p:txBody>
      </p:sp>
      <p:pic>
        <p:nvPicPr>
          <p:cNvPr id="16390" name="Afbeelding 4">
            <a:extLst>
              <a:ext uri="{FF2B5EF4-FFF2-40B4-BE49-F238E27FC236}">
                <a16:creationId xmlns:a16="http://schemas.microsoft.com/office/drawing/2014/main" id="{9E171A57-B4EC-4B6D-B7AB-C07C92B9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49" y="1942040"/>
            <a:ext cx="5139267" cy="29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1B0D8F-74DA-4F55-8F08-8A5BE2E4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43" y="169068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BFE07-D3B3-47E7-84A2-BA2BDB43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26" y="1812848"/>
            <a:ext cx="10515600" cy="1325563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Four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principles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teacher </a:t>
            </a:r>
            <a:r>
              <a:rPr lang="nl-NL" dirty="0" err="1">
                <a:solidFill>
                  <a:schemeClr val="bg1"/>
                </a:solidFill>
              </a:rPr>
              <a:t>guidance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28">
            <a:extLst>
              <a:ext uri="{FF2B5EF4-FFF2-40B4-BE49-F238E27FC236}">
                <a16:creationId xmlns:a16="http://schemas.microsoft.com/office/drawing/2014/main" id="{F5CC72FD-A9FF-49CE-8A1A-7F522BB6D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33" y="3694781"/>
            <a:ext cx="229069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>
            <a:extLst>
              <a:ext uri="{FF2B5EF4-FFF2-40B4-BE49-F238E27FC236}">
                <a16:creationId xmlns:a16="http://schemas.microsoft.com/office/drawing/2014/main" id="{47BD1370-4F77-4AC5-8EA9-C8E39040A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64" y="3707603"/>
            <a:ext cx="2512377" cy="16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4DEE8637-D245-4E77-9F77-080A6C605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4781"/>
            <a:ext cx="2659110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3">
            <a:extLst>
              <a:ext uri="{FF2B5EF4-FFF2-40B4-BE49-F238E27FC236}">
                <a16:creationId xmlns:a16="http://schemas.microsoft.com/office/drawing/2014/main" id="{FB15C1D7-A76C-40A0-A8C4-C039DC6C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97" y="5545219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acknowledge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learning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 err="1">
                <a:solidFill>
                  <a:schemeClr val="bg1"/>
                </a:solidFill>
              </a:rPr>
              <a:t>potential</a:t>
            </a:r>
            <a:r>
              <a:rPr lang="nl-NL" altLang="nl-NL" sz="1800" dirty="0">
                <a:solidFill>
                  <a:schemeClr val="bg1"/>
                </a:solidFill>
              </a:rPr>
              <a:t> in </a:t>
            </a:r>
            <a:r>
              <a:rPr lang="nl-NL" altLang="nl-NL" sz="1800" dirty="0" err="1">
                <a:solidFill>
                  <a:schemeClr val="bg1"/>
                </a:solidFill>
              </a:rPr>
              <a:t>questions</a:t>
            </a:r>
            <a:endParaRPr lang="nl-NL" altLang="nl-NL" sz="1800" dirty="0"/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E980BA85-6093-4005-8110-068F6889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0262" y="5545219"/>
            <a:ext cx="2313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provide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conceptual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>
                <a:solidFill>
                  <a:schemeClr val="bg1"/>
                </a:solidFill>
              </a:rPr>
              <a:t>focus </a:t>
            </a:r>
            <a:r>
              <a:rPr lang="nl-NL" altLang="nl-NL" sz="1800" dirty="0" err="1">
                <a:solidFill>
                  <a:schemeClr val="bg1"/>
                </a:solidFill>
              </a:rPr>
              <a:t>for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endParaRPr lang="nl-NL" altLang="nl-NL" sz="1800" dirty="0"/>
          </a:p>
        </p:txBody>
      </p:sp>
      <p:sp>
        <p:nvSpPr>
          <p:cNvPr id="11" name="Rechthoek 12">
            <a:extLst>
              <a:ext uri="{FF2B5EF4-FFF2-40B4-BE49-F238E27FC236}">
                <a16:creationId xmlns:a16="http://schemas.microsoft.com/office/drawing/2014/main" id="{21370A3E-2E88-40E2-A6CD-F671FA3B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283" y="5545218"/>
            <a:ext cx="2079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organize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collective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responsibility</a:t>
            </a:r>
            <a:endParaRPr lang="nl-NL" altLang="nl-NL" sz="1800" dirty="0"/>
          </a:p>
        </p:txBody>
      </p:sp>
      <p:sp>
        <p:nvSpPr>
          <p:cNvPr id="12" name="Rechthoek 14">
            <a:extLst>
              <a:ext uri="{FF2B5EF4-FFF2-40B4-BE49-F238E27FC236}">
                <a16:creationId xmlns:a16="http://schemas.microsoft.com/office/drawing/2014/main" id="{CDF6A857-4D5D-4229-9C80-05B365C38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193" y="5545219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visualize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the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</a:p>
          <a:p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process</a:t>
            </a:r>
            <a:endParaRPr lang="nl-NL" altLang="nl-NL" sz="1800" dirty="0"/>
          </a:p>
        </p:txBody>
      </p:sp>
      <p:pic>
        <p:nvPicPr>
          <p:cNvPr id="13" name="Afbeelding 1">
            <a:extLst>
              <a:ext uri="{FF2B5EF4-FFF2-40B4-BE49-F238E27FC236}">
                <a16:creationId xmlns:a16="http://schemas.microsoft.com/office/drawing/2014/main" id="{D01F951B-394A-4B6B-BA9B-A964F298A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83" y="3719589"/>
            <a:ext cx="239062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ECBCDA2-836C-4287-B4B2-5D80B92836F7}"/>
              </a:ext>
            </a:extLst>
          </p:cNvPr>
          <p:cNvSpPr/>
          <p:nvPr/>
        </p:nvSpPr>
        <p:spPr>
          <a:xfrm>
            <a:off x="1971227" y="301625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3200" dirty="0">
                <a:solidFill>
                  <a:schemeClr val="bg1"/>
                </a:solidFill>
              </a:rPr>
              <a:t>1</a:t>
            </a:r>
            <a:endParaRPr lang="nl-NL" sz="320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27C13CE-810D-4746-8C58-49FAEC708D59}"/>
              </a:ext>
            </a:extLst>
          </p:cNvPr>
          <p:cNvSpPr/>
          <p:nvPr/>
        </p:nvSpPr>
        <p:spPr>
          <a:xfrm>
            <a:off x="4754161" y="301625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2</a:t>
            </a:r>
            <a:endParaRPr lang="nl-NL" sz="3200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19E4510-2A51-4B1E-8527-0920DF19429A}"/>
              </a:ext>
            </a:extLst>
          </p:cNvPr>
          <p:cNvSpPr/>
          <p:nvPr/>
        </p:nvSpPr>
        <p:spPr>
          <a:xfrm>
            <a:off x="7537095" y="305346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3</a:t>
            </a:r>
            <a:endParaRPr lang="nl-NL" sz="3200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521B6B9-F3E5-44F4-A1D0-89F5FABFF26E}"/>
              </a:ext>
            </a:extLst>
          </p:cNvPr>
          <p:cNvSpPr/>
          <p:nvPr/>
        </p:nvSpPr>
        <p:spPr>
          <a:xfrm>
            <a:off x="9936324" y="301625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4</a:t>
            </a:r>
            <a:endParaRPr lang="nl-NL" sz="32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E68CBA8-7D0E-4D6E-8D05-395DB041B5CE}"/>
              </a:ext>
            </a:extLst>
          </p:cNvPr>
          <p:cNvSpPr/>
          <p:nvPr/>
        </p:nvSpPr>
        <p:spPr>
          <a:xfrm>
            <a:off x="437243" y="704266"/>
            <a:ext cx="3654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dirty="0" err="1">
                <a:latin typeface="+mj-lt"/>
                <a:ea typeface="+mj-ea"/>
                <a:cs typeface="+mj-cs"/>
              </a:rPr>
              <a:t>Study</a:t>
            </a:r>
            <a:r>
              <a:rPr lang="nl-NL" sz="4400" dirty="0">
                <a:latin typeface="+mj-lt"/>
                <a:ea typeface="+mj-ea"/>
                <a:cs typeface="+mj-cs"/>
              </a:rPr>
              <a:t> 1: </a:t>
            </a:r>
            <a:r>
              <a:rPr lang="nl-NL" sz="4400" dirty="0" err="1">
                <a:latin typeface="+mj-lt"/>
                <a:ea typeface="+mj-ea"/>
                <a:cs typeface="+mj-cs"/>
              </a:rPr>
              <a:t>results</a:t>
            </a:r>
            <a:endParaRPr lang="nl-NL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300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2: development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2" y="3168183"/>
            <a:ext cx="9749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>
                <a:solidFill>
                  <a:schemeClr val="bg1"/>
                </a:solidFill>
              </a:rPr>
              <a:t>How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support </a:t>
            </a:r>
            <a:r>
              <a:rPr lang="nl-NL" altLang="nl-NL" sz="3200" i="1" dirty="0" err="1">
                <a:solidFill>
                  <a:schemeClr val="bg1"/>
                </a:solidFill>
              </a:rPr>
              <a:t>teachers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design, guide </a:t>
            </a:r>
            <a:r>
              <a:rPr lang="nl-NL" altLang="nl-NL" sz="3200" i="1" dirty="0" err="1">
                <a:solidFill>
                  <a:schemeClr val="bg1"/>
                </a:solidFill>
              </a:rPr>
              <a:t>and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evaluate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their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guidance</a:t>
            </a:r>
            <a:r>
              <a:rPr lang="nl-NL" altLang="nl-NL" sz="3200" i="1" dirty="0">
                <a:solidFill>
                  <a:schemeClr val="bg1"/>
                </a:solidFill>
              </a:rPr>
              <a:t> of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student </a:t>
            </a:r>
            <a:r>
              <a:rPr lang="nl-NL" altLang="nl-NL" sz="3200" i="1" dirty="0" err="1">
                <a:solidFill>
                  <a:schemeClr val="bg1"/>
                </a:solidFill>
              </a:rPr>
              <a:t>questioning</a:t>
            </a:r>
            <a:r>
              <a:rPr lang="nl-NL" altLang="nl-NL" sz="3200" i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078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>
            <a:normAutofit fontScale="90000"/>
          </a:bodyPr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2: design-</a:t>
            </a:r>
            <a:r>
              <a:rPr lang="nl-NL" altLang="nl-NL" dirty="0" err="1"/>
              <a:t>based</a:t>
            </a:r>
            <a:r>
              <a:rPr lang="nl-NL" altLang="nl-NL" dirty="0"/>
              <a:t>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FBCA3C-08DD-4FF2-A38A-82BF5A6A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687" y="1961965"/>
            <a:ext cx="5788241" cy="353942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A46C6FD-B2A0-4696-A782-DECB335277FF}"/>
              </a:ext>
            </a:extLst>
          </p:cNvPr>
          <p:cNvSpPr/>
          <p:nvPr/>
        </p:nvSpPr>
        <p:spPr>
          <a:xfrm>
            <a:off x="1111081" y="1961965"/>
            <a:ext cx="36757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Five </a:t>
            </a:r>
            <a:r>
              <a:rPr lang="nl-NL" sz="2800" dirty="0" err="1">
                <a:solidFill>
                  <a:schemeClr val="bg1"/>
                </a:solidFill>
              </a:rPr>
              <a:t>years</a:t>
            </a:r>
            <a:r>
              <a:rPr lang="nl-NL" sz="2800" dirty="0">
                <a:solidFill>
                  <a:schemeClr val="bg1"/>
                </a:solidFill>
              </a:rPr>
              <a:t>:  2012-2017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 err="1">
                <a:solidFill>
                  <a:schemeClr val="bg1"/>
                </a:solidFill>
              </a:rPr>
              <a:t>Develop</a:t>
            </a:r>
            <a:r>
              <a:rPr lang="nl-NL" sz="2800" dirty="0">
                <a:solidFill>
                  <a:schemeClr val="bg1"/>
                </a:solidFill>
              </a:rPr>
              <a:t> solution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Prototyping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5 </a:t>
            </a:r>
            <a:r>
              <a:rPr lang="nl-NL" sz="2800" dirty="0" err="1">
                <a:solidFill>
                  <a:schemeClr val="bg1"/>
                </a:solidFill>
              </a:rPr>
              <a:t>iterative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cycles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 err="1">
                <a:solidFill>
                  <a:schemeClr val="bg1"/>
                </a:solidFill>
              </a:rPr>
              <a:t>Participatory</a:t>
            </a:r>
            <a:r>
              <a:rPr lang="nl-NL" sz="2800" dirty="0">
                <a:solidFill>
                  <a:schemeClr val="bg1"/>
                </a:solidFill>
              </a:rPr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12 </a:t>
            </a:r>
            <a:r>
              <a:rPr lang="nl-NL" sz="2800" dirty="0" err="1">
                <a:solidFill>
                  <a:schemeClr val="bg1"/>
                </a:solidFill>
              </a:rPr>
              <a:t>teachers</a:t>
            </a: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2 </a:t>
            </a:r>
            <a:r>
              <a:rPr lang="nl-NL" sz="2800" dirty="0" err="1">
                <a:solidFill>
                  <a:schemeClr val="bg1"/>
                </a:solidFill>
              </a:rPr>
              <a:t>primary</a:t>
            </a:r>
            <a:r>
              <a:rPr lang="nl-NL" sz="2800" dirty="0">
                <a:solidFill>
                  <a:schemeClr val="bg1"/>
                </a:solidFill>
              </a:rPr>
              <a:t> schools</a:t>
            </a:r>
          </a:p>
          <a:p>
            <a:pPr lvl="1">
              <a:defRPr/>
            </a:pP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9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6888089-9580-4454-B285-09298201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9A80EC-8025-4DCF-AEB9-6D347366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89" y="1284039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Five </a:t>
            </a:r>
            <a:r>
              <a:rPr lang="nl-NL" sz="2800" dirty="0" err="1">
                <a:solidFill>
                  <a:schemeClr val="bg1"/>
                </a:solidFill>
              </a:rPr>
              <a:t>Phase</a:t>
            </a:r>
            <a:r>
              <a:rPr lang="nl-NL" sz="2800" dirty="0">
                <a:solidFill>
                  <a:schemeClr val="bg1"/>
                </a:solidFill>
              </a:rPr>
              <a:t> Scenario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support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D07315FC-47AA-4133-AD84-761350A4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89" y="2219417"/>
            <a:ext cx="9136585" cy="426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011A73-717D-4CB2-BDBC-DE1C00802F3F}"/>
              </a:ext>
            </a:extLst>
          </p:cNvPr>
          <p:cNvSpPr/>
          <p:nvPr/>
        </p:nvSpPr>
        <p:spPr>
          <a:xfrm>
            <a:off x="600075" y="514598"/>
            <a:ext cx="6485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</a:rPr>
              <a:t>Study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</a:rPr>
              <a:t> 2: </a:t>
            </a:r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</a:rPr>
              <a:t>developed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</a:rPr>
              <a:t> solution</a:t>
            </a:r>
          </a:p>
        </p:txBody>
      </p:sp>
    </p:spTree>
    <p:extLst>
      <p:ext uri="{BB962C8B-B14F-4D97-AF65-F5344CB8AC3E}">
        <p14:creationId xmlns:p14="http://schemas.microsoft.com/office/powerpoint/2010/main" val="424096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461E04-DAF6-49A3-873D-14B14B4E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8D86EE-F1DA-488D-AE88-768D7B18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07" y="4754836"/>
            <a:ext cx="1749393" cy="1524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A36464-306F-4D09-A05D-E35FC2E4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6701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2: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teacher </a:t>
            </a:r>
            <a:r>
              <a:rPr lang="nl-NL" dirty="0" err="1"/>
              <a:t>guidance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BD8E1-4A36-426C-88B0-0445D4D68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120"/>
            <a:ext cx="10515600" cy="43513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Scenario was </a:t>
            </a:r>
            <a:r>
              <a:rPr lang="nl-NL" dirty="0" err="1">
                <a:solidFill>
                  <a:schemeClr val="bg1"/>
                </a:solidFill>
              </a:rPr>
              <a:t>perceived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 as: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Relevant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Practical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Effective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F4B747-26AF-4F7D-BCA6-6CA21437C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28" y="2882940"/>
            <a:ext cx="1873815" cy="145921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28C5FD-E858-4F7B-A5F4-98DDB0591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" r="3505" b="10407"/>
          <a:stretch/>
        </p:blipFill>
        <p:spPr>
          <a:xfrm>
            <a:off x="8136825" y="4873969"/>
            <a:ext cx="1983719" cy="14592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AB486FE-9F36-4019-9210-6EBB330F6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25" y="2819031"/>
            <a:ext cx="2575910" cy="13674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3E49132-0A11-416A-B9E2-3E2FEE415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467" y="4186489"/>
            <a:ext cx="2575910" cy="12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3: </a:t>
            </a:r>
            <a:r>
              <a:rPr lang="nl-NL" dirty="0" err="1"/>
              <a:t>effectiveness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3" y="3168183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>
                <a:solidFill>
                  <a:schemeClr val="bg1"/>
                </a:solidFill>
              </a:rPr>
              <a:t>How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is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scenario </a:t>
            </a:r>
            <a:r>
              <a:rPr lang="nl-NL" altLang="nl-NL" sz="3200" i="1" dirty="0" err="1">
                <a:solidFill>
                  <a:schemeClr val="bg1"/>
                </a:solidFill>
              </a:rPr>
              <a:t>for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guiding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students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learn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curriculum?</a:t>
            </a:r>
          </a:p>
        </p:txBody>
      </p:sp>
    </p:spTree>
    <p:extLst>
      <p:ext uri="{BB962C8B-B14F-4D97-AF65-F5344CB8AC3E}">
        <p14:creationId xmlns:p14="http://schemas.microsoft.com/office/powerpoint/2010/main" val="265067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3: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EA23EE-1241-4989-905B-AECDDD0C3DE7}"/>
              </a:ext>
            </a:extLst>
          </p:cNvPr>
          <p:cNvSpPr/>
          <p:nvPr/>
        </p:nvSpPr>
        <p:spPr>
          <a:xfrm>
            <a:off x="926248" y="1882249"/>
            <a:ext cx="3055837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Trial of </a:t>
            </a:r>
            <a:r>
              <a:rPr lang="nl-NL" sz="2800" dirty="0" err="1">
                <a:solidFill>
                  <a:schemeClr val="bg1"/>
                </a:solidFill>
              </a:rPr>
              <a:t>the</a:t>
            </a:r>
            <a:r>
              <a:rPr lang="nl-NL" sz="2800" dirty="0">
                <a:solidFill>
                  <a:schemeClr val="bg1"/>
                </a:solidFill>
              </a:rPr>
              <a:t> scenario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Six weeks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12 classes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270 </a:t>
            </a:r>
            <a:r>
              <a:rPr lang="nl-NL" sz="2800" dirty="0" err="1">
                <a:solidFill>
                  <a:schemeClr val="bg1"/>
                </a:solidFill>
              </a:rPr>
              <a:t>students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Pre </a:t>
            </a:r>
            <a:r>
              <a:rPr lang="nl-NL" sz="2800" dirty="0" err="1">
                <a:solidFill>
                  <a:schemeClr val="bg1"/>
                </a:solidFill>
              </a:rPr>
              <a:t>and</a:t>
            </a:r>
            <a:r>
              <a:rPr lang="nl-NL" sz="2800" dirty="0">
                <a:solidFill>
                  <a:schemeClr val="bg1"/>
                </a:solidFill>
              </a:rPr>
              <a:t> posttests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 err="1">
                <a:solidFill>
                  <a:schemeClr val="bg1"/>
                </a:solidFill>
              </a:rPr>
              <a:t>Mindmaps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Knowledge tests</a:t>
            </a: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E84404-9326-4894-8C1B-FC58E75E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76" y="2114019"/>
            <a:ext cx="5528170" cy="32458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FEAF941-1BC6-43CA-AADF-5E443470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376" y="2020751"/>
            <a:ext cx="5601966" cy="14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3980336-8AFF-4BE3-9B20-8274BCD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3" y="1649456"/>
            <a:ext cx="11387333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93E79-2530-4968-A221-124D89D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3" y="472742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3: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77D12-010C-422F-9C7C-7E95ABCB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98838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SHORT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Learn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core</a:t>
            </a:r>
            <a:r>
              <a:rPr lang="nl-NL" dirty="0">
                <a:solidFill>
                  <a:schemeClr val="bg1"/>
                </a:solidFill>
              </a:rPr>
              <a:t> curriculum</a:t>
            </a:r>
          </a:p>
          <a:p>
            <a:r>
              <a:rPr lang="nl-NL" dirty="0" err="1">
                <a:solidFill>
                  <a:schemeClr val="bg1"/>
                </a:solidFill>
              </a:rPr>
              <a:t>Extend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Refine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structures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LONG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Highly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motivated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metacognitive</a:t>
            </a:r>
            <a:r>
              <a:rPr lang="nl-NL" dirty="0">
                <a:solidFill>
                  <a:schemeClr val="bg1"/>
                </a:solidFill>
              </a:rPr>
              <a:t> skills</a:t>
            </a:r>
          </a:p>
          <a:p>
            <a:r>
              <a:rPr lang="nl-NL" dirty="0" err="1">
                <a:solidFill>
                  <a:schemeClr val="bg1"/>
                </a:solidFill>
              </a:rPr>
              <a:t>Prepared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life-long </a:t>
            </a:r>
            <a:r>
              <a:rPr lang="nl-NL" dirty="0" err="1">
                <a:solidFill>
                  <a:schemeClr val="bg1"/>
                </a:solidFill>
              </a:rPr>
              <a:t>learnig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23770A-4448-4F27-937C-798DA160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27" y="2235719"/>
            <a:ext cx="6208039" cy="17451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C6D2530-7EEA-4432-8B4B-CB51E36D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641" y="4228205"/>
            <a:ext cx="3098396" cy="1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hoek 40">
            <a:extLst>
              <a:ext uri="{FF2B5EF4-FFF2-40B4-BE49-F238E27FC236}">
                <a16:creationId xmlns:a16="http://schemas.microsoft.com/office/drawing/2014/main" id="{BF8D1A03-AF37-45E8-8A8A-A6988AE4ECCE}"/>
              </a:ext>
            </a:extLst>
          </p:cNvPr>
          <p:cNvSpPr/>
          <p:nvPr/>
        </p:nvSpPr>
        <p:spPr>
          <a:xfrm>
            <a:off x="8188240" y="1936388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E96568C3-D605-45B3-9115-13D99EAC2AFA}"/>
              </a:ext>
            </a:extLst>
          </p:cNvPr>
          <p:cNvSpPr/>
          <p:nvPr/>
        </p:nvSpPr>
        <p:spPr>
          <a:xfrm>
            <a:off x="4426422" y="195294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58E7DE7D-A6B9-45AA-9A38-2EADFA95D8FA}"/>
              </a:ext>
            </a:extLst>
          </p:cNvPr>
          <p:cNvSpPr/>
          <p:nvPr/>
        </p:nvSpPr>
        <p:spPr>
          <a:xfrm>
            <a:off x="815638" y="198019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D84592-8BD7-40BE-8049-052F4D77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dr. Harry Stokhof</a:t>
            </a:r>
            <a:br>
              <a:rPr lang="nl-NL" dirty="0"/>
            </a:br>
            <a:r>
              <a:rPr lang="nl-NL" sz="2000" dirty="0"/>
              <a:t>HAN University of </a:t>
            </a:r>
            <a:r>
              <a:rPr lang="nl-NL" sz="2000" dirty="0" err="1"/>
              <a:t>Applied</a:t>
            </a:r>
            <a:r>
              <a:rPr lang="nl-NL" sz="2000" dirty="0"/>
              <a:t> Sciences, Nijmegen, The Netherlands, Europe.</a:t>
            </a:r>
            <a:endParaRPr lang="nl-NL" dirty="0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BF84D74-EFD0-4BEC-89F6-3259EB26BE03}"/>
              </a:ext>
            </a:extLst>
          </p:cNvPr>
          <p:cNvSpPr txBox="1"/>
          <p:nvPr/>
        </p:nvSpPr>
        <p:spPr>
          <a:xfrm>
            <a:off x="1019065" y="2987544"/>
            <a:ext cx="352044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Primary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School Teacher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D15B4375-4976-4525-9EA4-6D441526AC10}"/>
              </a:ext>
            </a:extLst>
          </p:cNvPr>
          <p:cNvSpPr txBox="1"/>
          <p:nvPr/>
        </p:nvSpPr>
        <p:spPr>
          <a:xfrm>
            <a:off x="988821" y="4949291"/>
            <a:ext cx="2948940" cy="1000890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Teacher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Educator</a:t>
            </a:r>
            <a:endParaRPr lang="nl-NL" sz="2000" dirty="0">
              <a:solidFill>
                <a:schemeClr val="bg1"/>
              </a:solidFill>
              <a:latin typeface="Calibri - 26"/>
            </a:endParaRP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Researcher</a:t>
            </a:r>
          </a:p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Educational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Designer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FD1FE494-3BE4-4F1E-AF55-3EDC6C12775B}"/>
              </a:ext>
            </a:extLst>
          </p:cNvPr>
          <p:cNvSpPr txBox="1"/>
          <p:nvPr/>
        </p:nvSpPr>
        <p:spPr>
          <a:xfrm>
            <a:off x="8524710" y="3056512"/>
            <a:ext cx="290322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PhD research project 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03070148-C31F-456F-901D-DB46A28486F5}"/>
              </a:ext>
            </a:extLst>
          </p:cNvPr>
          <p:cNvSpPr txBox="1"/>
          <p:nvPr/>
        </p:nvSpPr>
        <p:spPr>
          <a:xfrm>
            <a:off x="4453820" y="5029720"/>
            <a:ext cx="3218361" cy="1000890"/>
          </a:xfrm>
          <a:prstGeom prst="rect">
            <a:avLst/>
          </a:prstGeom>
          <a:noFill/>
        </p:spPr>
        <p:txBody>
          <a:bodyPr vert="horz" wrap="square" lIns="76810" tIns="38405" rIns="76810" bIns="38405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Calibri - 26"/>
              </a:rPr>
              <a:t>How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to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support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teachers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in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guiding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effective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student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questioning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?</a:t>
            </a:r>
          </a:p>
        </p:txBody>
      </p:sp>
      <p:pic>
        <p:nvPicPr>
          <p:cNvPr id="28" name="Picture 15" descr="clipboard.png">
            <a:extLst>
              <a:ext uri="{FF2B5EF4-FFF2-40B4-BE49-F238E27FC236}">
                <a16:creationId xmlns:a16="http://schemas.microsoft.com/office/drawing/2014/main" id="{0722CD11-C379-4A3D-9D6E-BB7B237EEB4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213" y="2163353"/>
            <a:ext cx="1216241" cy="7053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9" name="Picture 16" descr="Hogeschool-van-Arnhem-en-Nijmegen-HAN[1].jpg">
            <a:extLst>
              <a:ext uri="{FF2B5EF4-FFF2-40B4-BE49-F238E27FC236}">
                <a16:creationId xmlns:a16="http://schemas.microsoft.com/office/drawing/2014/main" id="{720496ED-F764-4972-90CC-107364A9FB3D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357" y="3905427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id="{0BD413C2-C1FB-480C-BBB4-E3DDF6BE20B7}"/>
              </a:ext>
            </a:extLst>
          </p:cNvPr>
          <p:cNvSpPr txBox="1"/>
          <p:nvPr/>
        </p:nvSpPr>
        <p:spPr>
          <a:xfrm>
            <a:off x="1006970" y="2114343"/>
            <a:ext cx="17145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1995-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BFADE525-65BF-4646-A1FC-3559BE2944E2}"/>
              </a:ext>
            </a:extLst>
          </p:cNvPr>
          <p:cNvSpPr txBox="1"/>
          <p:nvPr/>
        </p:nvSpPr>
        <p:spPr>
          <a:xfrm>
            <a:off x="977569" y="3903277"/>
            <a:ext cx="19431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present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17D24126-8B89-4BD0-BA09-DD5527F657F5}"/>
              </a:ext>
            </a:extLst>
          </p:cNvPr>
          <p:cNvSpPr txBox="1"/>
          <p:nvPr/>
        </p:nvSpPr>
        <p:spPr>
          <a:xfrm>
            <a:off x="8524710" y="2163353"/>
            <a:ext cx="169164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2012-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2017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EBAE0328-645D-4F7C-BC5C-C09052E39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7" t="20673" r="10897" b="7638"/>
          <a:stretch/>
        </p:blipFill>
        <p:spPr>
          <a:xfrm>
            <a:off x="9724008" y="2189756"/>
            <a:ext cx="1378976" cy="713303"/>
          </a:xfrm>
          <a:prstGeom prst="rect">
            <a:avLst/>
          </a:prstGeom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2F3B3D60-C341-4488-8BDA-743667672962}"/>
              </a:ext>
            </a:extLst>
          </p:cNvPr>
          <p:cNvSpPr/>
          <p:nvPr/>
        </p:nvSpPr>
        <p:spPr>
          <a:xfrm>
            <a:off x="8524710" y="3988023"/>
            <a:ext cx="782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2019-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2021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E7F6C40-FAE2-4FCB-8616-CEBC6B3C13E9}"/>
              </a:ext>
            </a:extLst>
          </p:cNvPr>
          <p:cNvSpPr/>
          <p:nvPr/>
        </p:nvSpPr>
        <p:spPr>
          <a:xfrm>
            <a:off x="8513022" y="5049626"/>
            <a:ext cx="284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Post-doc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research project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79A89F11-CEED-4BB4-95C9-1FD852190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9" t="7957" r="32628" b="33179"/>
          <a:stretch/>
        </p:blipFill>
        <p:spPr>
          <a:xfrm>
            <a:off x="4719441" y="2097715"/>
            <a:ext cx="2637729" cy="2524978"/>
          </a:xfrm>
          <a:prstGeom prst="rect">
            <a:avLst/>
          </a:prstGeom>
        </p:spPr>
      </p:pic>
      <p:pic>
        <p:nvPicPr>
          <p:cNvPr id="43" name="Picture 16" descr="Hogeschool-van-Arnhem-en-Nijmegen-HAN[1].jpg">
            <a:extLst>
              <a:ext uri="{FF2B5EF4-FFF2-40B4-BE49-F238E27FC236}">
                <a16:creationId xmlns:a16="http://schemas.microsoft.com/office/drawing/2014/main" id="{19F6806C-D5D4-498A-9B6C-D8166A4E7F5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8085" y="4027703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47616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4: </a:t>
            </a:r>
            <a:r>
              <a:rPr lang="nl-NL" dirty="0" err="1"/>
              <a:t>implementation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3" y="3168183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What is the robustness of a principle-based scenario for guiding effective student questioning? 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4: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FC52C1F-ABC6-4934-BC18-1CA0EAE249D3}"/>
              </a:ext>
            </a:extLst>
          </p:cNvPr>
          <p:cNvSpPr/>
          <p:nvPr/>
        </p:nvSpPr>
        <p:spPr>
          <a:xfrm>
            <a:off x="908481" y="187801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>
                <a:solidFill>
                  <a:schemeClr val="bg1"/>
                </a:solidFill>
              </a:rPr>
              <a:t>Scenario- </a:t>
            </a:r>
            <a:r>
              <a:rPr lang="nl-NL" sz="2400" dirty="0" err="1">
                <a:solidFill>
                  <a:schemeClr val="bg1"/>
                </a:solidFill>
              </a:rPr>
              <a:t>trialed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20 trainers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25 schools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103 </a:t>
            </a:r>
            <a:r>
              <a:rPr lang="nl-NL" sz="2400" dirty="0" err="1">
                <a:solidFill>
                  <a:schemeClr val="bg1"/>
                </a:solidFill>
              </a:rPr>
              <a:t>teachers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400" dirty="0">
                <a:solidFill>
                  <a:schemeClr val="bg1"/>
                </a:solidFill>
              </a:rPr>
              <a:t>Questionnaire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How was scenario </a:t>
            </a:r>
            <a:r>
              <a:rPr lang="nl-NL" sz="2400" dirty="0" err="1">
                <a:solidFill>
                  <a:schemeClr val="bg1"/>
                </a:solidFill>
              </a:rPr>
              <a:t>used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How was scenario </a:t>
            </a:r>
            <a:r>
              <a:rPr lang="nl-NL" sz="2400" dirty="0" err="1">
                <a:solidFill>
                  <a:schemeClr val="bg1"/>
                </a:solidFill>
              </a:rPr>
              <a:t>experienced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 err="1">
                <a:solidFill>
                  <a:schemeClr val="bg1"/>
                </a:solidFill>
              </a:rPr>
              <a:t>Which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intentions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for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future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use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FC8879E-1AFE-49FB-869A-D86010147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4460"/>
            <a:ext cx="4204667" cy="36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3980336-8AFF-4BE3-9B20-8274BCD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7" y="1674364"/>
            <a:ext cx="11387333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93E79-2530-4968-A221-124D89D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3" y="472742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4: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teachers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74F5115-2AB9-4087-B1C4-AEA487D4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18" y="2627791"/>
            <a:ext cx="4557332" cy="322365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5BBF645F-2495-45EB-9C6C-371349503C61}"/>
              </a:ext>
            </a:extLst>
          </p:cNvPr>
          <p:cNvSpPr/>
          <p:nvPr/>
        </p:nvSpPr>
        <p:spPr>
          <a:xfrm>
            <a:off x="988380" y="2317450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Scenario = </a:t>
            </a:r>
            <a:r>
              <a:rPr lang="nl-NL" sz="2800" dirty="0" err="1">
                <a:solidFill>
                  <a:schemeClr val="bg1"/>
                </a:solidFill>
              </a:rPr>
              <a:t>robust</a:t>
            </a:r>
            <a:r>
              <a:rPr lang="nl-NL" sz="2800" dirty="0">
                <a:solidFill>
                  <a:schemeClr val="bg1"/>
                </a:solidFill>
              </a:rPr>
              <a:t> in multiple </a:t>
            </a:r>
            <a:r>
              <a:rPr lang="nl-NL" sz="2800" dirty="0" err="1">
                <a:solidFill>
                  <a:schemeClr val="bg1"/>
                </a:solidFill>
              </a:rPr>
              <a:t>contexts</a:t>
            </a: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80% van leraren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 err="1">
                <a:solidFill>
                  <a:schemeClr val="bg1"/>
                </a:solidFill>
              </a:rPr>
              <a:t>positive</a:t>
            </a:r>
            <a:r>
              <a:rPr lang="nl-NL" sz="2400" dirty="0">
                <a:solidFill>
                  <a:schemeClr val="bg1"/>
                </a:solidFill>
              </a:rPr>
              <a:t> or </a:t>
            </a:r>
            <a:r>
              <a:rPr lang="nl-NL" sz="2400" dirty="0" err="1">
                <a:solidFill>
                  <a:schemeClr val="bg1"/>
                </a:solidFill>
              </a:rPr>
              <a:t>very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positive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bg1"/>
                </a:solidFill>
              </a:rPr>
              <a:t>want </a:t>
            </a:r>
            <a:r>
              <a:rPr lang="nl-NL" sz="2400" dirty="0" err="1">
                <a:solidFill>
                  <a:schemeClr val="bg1"/>
                </a:solidFill>
              </a:rPr>
              <a:t>to</a:t>
            </a:r>
            <a:r>
              <a:rPr lang="nl-NL" sz="2400" dirty="0">
                <a:solidFill>
                  <a:schemeClr val="bg1"/>
                </a:solidFill>
              </a:rPr>
              <a:t> continue </a:t>
            </a:r>
            <a:r>
              <a:rPr lang="nl-NL" sz="2400" dirty="0" err="1">
                <a:solidFill>
                  <a:schemeClr val="bg1"/>
                </a:solidFill>
              </a:rPr>
              <a:t>use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Independent of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School </a:t>
            </a:r>
            <a:r>
              <a:rPr lang="nl-NL" sz="2000" dirty="0" err="1">
                <a:solidFill>
                  <a:schemeClr val="bg1"/>
                </a:solidFill>
              </a:rPr>
              <a:t>characteristics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Teacher </a:t>
            </a:r>
            <a:r>
              <a:rPr lang="nl-NL" sz="2000" dirty="0" err="1">
                <a:solidFill>
                  <a:schemeClr val="bg1"/>
                </a:solidFill>
              </a:rPr>
              <a:t>characteristics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80900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7">
            <a:extLst>
              <a:ext uri="{FF2B5EF4-FFF2-40B4-BE49-F238E27FC236}">
                <a16:creationId xmlns:a16="http://schemas.microsoft.com/office/drawing/2014/main" id="{A47D9A4E-EC2B-4A35-A7CF-7F4243CE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774700"/>
            <a:ext cx="9381067" cy="1143000"/>
          </a:xfrm>
        </p:spPr>
        <p:txBody>
          <a:bodyPr/>
          <a:lstStyle/>
          <a:p>
            <a:r>
              <a:rPr lang="nl-NL" altLang="nl-NL" sz="4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CONCLUSION</a:t>
            </a:r>
          </a:p>
        </p:txBody>
      </p:sp>
      <p:sp>
        <p:nvSpPr>
          <p:cNvPr id="27651" name="Tijdelijke aanduiding voor voettekst 3">
            <a:extLst>
              <a:ext uri="{FF2B5EF4-FFF2-40B4-BE49-F238E27FC236}">
                <a16:creationId xmlns:a16="http://schemas.microsoft.com/office/drawing/2014/main" id="{F7EC5436-0502-4775-AB65-272A078A9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Onderwerp via &gt;Beeld &gt;Koptekst en voettekst</a:t>
            </a:r>
          </a:p>
        </p:txBody>
      </p:sp>
      <p:sp>
        <p:nvSpPr>
          <p:cNvPr id="27652" name="Tijdelijke aanduiding voor dianummer 4">
            <a:extLst>
              <a:ext uri="{FF2B5EF4-FFF2-40B4-BE49-F238E27FC236}">
                <a16:creationId xmlns:a16="http://schemas.microsoft.com/office/drawing/2014/main" id="{753A82E5-2847-4588-B115-633C5B5C5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Pagina </a:t>
            </a:r>
            <a:fld id="{4D9569ED-0124-46A7-B2F9-0FB0F233C370}" type="slidenum">
              <a:rPr lang="nl-NL" altLang="nl-NL" sz="13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l-NL" altLang="nl-NL" sz="1333">
              <a:solidFill>
                <a:srgbClr val="000000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CF9A9E6-9042-4B90-827D-55397A4B98AD}"/>
              </a:ext>
            </a:extLst>
          </p:cNvPr>
          <p:cNvSpPr/>
          <p:nvPr/>
        </p:nvSpPr>
        <p:spPr>
          <a:xfrm>
            <a:off x="912284" y="2660651"/>
            <a:ext cx="1113696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Scenario 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Supports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teachers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guiding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effective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student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questioning</a:t>
            </a: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Supports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students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attaining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curriculum goals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more..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Is relevant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effective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multiple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educational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contexts</a:t>
            </a: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3474735-87B4-4093-A983-1FB8B712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A0560C-A64E-412D-85F1-39A772A3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Transfer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educational</a:t>
            </a:r>
            <a:r>
              <a:rPr lang="nl-NL" dirty="0"/>
              <a:t> </a:t>
            </a:r>
            <a:r>
              <a:rPr lang="nl-NL" dirty="0" err="1"/>
              <a:t>contexts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50740E-D326-4E49-A96C-71880B63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Teacher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As content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As teaching </a:t>
            </a:r>
            <a:r>
              <a:rPr lang="nl-NL" dirty="0" err="1">
                <a:solidFill>
                  <a:schemeClr val="bg1"/>
                </a:solidFill>
              </a:rPr>
              <a:t>strategy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teacher </a:t>
            </a:r>
            <a:r>
              <a:rPr lang="nl-NL" dirty="0" err="1">
                <a:solidFill>
                  <a:schemeClr val="bg1"/>
                </a:solidFill>
              </a:rPr>
              <a:t>educators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Vocational</a:t>
            </a:r>
            <a:r>
              <a:rPr lang="nl-NL" dirty="0">
                <a:solidFill>
                  <a:schemeClr val="bg1"/>
                </a:solidFill>
              </a:rPr>
              <a:t> Training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bridge gap </a:t>
            </a:r>
            <a:r>
              <a:rPr lang="nl-NL" dirty="0" err="1">
                <a:solidFill>
                  <a:schemeClr val="bg1"/>
                </a:solidFill>
              </a:rPr>
              <a:t>between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theory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School teams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support teacher </a:t>
            </a:r>
            <a:r>
              <a:rPr lang="nl-NL" dirty="0" err="1">
                <a:solidFill>
                  <a:schemeClr val="bg1"/>
                </a:solidFill>
              </a:rPr>
              <a:t>participation</a:t>
            </a:r>
            <a:r>
              <a:rPr lang="nl-NL" dirty="0">
                <a:solidFill>
                  <a:schemeClr val="bg1"/>
                </a:solidFill>
              </a:rPr>
              <a:t> in school development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E2085C-9C14-4EBF-96A8-1D191F50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58" y="1966261"/>
            <a:ext cx="3630010" cy="27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C69AC5F-86A4-4A31-88A4-684777F8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B1516F-6A90-44CB-A6C3-4052F9FD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Recommendations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810359-E8BE-43B8-8010-44C46E7F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a shared </a:t>
            </a:r>
            <a:r>
              <a:rPr lang="nl-NL" dirty="0" err="1">
                <a:solidFill>
                  <a:schemeClr val="bg1"/>
                </a:solidFill>
              </a:rPr>
              <a:t>vision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should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benefits of QDL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students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does QDL </a:t>
            </a:r>
            <a:r>
              <a:rPr lang="nl-NL" dirty="0" err="1">
                <a:solidFill>
                  <a:schemeClr val="bg1"/>
                </a:solidFill>
              </a:rPr>
              <a:t>require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</a:t>
            </a:r>
            <a:r>
              <a:rPr lang="nl-NL" dirty="0">
                <a:solidFill>
                  <a:schemeClr val="bg1"/>
                </a:solidFill>
              </a:rPr>
              <a:t> as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Organize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support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Prepare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Evaluate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become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role</a:t>
            </a:r>
            <a:r>
              <a:rPr lang="nl-NL" dirty="0">
                <a:solidFill>
                  <a:schemeClr val="bg1"/>
                </a:solidFill>
              </a:rPr>
              <a:t> model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own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inquisitive</a:t>
            </a:r>
            <a:r>
              <a:rPr lang="nl-NL" dirty="0">
                <a:solidFill>
                  <a:schemeClr val="bg1"/>
                </a:solidFill>
              </a:rPr>
              <a:t> stance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Explore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possibilities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parts</a:t>
            </a:r>
            <a:r>
              <a:rPr lang="nl-NL" dirty="0">
                <a:solidFill>
                  <a:schemeClr val="bg1"/>
                </a:solidFill>
              </a:rPr>
              <a:t> of scenario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See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scenario as modulair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flexible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The principes are </a:t>
            </a:r>
            <a:r>
              <a:rPr lang="nl-NL" dirty="0" err="1">
                <a:solidFill>
                  <a:schemeClr val="bg1"/>
                </a:solidFill>
              </a:rPr>
              <a:t>guidelines</a:t>
            </a:r>
            <a:r>
              <a:rPr lang="nl-NL" dirty="0">
                <a:solidFill>
                  <a:schemeClr val="bg1"/>
                </a:solidFill>
              </a:rPr>
              <a:t>: feel free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adapt</a:t>
            </a:r>
            <a:r>
              <a:rPr lang="nl-NL" dirty="0">
                <a:solidFill>
                  <a:schemeClr val="bg1"/>
                </a:solidFill>
              </a:rPr>
              <a:t> scenario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local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needs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concerns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Experiment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application</a:t>
            </a:r>
            <a:r>
              <a:rPr lang="nl-NL" dirty="0">
                <a:solidFill>
                  <a:schemeClr val="bg1"/>
                </a:solidFill>
              </a:rPr>
              <a:t> of 4 </a:t>
            </a:r>
            <a:r>
              <a:rPr lang="nl-NL" dirty="0" err="1">
                <a:solidFill>
                  <a:schemeClr val="bg1"/>
                </a:solidFill>
              </a:rPr>
              <a:t>principles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EB27EC-4494-460D-AAA9-281FD2DF4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217" y="1898584"/>
            <a:ext cx="2751583" cy="21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8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1" y="1686970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Wanting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more?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32769" y="2102658"/>
            <a:ext cx="9105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dirty="0">
                <a:solidFill>
                  <a:schemeClr val="bg1"/>
                </a:solidFill>
                <a:hlinkClick r:id="rId3"/>
              </a:rPr>
              <a:t>harry.stokhof@han.nl</a:t>
            </a:r>
            <a:endParaRPr lang="nl-NL" altLang="nl-NL" sz="3200" dirty="0">
              <a:solidFill>
                <a:schemeClr val="bg1"/>
              </a:solidFill>
            </a:endParaRPr>
          </a:p>
          <a:p>
            <a:endParaRPr lang="nl-NL" altLang="nl-NL" sz="3200" dirty="0">
              <a:solidFill>
                <a:schemeClr val="bg1"/>
              </a:solidFill>
            </a:endParaRPr>
          </a:p>
          <a:p>
            <a:r>
              <a:rPr lang="nl-NL" altLang="nl-NL" sz="3200" dirty="0">
                <a:solidFill>
                  <a:schemeClr val="bg1"/>
                </a:solidFill>
                <a:hlinkClick r:id="rId4"/>
              </a:rPr>
              <a:t>www.researchgate.net</a:t>
            </a:r>
            <a:endParaRPr lang="nl-NL" altLang="nl-NL" sz="3200" dirty="0">
              <a:solidFill>
                <a:schemeClr val="bg1"/>
              </a:solidFill>
            </a:endParaRPr>
          </a:p>
          <a:p>
            <a:endParaRPr lang="nl-NL" altLang="nl-NL" sz="3200" dirty="0">
              <a:solidFill>
                <a:schemeClr val="bg1"/>
              </a:solidFill>
            </a:endParaRPr>
          </a:p>
          <a:p>
            <a:r>
              <a:rPr lang="nl-NL" altLang="nl-NL" sz="3200" dirty="0" err="1">
                <a:solidFill>
                  <a:schemeClr val="bg1"/>
                </a:solidFill>
              </a:rPr>
              <a:t>Linked-In</a:t>
            </a:r>
            <a:r>
              <a:rPr lang="nl-NL" altLang="nl-NL" sz="3200" dirty="0">
                <a:solidFill>
                  <a:schemeClr val="bg1"/>
                </a:solidFill>
              </a:rPr>
              <a:t>: </a:t>
            </a:r>
            <a:r>
              <a:rPr lang="nl-NL" altLang="nl-NL" sz="3200">
                <a:solidFill>
                  <a:schemeClr val="bg1"/>
                </a:solidFill>
              </a:rPr>
              <a:t>Harry Stokho</a:t>
            </a:r>
            <a:r>
              <a:rPr lang="nl-NL" altLang="nl-NL" sz="3200" dirty="0">
                <a:solidFill>
                  <a:schemeClr val="bg1"/>
                </a:solidFill>
              </a:rPr>
              <a:t>f</a:t>
            </a:r>
            <a:endParaRPr lang="nl-NL" altLang="nl-NL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4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BF08131-07A8-4BD1-82E9-39539F70E038}"/>
              </a:ext>
            </a:extLst>
          </p:cNvPr>
          <p:cNvSpPr/>
          <p:nvPr/>
        </p:nvSpPr>
        <p:spPr>
          <a:xfrm>
            <a:off x="1121316" y="1589103"/>
            <a:ext cx="10203909" cy="32403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617963" y="623243"/>
            <a:ext cx="8472771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nl-NL" sz="4400" dirty="0" err="1">
                <a:latin typeface="+mj-lt"/>
                <a:ea typeface="+mj-ea"/>
                <a:cs typeface="+mj-cs"/>
              </a:rPr>
              <a:t>What</a:t>
            </a:r>
            <a:r>
              <a:rPr lang="nl-NL" sz="4400" dirty="0">
                <a:latin typeface="+mj-lt"/>
                <a:ea typeface="+mj-ea"/>
                <a:cs typeface="+mj-cs"/>
              </a:rPr>
              <a:t> is question-</a:t>
            </a:r>
            <a:r>
              <a:rPr lang="nl-NL" sz="4400" dirty="0" err="1">
                <a:latin typeface="+mj-lt"/>
                <a:ea typeface="+mj-ea"/>
                <a:cs typeface="+mj-cs"/>
              </a:rPr>
              <a:t>driven</a:t>
            </a:r>
            <a:r>
              <a:rPr lang="nl-NL" sz="4400" dirty="0">
                <a:latin typeface="+mj-lt"/>
                <a:ea typeface="+mj-ea"/>
                <a:cs typeface="+mj-cs"/>
              </a:rPr>
              <a:t> </a:t>
            </a:r>
            <a:r>
              <a:rPr lang="nl-NL" sz="4400" dirty="0" err="1">
                <a:latin typeface="+mj-lt"/>
                <a:ea typeface="+mj-ea"/>
                <a:cs typeface="+mj-cs"/>
              </a:rPr>
              <a:t>learning</a:t>
            </a:r>
            <a:r>
              <a:rPr lang="nl-NL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Rechthoek 2"/>
          <p:cNvSpPr/>
          <p:nvPr/>
        </p:nvSpPr>
        <p:spPr>
          <a:xfrm>
            <a:off x="1121316" y="5007231"/>
            <a:ext cx="9949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60" i="1" dirty="0"/>
              <a:t>Question-</a:t>
            </a:r>
            <a:r>
              <a:rPr lang="nl-NL" sz="2160" i="1" dirty="0" err="1"/>
              <a:t>driven</a:t>
            </a:r>
            <a:r>
              <a:rPr lang="nl-NL" sz="2160" i="1" dirty="0"/>
              <a:t> Learning </a:t>
            </a:r>
            <a:r>
              <a:rPr lang="nl-NL" sz="2160" dirty="0"/>
              <a:t> (QDL)</a:t>
            </a:r>
          </a:p>
          <a:p>
            <a:r>
              <a:rPr lang="nl-NL" sz="2160" dirty="0"/>
              <a:t>is a </a:t>
            </a:r>
            <a:r>
              <a:rPr lang="nl-NL" sz="2160" dirty="0" err="1"/>
              <a:t>specific</a:t>
            </a:r>
            <a:r>
              <a:rPr lang="nl-NL" sz="2160" dirty="0"/>
              <a:t> </a:t>
            </a:r>
            <a:r>
              <a:rPr lang="nl-NL" sz="2160" b="1" dirty="0"/>
              <a:t>open</a:t>
            </a:r>
            <a:r>
              <a:rPr lang="nl-NL" sz="2160" dirty="0"/>
              <a:t> form of </a:t>
            </a:r>
            <a:r>
              <a:rPr lang="nl-NL" sz="2160" b="1" dirty="0" err="1"/>
              <a:t>Inquiry</a:t>
            </a:r>
            <a:r>
              <a:rPr lang="nl-NL" sz="2160" b="1" dirty="0"/>
              <a:t> Learning </a:t>
            </a:r>
            <a:r>
              <a:rPr lang="nl-NL" sz="2160" dirty="0"/>
              <a:t>in </a:t>
            </a:r>
            <a:r>
              <a:rPr lang="nl-NL" sz="2160" dirty="0" err="1"/>
              <a:t>which</a:t>
            </a:r>
            <a:r>
              <a:rPr lang="nl-NL" sz="2160" dirty="0"/>
              <a:t> </a:t>
            </a:r>
            <a:r>
              <a:rPr lang="nl-NL" sz="2160" dirty="0" err="1"/>
              <a:t>students</a:t>
            </a:r>
            <a:r>
              <a:rPr lang="nl-NL" sz="2160" dirty="0"/>
              <a:t> </a:t>
            </a:r>
            <a:r>
              <a:rPr lang="nl-NL" sz="2160" b="1" dirty="0" err="1"/>
              <a:t>formulate</a:t>
            </a:r>
            <a:r>
              <a:rPr lang="nl-NL" sz="2160" dirty="0"/>
              <a:t> </a:t>
            </a:r>
            <a:r>
              <a:rPr lang="nl-NL" sz="2160" dirty="0" err="1"/>
              <a:t>and</a:t>
            </a:r>
            <a:r>
              <a:rPr lang="nl-NL" sz="2160" dirty="0"/>
              <a:t> </a:t>
            </a:r>
            <a:r>
              <a:rPr lang="nl-NL" sz="2160" b="1" dirty="0" err="1"/>
              <a:t>investigate</a:t>
            </a:r>
            <a:r>
              <a:rPr lang="nl-NL" sz="2160" dirty="0"/>
              <a:t> </a:t>
            </a:r>
            <a:r>
              <a:rPr lang="nl-NL" sz="2160" dirty="0" err="1"/>
              <a:t>their</a:t>
            </a:r>
            <a:r>
              <a:rPr lang="nl-NL" sz="2160" dirty="0"/>
              <a:t> </a:t>
            </a:r>
            <a:r>
              <a:rPr lang="nl-NL" sz="2160" b="1" dirty="0" err="1"/>
              <a:t>own</a:t>
            </a:r>
            <a:r>
              <a:rPr lang="nl-NL" sz="2160" b="1" dirty="0"/>
              <a:t> </a:t>
            </a:r>
            <a:r>
              <a:rPr lang="nl-NL" sz="2160" b="1" dirty="0" err="1"/>
              <a:t>questions</a:t>
            </a:r>
            <a:r>
              <a:rPr lang="nl-NL" sz="2160" dirty="0"/>
              <a:t>, </a:t>
            </a:r>
            <a:r>
              <a:rPr lang="nl-NL" sz="2160" dirty="0" err="1"/>
              <a:t>and</a:t>
            </a:r>
            <a:r>
              <a:rPr lang="nl-NL" sz="2160" dirty="0"/>
              <a:t> these </a:t>
            </a:r>
            <a:r>
              <a:rPr lang="nl-NL" sz="2160" dirty="0" err="1"/>
              <a:t>questions</a:t>
            </a:r>
            <a:r>
              <a:rPr lang="nl-NL" sz="2160" dirty="0"/>
              <a:t> form </a:t>
            </a:r>
            <a:r>
              <a:rPr lang="nl-NL" sz="2160" dirty="0" err="1"/>
              <a:t>the</a:t>
            </a:r>
            <a:r>
              <a:rPr lang="nl-NL" sz="2160" dirty="0"/>
              <a:t> </a:t>
            </a:r>
            <a:r>
              <a:rPr lang="nl-NL" sz="2160" b="1" dirty="0" err="1"/>
              <a:t>heart</a:t>
            </a:r>
            <a:r>
              <a:rPr lang="nl-NL" sz="2160" b="1" dirty="0"/>
              <a:t> of </a:t>
            </a:r>
            <a:r>
              <a:rPr lang="nl-NL" sz="2160" b="1" dirty="0" err="1"/>
              <a:t>the</a:t>
            </a:r>
            <a:r>
              <a:rPr lang="nl-NL" sz="2160" b="1" dirty="0"/>
              <a:t> curriculum</a:t>
            </a:r>
          </a:p>
          <a:p>
            <a:r>
              <a:rPr lang="nl-NL" sz="2160" dirty="0"/>
              <a:t> </a:t>
            </a:r>
            <a:r>
              <a:rPr lang="en-US" sz="1389" dirty="0"/>
              <a:t>(Chin &amp; Chia, 2004;  </a:t>
            </a:r>
            <a:r>
              <a:rPr lang="en-US" sz="1389" dirty="0" err="1"/>
              <a:t>Scardamalia</a:t>
            </a:r>
            <a:r>
              <a:rPr lang="en-US" sz="1389" dirty="0"/>
              <a:t> &amp; </a:t>
            </a:r>
            <a:r>
              <a:rPr lang="en-US" sz="1389" dirty="0" err="1"/>
              <a:t>Bereiter</a:t>
            </a:r>
            <a:r>
              <a:rPr lang="en-US" sz="1389" dirty="0"/>
              <a:t>, 1992; </a:t>
            </a:r>
            <a:r>
              <a:rPr lang="en-US" sz="1389" dirty="0" err="1"/>
              <a:t>Shodell</a:t>
            </a:r>
            <a:r>
              <a:rPr lang="en-US" sz="1389" dirty="0"/>
              <a:t>, 1995; Wells, 2001).</a:t>
            </a:r>
            <a:endParaRPr lang="nl-NL" sz="2160" dirty="0"/>
          </a:p>
          <a:p>
            <a:r>
              <a:rPr lang="en-US" sz="2160" dirty="0"/>
              <a:t> </a:t>
            </a:r>
            <a:endParaRPr lang="nl-NL" sz="216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A204F83-094A-414C-A702-821475242370}"/>
              </a:ext>
            </a:extLst>
          </p:cNvPr>
          <p:cNvGrpSpPr/>
          <p:nvPr/>
        </p:nvGrpSpPr>
        <p:grpSpPr>
          <a:xfrm>
            <a:off x="3024082" y="1796526"/>
            <a:ext cx="6182062" cy="2894375"/>
            <a:chOff x="3038908" y="1796527"/>
            <a:chExt cx="5598297" cy="2490532"/>
          </a:xfrm>
        </p:grpSpPr>
        <p:sp>
          <p:nvSpPr>
            <p:cNvPr id="4" name="Ovaal 3"/>
            <p:cNvSpPr/>
            <p:nvPr/>
          </p:nvSpPr>
          <p:spPr>
            <a:xfrm>
              <a:off x="3181086" y="1796527"/>
              <a:ext cx="3674972" cy="249053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5" name="Ovaal 4"/>
            <p:cNvSpPr/>
            <p:nvPr/>
          </p:nvSpPr>
          <p:spPr>
            <a:xfrm>
              <a:off x="5041693" y="1796527"/>
              <a:ext cx="3595512" cy="24905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6" name="Rechthoek 5"/>
            <p:cNvSpPr/>
            <p:nvPr/>
          </p:nvSpPr>
          <p:spPr>
            <a:xfrm>
              <a:off x="3038908" y="2749573"/>
              <a:ext cx="2121288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Inquiry-based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6980241" y="2675652"/>
              <a:ext cx="1565630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Students</a:t>
              </a:r>
              <a:r>
                <a:rPr lang="nl-NL" sz="2400" dirty="0">
                  <a:solidFill>
                    <a:srgbClr val="FF0000"/>
                  </a:solidFill>
                  <a:latin typeface="Arial - 13"/>
                </a:rPr>
                <a:t>’</a:t>
              </a:r>
            </a:p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questions</a:t>
              </a:r>
              <a:endParaRPr lang="nl-NL" sz="2400" dirty="0">
                <a:solidFill>
                  <a:srgbClr val="FF0000"/>
                </a:solidFill>
                <a:latin typeface="Arial - 13"/>
              </a:endParaRPr>
            </a:p>
          </p:txBody>
        </p:sp>
        <p:sp>
          <p:nvSpPr>
            <p:cNvPr id="8" name="Rechthoek 7"/>
            <p:cNvSpPr/>
            <p:nvPr/>
          </p:nvSpPr>
          <p:spPr>
            <a:xfrm>
              <a:off x="4878614" y="2590672"/>
              <a:ext cx="2142188" cy="1032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  <a:latin typeface="Arial - 13"/>
                </a:rPr>
                <a:t>Question- </a:t>
              </a:r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driven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4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B8EEAF9-9F7C-4AEE-B72F-776E4E926C6B}"/>
              </a:ext>
            </a:extLst>
          </p:cNvPr>
          <p:cNvSpPr/>
          <p:nvPr/>
        </p:nvSpPr>
        <p:spPr>
          <a:xfrm>
            <a:off x="504917" y="1616155"/>
            <a:ext cx="11182166" cy="49512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B2D0B-5D53-4002-A44E-87A8E67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7" y="290592"/>
            <a:ext cx="10515600" cy="1325563"/>
          </a:xfrm>
        </p:spPr>
        <p:txBody>
          <a:bodyPr/>
          <a:lstStyle/>
          <a:p>
            <a:r>
              <a:rPr lang="nl-NL"/>
              <a:t>Why is student questioning important?</a:t>
            </a:r>
            <a:endParaRPr lang="nl-NL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6F746AE-1D84-4F2C-9857-60892A458D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1169" y="1992440"/>
            <a:ext cx="1118216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I</a:t>
            </a:r>
            <a:r>
              <a:rPr lang="nl-NL" sz="2800" dirty="0" err="1">
                <a:solidFill>
                  <a:schemeClr val="bg1"/>
                </a:solidFill>
              </a:rPr>
              <a:t>ncreases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intrinsic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motivation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2008; </a:t>
            </a:r>
            <a:r>
              <a:rPr lang="nl-NL" sz="1400" dirty="0" err="1">
                <a:solidFill>
                  <a:schemeClr val="bg1"/>
                </a:solidFill>
              </a:rPr>
              <a:t>Deci</a:t>
            </a:r>
            <a:r>
              <a:rPr lang="nl-NL" sz="1400" dirty="0">
                <a:solidFill>
                  <a:schemeClr val="bg1"/>
                </a:solidFill>
              </a:rPr>
              <a:t> &amp; Ryan)  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C</a:t>
            </a:r>
            <a:r>
              <a:rPr lang="nl-NL" sz="2800" dirty="0" err="1">
                <a:solidFill>
                  <a:schemeClr val="bg1"/>
                </a:solidFill>
              </a:rPr>
              <a:t>onnects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to</a:t>
            </a:r>
            <a:r>
              <a:rPr lang="nl-NL" sz="2800" dirty="0">
                <a:solidFill>
                  <a:schemeClr val="bg1"/>
                </a:solidFill>
              </a:rPr>
              <a:t> prior </a:t>
            </a:r>
            <a:r>
              <a:rPr lang="nl-NL" sz="2800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Palincsar</a:t>
            </a:r>
            <a:r>
              <a:rPr lang="nl-NL" sz="1400" dirty="0">
                <a:solidFill>
                  <a:schemeClr val="bg1"/>
                </a:solidFill>
              </a:rPr>
              <a:t> &amp; Brown, 1984)</a:t>
            </a:r>
          </a:p>
          <a:p>
            <a:pPr marL="0" lv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Supports </a:t>
            </a:r>
            <a:r>
              <a:rPr lang="nl-NL" sz="2800" dirty="0" err="1">
                <a:solidFill>
                  <a:schemeClr val="bg1"/>
                </a:solidFill>
              </a:rPr>
              <a:t>deep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and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meaningful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Rosenshine</a:t>
            </a:r>
            <a:r>
              <a:rPr lang="nl-NL" sz="1400" dirty="0">
                <a:solidFill>
                  <a:schemeClr val="bg1"/>
                </a:solidFill>
              </a:rPr>
              <a:t>, </a:t>
            </a:r>
            <a:r>
              <a:rPr lang="nl-NL" sz="1400" dirty="0" err="1">
                <a:solidFill>
                  <a:schemeClr val="bg1"/>
                </a:solidFill>
              </a:rPr>
              <a:t>Meister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Chapman</a:t>
            </a:r>
            <a:r>
              <a:rPr lang="nl-NL" sz="1400" dirty="0">
                <a:solidFill>
                  <a:schemeClr val="bg1"/>
                </a:solidFill>
              </a:rPr>
              <a:t>, 1996).</a:t>
            </a:r>
          </a:p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</a:t>
            </a:r>
            <a:r>
              <a:rPr lang="nl-NL" sz="2800" dirty="0" err="1">
                <a:solidFill>
                  <a:schemeClr val="bg1"/>
                </a:solidFill>
              </a:rPr>
              <a:t>evelops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metacognitive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strategies</a:t>
            </a:r>
            <a:r>
              <a:rPr lang="nl-NL" sz="2800" dirty="0">
                <a:solidFill>
                  <a:schemeClr val="bg1"/>
                </a:solidFill>
              </a:rPr>
              <a:t> 	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 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indent="0">
              <a:buNone/>
            </a:pPr>
            <a:r>
              <a:rPr lang="nl-NL" sz="2800" dirty="0" err="1">
                <a:solidFill>
                  <a:schemeClr val="bg1"/>
                </a:solidFill>
              </a:rPr>
              <a:t>Elicits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creative</a:t>
            </a:r>
            <a:r>
              <a:rPr lang="nl-NL" sz="2800" dirty="0">
                <a:solidFill>
                  <a:schemeClr val="bg1"/>
                </a:solidFill>
              </a:rPr>
              <a:t> thinking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(Keys, 2002;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Relevant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</a:t>
            </a:r>
            <a:r>
              <a:rPr lang="nl-NL" sz="2800" dirty="0" err="1">
                <a:solidFill>
                  <a:schemeClr val="bg1"/>
                </a:solidFill>
              </a:rPr>
              <a:t>cience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Literacy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Numeracy</a:t>
            </a:r>
            <a:r>
              <a:rPr lang="nl-NL" sz="2800" dirty="0">
                <a:solidFill>
                  <a:schemeClr val="bg1"/>
                </a:solidFill>
              </a:rPr>
              <a:t>, Arts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Allmond</a:t>
            </a:r>
            <a:r>
              <a:rPr lang="en-US" sz="1400" dirty="0">
                <a:solidFill>
                  <a:schemeClr val="bg1"/>
                </a:solidFill>
              </a:rPr>
              <a:t> &amp; Makar, 2010; Gillispie,1990; Osborne &amp; Dillon, 2008).</a:t>
            </a: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6B65FB-6FCA-408F-A7CB-9D6132260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0" r="9487"/>
          <a:stretch/>
        </p:blipFill>
        <p:spPr>
          <a:xfrm>
            <a:off x="7379457" y="2068640"/>
            <a:ext cx="3981374" cy="30869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3FB344-ED74-4793-9BCA-E9D013B45A38}"/>
              </a:ext>
            </a:extLst>
          </p:cNvPr>
          <p:cNvSpPr txBox="1"/>
          <p:nvPr/>
        </p:nvSpPr>
        <p:spPr>
          <a:xfrm rot="2329420">
            <a:off x="10220325" y="2252079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401794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C2B928A-669C-4ED0-B3FA-B5ADF7CCA320}"/>
              </a:ext>
            </a:extLst>
          </p:cNvPr>
          <p:cNvSpPr/>
          <p:nvPr/>
        </p:nvSpPr>
        <p:spPr>
          <a:xfrm>
            <a:off x="504825" y="1825624"/>
            <a:ext cx="10925175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EF00C-5F85-4687-8263-A9AB5430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49" y="387350"/>
            <a:ext cx="10515600" cy="1325563"/>
          </a:xfrm>
        </p:spPr>
        <p:txBody>
          <a:bodyPr/>
          <a:lstStyle/>
          <a:p>
            <a:r>
              <a:rPr lang="nl-NL" dirty="0"/>
              <a:t>Present state of student </a:t>
            </a:r>
            <a:r>
              <a:rPr lang="nl-NL" dirty="0" err="1"/>
              <a:t>questioning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7411B-2E6F-42CB-AB10-A197E43C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71723"/>
            <a:ext cx="80486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Teachers ask 95% of all questions in class.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 questioning stifles student questioning.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Students give answers, but seldom ask questions.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lot of student question potential remains unused.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FA9C20-0477-4C25-88D4-58DB06BB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2276473"/>
            <a:ext cx="2765999" cy="29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245D1DD-94D3-4949-8E1B-1AD9E30D0811}"/>
              </a:ext>
            </a:extLst>
          </p:cNvPr>
          <p:cNvSpPr/>
          <p:nvPr/>
        </p:nvSpPr>
        <p:spPr>
          <a:xfrm>
            <a:off x="638174" y="1562100"/>
            <a:ext cx="10915651" cy="49307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F730A4-5F8D-421A-B650-6B9214B8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354011"/>
            <a:ext cx="10515600" cy="1325563"/>
          </a:xfrm>
        </p:spPr>
        <p:txBody>
          <a:bodyPr/>
          <a:lstStyle/>
          <a:p>
            <a:r>
              <a:rPr lang="nl-NL" dirty="0"/>
              <a:t>Teachers as change </a:t>
            </a:r>
            <a:r>
              <a:rPr lang="nl-NL" dirty="0" err="1"/>
              <a:t>agents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8E7FB-44F7-49E8-BBA5-64BEC904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02" y="1910556"/>
            <a:ext cx="5553076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Teachers have </a:t>
            </a:r>
            <a:r>
              <a:rPr lang="nl-NL" dirty="0" err="1">
                <a:solidFill>
                  <a:schemeClr val="bg1"/>
                </a:solidFill>
              </a:rPr>
              <a:t>powerful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potential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support change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Fullan</a:t>
            </a:r>
            <a:r>
              <a:rPr lang="nl-NL" sz="1800" dirty="0">
                <a:solidFill>
                  <a:schemeClr val="bg1"/>
                </a:solidFill>
              </a:rPr>
              <a:t>, 2012)</a:t>
            </a: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Lasting</a:t>
            </a:r>
            <a:r>
              <a:rPr lang="nl-NL" dirty="0">
                <a:solidFill>
                  <a:schemeClr val="bg1"/>
                </a:solidFill>
              </a:rPr>
              <a:t> change in </a:t>
            </a:r>
            <a:r>
              <a:rPr lang="nl-NL" dirty="0" err="1">
                <a:solidFill>
                  <a:schemeClr val="bg1"/>
                </a:solidFill>
              </a:rPr>
              <a:t>science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depends</a:t>
            </a:r>
            <a:r>
              <a:rPr lang="nl-NL" dirty="0">
                <a:solidFill>
                  <a:schemeClr val="bg1"/>
                </a:solidFill>
              </a:rPr>
              <a:t> on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Yoshioka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Matsumoto</a:t>
            </a:r>
            <a:r>
              <a:rPr lang="nl-NL" sz="1800" dirty="0">
                <a:solidFill>
                  <a:schemeClr val="bg1"/>
                </a:solidFill>
              </a:rPr>
              <a:t>, &amp; Fulton, 2017)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84F8C9-328C-48AC-AC95-1F15453D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06" y="1910555"/>
            <a:ext cx="4892246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>
            <a:extLst>
              <a:ext uri="{FF2B5EF4-FFF2-40B4-BE49-F238E27FC236}">
                <a16:creationId xmlns:a16="http://schemas.microsoft.com/office/drawing/2014/main" id="{1E0825F0-4BD0-4890-A924-CDC857F4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82" y="1858726"/>
            <a:ext cx="5631927" cy="37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4A6F8BF5-8F71-4AFF-9829-7EFA4710F2C6}"/>
              </a:ext>
            </a:extLst>
          </p:cNvPr>
          <p:cNvSpPr/>
          <p:nvPr/>
        </p:nvSpPr>
        <p:spPr>
          <a:xfrm>
            <a:off x="9053288" y="2390436"/>
            <a:ext cx="2381172" cy="2265070"/>
          </a:xfrm>
          <a:prstGeom prst="wedgeEllipseCallout">
            <a:avLst>
              <a:gd name="adj1" fmla="val -113687"/>
              <a:gd name="adj2" fmla="val -1671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8" name="Tekstballon: ovaal 7">
            <a:extLst>
              <a:ext uri="{FF2B5EF4-FFF2-40B4-BE49-F238E27FC236}">
                <a16:creationId xmlns:a16="http://schemas.microsoft.com/office/drawing/2014/main" id="{D08F1158-1C4A-4F3E-AA0B-B4E04AB9065F}"/>
              </a:ext>
            </a:extLst>
          </p:cNvPr>
          <p:cNvSpPr/>
          <p:nvPr/>
        </p:nvSpPr>
        <p:spPr>
          <a:xfrm>
            <a:off x="220138" y="2390436"/>
            <a:ext cx="2381172" cy="2265070"/>
          </a:xfrm>
          <a:prstGeom prst="wedgeEllipseCallout">
            <a:avLst>
              <a:gd name="adj1" fmla="val 103672"/>
              <a:gd name="adj2" fmla="val -11617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FF544E-37AE-43D8-99C2-D586BB35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216"/>
            <a:ext cx="10515600" cy="1325563"/>
          </a:xfrm>
        </p:spPr>
        <p:txBody>
          <a:bodyPr/>
          <a:lstStyle/>
          <a:p>
            <a:r>
              <a:rPr lang="nl-NL" dirty="0"/>
              <a:t>Teachers </a:t>
            </a:r>
            <a:r>
              <a:rPr lang="nl-NL" dirty="0" err="1"/>
              <a:t>seek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balance</a:t>
            </a:r>
            <a:endParaRPr lang="nl-NL" dirty="0"/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A0958506-3318-43C1-8DDA-6CF5502C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6413" y="2884620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attaining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learning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outcomes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echthoek 11">
            <a:extLst>
              <a:ext uri="{FF2B5EF4-FFF2-40B4-BE49-F238E27FC236}">
                <a16:creationId xmlns:a16="http://schemas.microsoft.com/office/drawing/2014/main" id="{71077F50-96B0-4769-A825-507730B4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70" y="2922896"/>
            <a:ext cx="1933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bg1"/>
                </a:solidFill>
              </a:rPr>
              <a:t>opportunity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for</a:t>
            </a:r>
            <a:r>
              <a:rPr lang="nl-NL" altLang="nl-NL" dirty="0">
                <a:solidFill>
                  <a:schemeClr val="bg1"/>
                </a:solidFill>
              </a:rPr>
              <a:t> student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questioning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2CE07DA7-62DC-4A02-B171-F84514AD1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513" y="5855537"/>
            <a:ext cx="648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/>
              <a:t>How </a:t>
            </a:r>
            <a:r>
              <a:rPr lang="nl-NL" altLang="nl-NL" dirty="0" err="1"/>
              <a:t>to</a:t>
            </a:r>
            <a:r>
              <a:rPr lang="nl-NL" altLang="nl-NL" dirty="0"/>
              <a:t> guide </a:t>
            </a:r>
            <a:r>
              <a:rPr lang="nl-NL" altLang="nl-NL" i="1" dirty="0" err="1"/>
              <a:t>effective</a:t>
            </a:r>
            <a:r>
              <a:rPr lang="nl-NL" altLang="nl-NL" i="1" dirty="0"/>
              <a:t> student </a:t>
            </a:r>
            <a:r>
              <a:rPr lang="nl-NL" altLang="nl-NL" i="1" dirty="0" err="1"/>
              <a:t>questioning</a:t>
            </a:r>
            <a:r>
              <a:rPr lang="nl-NL" altLang="nl-NL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7004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9872DB9-8BA4-4BCA-A94D-D27D511EC98F}"/>
              </a:ext>
            </a:extLst>
          </p:cNvPr>
          <p:cNvSpPr/>
          <p:nvPr/>
        </p:nvSpPr>
        <p:spPr>
          <a:xfrm>
            <a:off x="838199" y="1825624"/>
            <a:ext cx="10591801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B0F9B-F491-4BB9-8C99-8A27FF30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Teachers’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230DE-D8A7-444E-902B-43F32F1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99" y="198358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DESIGN?</a:t>
            </a:r>
          </a:p>
          <a:p>
            <a:r>
              <a:rPr lang="nl-NL" dirty="0">
                <a:solidFill>
                  <a:schemeClr val="bg1"/>
                </a:solidFill>
              </a:rPr>
              <a:t>Select curriculum goals?</a:t>
            </a:r>
          </a:p>
          <a:p>
            <a:r>
              <a:rPr lang="nl-NL" dirty="0" err="1">
                <a:solidFill>
                  <a:schemeClr val="bg1"/>
                </a:solidFill>
              </a:rPr>
              <a:t>Anticipate</a:t>
            </a:r>
            <a:r>
              <a:rPr lang="nl-NL" dirty="0">
                <a:solidFill>
                  <a:schemeClr val="bg1"/>
                </a:solidFill>
              </a:rPr>
              <a:t> on student </a:t>
            </a:r>
            <a:r>
              <a:rPr lang="nl-NL" dirty="0" err="1">
                <a:solidFill>
                  <a:schemeClr val="bg1"/>
                </a:solidFill>
              </a:rPr>
              <a:t>questioning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GUIDE?</a:t>
            </a:r>
          </a:p>
          <a:p>
            <a:r>
              <a:rPr lang="nl-NL" dirty="0">
                <a:solidFill>
                  <a:schemeClr val="bg1"/>
                </a:solidFill>
              </a:rPr>
              <a:t>Classroom management?</a:t>
            </a:r>
          </a:p>
          <a:p>
            <a:r>
              <a:rPr lang="nl-NL" dirty="0" err="1">
                <a:solidFill>
                  <a:schemeClr val="bg1"/>
                </a:solidFill>
              </a:rPr>
              <a:t>Optimalise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outcomes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Build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EVALUATE?</a:t>
            </a:r>
          </a:p>
          <a:p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individual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progress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Assess</a:t>
            </a:r>
            <a:r>
              <a:rPr lang="nl-NL" dirty="0">
                <a:solidFill>
                  <a:schemeClr val="bg1"/>
                </a:solidFill>
              </a:rPr>
              <a:t> curriculum goals?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4A25AF-2BB4-4650-8A0A-575EA020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13" y="2151043"/>
            <a:ext cx="5482966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49774"/>
            <a:ext cx="10515600" cy="1325563"/>
          </a:xfrm>
        </p:spPr>
        <p:txBody>
          <a:bodyPr/>
          <a:lstStyle/>
          <a:p>
            <a:r>
              <a:rPr lang="nl-NL" dirty="0"/>
              <a:t>Development of solution in </a:t>
            </a:r>
            <a:r>
              <a:rPr lang="nl-NL" dirty="0" err="1"/>
              <a:t>four</a:t>
            </a:r>
            <a:r>
              <a:rPr lang="nl-NL" dirty="0"/>
              <a:t> studies</a:t>
            </a:r>
          </a:p>
        </p:txBody>
      </p:sp>
      <p:pic>
        <p:nvPicPr>
          <p:cNvPr id="10" name="Afbeelding 2">
            <a:extLst>
              <a:ext uri="{FF2B5EF4-FFF2-40B4-BE49-F238E27FC236}">
                <a16:creationId xmlns:a16="http://schemas.microsoft.com/office/drawing/2014/main" id="{AC9A040F-57D7-4DB0-83D1-40EC93C7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6422" r="10088" b="8032"/>
          <a:stretch>
            <a:fillRect/>
          </a:stretch>
        </p:blipFill>
        <p:spPr bwMode="auto">
          <a:xfrm>
            <a:off x="7957662" y="2109449"/>
            <a:ext cx="3616325" cy="322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01D6EA3-49D2-4F47-A22F-A7F40484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03232"/>
              </p:ext>
            </p:extLst>
          </p:nvPr>
        </p:nvGraphicFramePr>
        <p:xfrm>
          <a:off x="1099222" y="2032727"/>
          <a:ext cx="6591301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3278">
                  <a:extLst>
                    <a:ext uri="{9D8B030D-6E8A-4147-A177-3AD203B41FA5}">
                      <a16:colId xmlns:a16="http://schemas.microsoft.com/office/drawing/2014/main" val="1561182735"/>
                    </a:ext>
                  </a:extLst>
                </a:gridCol>
                <a:gridCol w="2928023">
                  <a:extLst>
                    <a:ext uri="{9D8B030D-6E8A-4147-A177-3AD203B41FA5}">
                      <a16:colId xmlns:a16="http://schemas.microsoft.com/office/drawing/2014/main" val="1124216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RESEARCH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TYPE OF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88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What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is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already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known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Literature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review</a:t>
                      </a: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Solution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teachers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Development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3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students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64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schools?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Implementation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11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7975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en_Universiteit_wit_16_9">
  <a:themeElements>
    <a:clrScheme name="OU witte achtergrond 1">
      <a:dk1>
        <a:srgbClr val="000000"/>
      </a:dk1>
      <a:lt1>
        <a:srgbClr val="FFFFFF"/>
      </a:lt1>
      <a:dk2>
        <a:srgbClr val="CD0921"/>
      </a:dk2>
      <a:lt2>
        <a:srgbClr val="808080"/>
      </a:lt2>
      <a:accent1>
        <a:srgbClr val="494949"/>
      </a:accent1>
      <a:accent2>
        <a:srgbClr val="F85266"/>
      </a:accent2>
      <a:accent3>
        <a:srgbClr val="FFFFFF"/>
      </a:accent3>
      <a:accent4>
        <a:srgbClr val="000000"/>
      </a:accent4>
      <a:accent5>
        <a:srgbClr val="B1B1B1"/>
      </a:accent5>
      <a:accent6>
        <a:srgbClr val="E1495C"/>
      </a:accent6>
      <a:hlink>
        <a:srgbClr val="999999"/>
      </a:hlink>
      <a:folHlink>
        <a:srgbClr val="840615"/>
      </a:folHlink>
    </a:clrScheme>
    <a:fontScheme name="OU witte achtergro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U witte achtergrond 1">
        <a:dk1>
          <a:srgbClr val="000000"/>
        </a:dk1>
        <a:lt1>
          <a:srgbClr val="FFFFFF"/>
        </a:lt1>
        <a:dk2>
          <a:srgbClr val="CD0921"/>
        </a:dk2>
        <a:lt2>
          <a:srgbClr val="808080"/>
        </a:lt2>
        <a:accent1>
          <a:srgbClr val="494949"/>
        </a:accent1>
        <a:accent2>
          <a:srgbClr val="F85266"/>
        </a:accent2>
        <a:accent3>
          <a:srgbClr val="FFFFFF"/>
        </a:accent3>
        <a:accent4>
          <a:srgbClr val="000000"/>
        </a:accent4>
        <a:accent5>
          <a:srgbClr val="B1B1B1"/>
        </a:accent5>
        <a:accent6>
          <a:srgbClr val="E1495C"/>
        </a:accent6>
        <a:hlink>
          <a:srgbClr val="999999"/>
        </a:hlink>
        <a:folHlink>
          <a:srgbClr val="8406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767</Words>
  <Application>Microsoft Office PowerPoint</Application>
  <PresentationFormat>Breedbeeld</PresentationFormat>
  <Paragraphs>211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Arial - 13</vt:lpstr>
      <vt:lpstr>Calibri</vt:lpstr>
      <vt:lpstr>Calibri - 26</vt:lpstr>
      <vt:lpstr>Calibri Light</vt:lpstr>
      <vt:lpstr>Kantoorthema</vt:lpstr>
      <vt:lpstr>Open_Universiteit_wit_16_9</vt:lpstr>
      <vt:lpstr>Teacher support for guiding effective student questioning</vt:lpstr>
      <vt:lpstr>dr. Harry Stokhof HAN University of Applied Sciences, Nijmegen, The Netherlands, Europe.</vt:lpstr>
      <vt:lpstr>PowerPoint-presentatie</vt:lpstr>
      <vt:lpstr>Why is student questioning important?</vt:lpstr>
      <vt:lpstr>Present state of student questioning</vt:lpstr>
      <vt:lpstr>Teachers as change agents</vt:lpstr>
      <vt:lpstr>Teachers seek the balance</vt:lpstr>
      <vt:lpstr>Teachers’ challenges</vt:lpstr>
      <vt:lpstr>Development of solution in four studies</vt:lpstr>
      <vt:lpstr>Study 1: literature review</vt:lpstr>
      <vt:lpstr>Study 1: research methology</vt:lpstr>
      <vt:lpstr>Four principles for teacher guidance</vt:lpstr>
      <vt:lpstr>Study 2: development study</vt:lpstr>
      <vt:lpstr>Study 2: design-based research methology</vt:lpstr>
      <vt:lpstr>Five Phase Scenario for support</vt:lpstr>
      <vt:lpstr>Study 2: Results for teacher guidance</vt:lpstr>
      <vt:lpstr>Study 3: effectiveness study</vt:lpstr>
      <vt:lpstr>Study 3: research methology</vt:lpstr>
      <vt:lpstr>Study 3: results for students</vt:lpstr>
      <vt:lpstr>Study 4: implementation study</vt:lpstr>
      <vt:lpstr>Study 4: research methology</vt:lpstr>
      <vt:lpstr>Study 4: results for other teachers</vt:lpstr>
      <vt:lpstr>CONCLUSION</vt:lpstr>
      <vt:lpstr>Transfer to other educational contexts</vt:lpstr>
      <vt:lpstr>Recommendations for teachers</vt:lpstr>
      <vt:lpstr>Wanting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Stokhof Harry</dc:creator>
  <cp:lastModifiedBy>Stokhof Harry</cp:lastModifiedBy>
  <cp:revision>51</cp:revision>
  <dcterms:created xsi:type="dcterms:W3CDTF">2019-02-18T09:02:45Z</dcterms:created>
  <dcterms:modified xsi:type="dcterms:W3CDTF">2019-04-12T14:12:31Z</dcterms:modified>
</cp:coreProperties>
</file>