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1" r:id="rId3"/>
    <p:sldId id="302" r:id="rId4"/>
    <p:sldId id="315" r:id="rId5"/>
    <p:sldId id="303" r:id="rId6"/>
    <p:sldId id="316" r:id="rId7"/>
    <p:sldId id="323" r:id="rId8"/>
    <p:sldId id="304" r:id="rId9"/>
    <p:sldId id="305" r:id="rId10"/>
    <p:sldId id="317" r:id="rId11"/>
    <p:sldId id="318" r:id="rId12"/>
    <p:sldId id="311" r:id="rId13"/>
    <p:sldId id="312" r:id="rId14"/>
    <p:sldId id="320" r:id="rId15"/>
    <p:sldId id="321" r:id="rId16"/>
    <p:sldId id="322" r:id="rId17"/>
    <p:sldId id="314" r:id="rId18"/>
    <p:sldId id="324" r:id="rId19"/>
  </p:sldIdLst>
  <p:sldSz cx="10160000" cy="8890000"/>
  <p:notesSz cx="6794500" cy="99314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Verdana" pitchFamily="34" charset="0"/>
      <p:regular r:id="rId26"/>
      <p:bold r:id="rId27"/>
      <p:italic r:id="rId28"/>
      <p:boldItalic r:id="rId29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10" y="-96"/>
      </p:cViewPr>
      <p:guideLst>
        <p:guide orient="horz" pos="2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17C52-0EE2-47CC-96BA-DC2FEAF61048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7ADDA-7D27-4E36-B833-91519C4BC61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9E97E-5D76-4064-89E6-8E893EEE59C4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44538"/>
            <a:ext cx="42545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CCB6-930C-470E-A965-1646EC334716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http://www.google.nl/imgres?hl=nl&amp;biw=1280&amp;bih=645&amp;tbm=isch&amp;tbnid=S_acNdZyJ6InEM:&amp;imgrefurl=http://www.b-lay.com/2013/01/10/finding-your-software-balance/&amp;docid=FiVjzePEj9sY9M&amp;imgurl=http://www.b-lay.com/wp-content/uploads/2013/01/finding_balance_news_625x430.jpg&amp;w=625&amp;h=430&amp;ei=DWiSUta7K4Tcswa634HYDA&amp;zoom=1&amp;ved=1t:3588,r:14,s:0,i:132&amp;iact=rc&amp;page=2&amp;tbnh=176&amp;tbnw=239&amp;start=10&amp;ndsp=21&amp;tx=103.60009765625&amp;ty=108.80000305175781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dirty="0" smtClean="0"/>
              <a:t>(voorbeeld meenemen)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ttp://www.google.nl/url?sa=i&amp;rct=j&amp;q=&amp;esrc=s&amp;frm=1&amp;source=images&amp;cd=&amp;cad=rja&amp;docid=oAN0tJfG56Gl0M&amp;tbnid=Ev1bn5_Y5Wcy3M:&amp;ved=0CAUQjRw&amp;url=http%3A%2F%2Fwww.toevalgezocht.nl%2Fprojecten%2Fcultura_familia_i_project_van_een_jaar%2Fbeeldverslag%2F7845&amp;ei=2WeSUorAKeiw0QWO3IDYDg&amp;bvm=bv.57127890,d.Yms&amp;psig=AFQjCNGSzqLneteEmsFEzAzh78lcNFm8jQ&amp;ust=1385412943135713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ttp://www.google.nl/url?sa=i&amp;rct=j&amp;q=&amp;esrc=s&amp;frm=1&amp;source=images&amp;cd=&amp;cad=rja&amp;docid=oAN0tJfG56Gl0M&amp;tbnid=Ev1bn5_Y5Wcy3M:&amp;ved=0CAUQjRw&amp;url=http%3A%2F%2Fwww.toevalgezocht.nl%2Fprojecten%2Fcultura_familia_i_project_van_een_jaar%2Fbeeldverslag%2F7845&amp;ei=2WeSUorAKeiw0QWO3IDYDg&amp;bvm=bv.57127890,d.Yms&amp;psig=AFQjCNGSzqLneteEmsFEzAzh78lcNFm8jQ&amp;ust=1385412943135713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BCCB6-930C-470E-A965-1646EC334716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61664"/>
            <a:ext cx="8636000" cy="1905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667"/>
            <a:ext cx="7112000" cy="22718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56014"/>
            <a:ext cx="2286000" cy="75853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56014"/>
            <a:ext cx="6688667" cy="75853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712650"/>
            <a:ext cx="8636000" cy="17656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767962"/>
            <a:ext cx="8636000" cy="19446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74335"/>
            <a:ext cx="4487333" cy="58669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74335"/>
            <a:ext cx="4487333" cy="58669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89961"/>
            <a:ext cx="4489098" cy="8293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819282"/>
            <a:ext cx="4489098" cy="51220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89961"/>
            <a:ext cx="4490861" cy="8293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819282"/>
            <a:ext cx="4490861" cy="51220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53954"/>
            <a:ext cx="3342570" cy="15063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53956"/>
            <a:ext cx="5679722" cy="7587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60317"/>
            <a:ext cx="3342570" cy="60810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223000"/>
            <a:ext cx="6096000" cy="7346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94338"/>
            <a:ext cx="6096000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957660"/>
            <a:ext cx="6096000" cy="10433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6012"/>
            <a:ext cx="9144000" cy="148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74335"/>
            <a:ext cx="9144000" cy="586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239715"/>
            <a:ext cx="2370667" cy="47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9570-783F-4800-A1CC-C1D52EDD8AC0}" type="datetimeFigureOut">
              <a:rPr lang="nl-NL" smtClean="0"/>
              <a:pPr/>
              <a:t>25-8-2014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239715"/>
            <a:ext cx="3217333" cy="47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239715"/>
            <a:ext cx="2370667" cy="4733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5EE8-C367-4243-A485-985649310CE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nl/url?sa=i&amp;rct=j&amp;q=&amp;esrc=s&amp;frm=1&amp;source=images&amp;cd=&amp;cad=rja&amp;docid=SbWY0FQkMf61vM&amp;tbnid=PtioZI6OdUFscM:&amp;ved=0CAUQjRw&amp;url=http://www.glasbergen.com/math-and-science-cartoons/&amp;ei=oAWSUsq6H-Ki0QWh_oGACw&amp;bvm=bv.57127890,d.Yms&amp;psig=AFQjCNF4cAGhLhh75YO_1D2X8fB4YV6QYg&amp;ust=138538767304494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google.nl/url?sa=i&amp;rct=j&amp;q=&amp;esrc=s&amp;frm=1&amp;source=images&amp;cd=&amp;cad=rja&amp;docid=oAN0tJfG56Gl0M&amp;tbnid=Ev1bn5_Y5Wcy3M:&amp;ved=0CAUQjRw&amp;url=http://www.toevalgezocht.nl/projecten/cultura_familia_i_project_van_een_jaar/beeldverslag/7845&amp;ei=2WeSUorAKeiw0QWO3IDYDg&amp;bvm=bv.57127890,d.Yms&amp;psig=AFQjCNGSzqLneteEmsFEzAzh78lcNFm8jQ&amp;ust=1385412943135713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nl/url?sa=i&amp;rct=j&amp;q=&amp;esrc=s&amp;frm=1&amp;source=images&amp;cd=&amp;cad=rja&amp;docid=FiVjzePEj9sY9M&amp;tbnid=S_acNdZyJ6InEM:&amp;ved=0CAUQjRw&amp;url=http://www.b-lay.com/2013/01/10/finding-your-software-balance/&amp;ei=5DySUsGoI-nP0AXbwYGgBg&amp;bvm=bv.57127890,d.Yms&amp;psig=AFQjCNFqpXQOKzSewHZBnZ8VuiZUNcUyyg&amp;ust=1385401931610493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OfficePNG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96" y="1636688"/>
            <a:ext cx="8928992" cy="6408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Group 7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4" name="Freeform 3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Question-driven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Mind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Mapping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6" name="Picture 5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" name="Picture 6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9" name="TextBox 8"/>
          <p:cNvSpPr txBox="1"/>
          <p:nvPr/>
        </p:nvSpPr>
        <p:spPr>
          <a:xfrm>
            <a:off x="327472" y="7325320"/>
            <a:ext cx="6912768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1600" dirty="0" smtClean="0">
                <a:solidFill>
                  <a:srgbClr val="000000"/>
                </a:solidFill>
                <a:latin typeface="Calibri - 26"/>
              </a:rPr>
              <a:t>Harry Stokhof- HAN </a:t>
            </a:r>
            <a:r>
              <a:rPr lang="nl-NL" sz="1600" dirty="0" err="1" smtClean="0">
                <a:solidFill>
                  <a:srgbClr val="000000"/>
                </a:solidFill>
                <a:latin typeface="Calibri - 26"/>
              </a:rPr>
              <a:t>University</a:t>
            </a:r>
            <a:endParaRPr lang="nl-NL" sz="1600" dirty="0" smtClean="0">
              <a:solidFill>
                <a:srgbClr val="000000"/>
              </a:solidFill>
              <a:latin typeface="Calibri - 26"/>
            </a:endParaRPr>
          </a:p>
          <a:p>
            <a:r>
              <a:rPr lang="nl-NL" sz="1600" dirty="0" smtClean="0">
                <a:solidFill>
                  <a:srgbClr val="000000"/>
                </a:solidFill>
                <a:latin typeface="Calibri - 26"/>
              </a:rPr>
              <a:t>Bregje de Vries-  HAN </a:t>
            </a:r>
            <a:r>
              <a:rPr lang="nl-NL" sz="1600" dirty="0" err="1" smtClean="0">
                <a:solidFill>
                  <a:srgbClr val="000000"/>
                </a:solidFill>
                <a:latin typeface="Calibri - 26"/>
              </a:rPr>
              <a:t>University</a:t>
            </a:r>
            <a:endParaRPr lang="nl-NL" sz="1600" dirty="0" smtClean="0">
              <a:solidFill>
                <a:srgbClr val="000000"/>
              </a:solidFill>
              <a:latin typeface="Calibri - 26"/>
            </a:endParaRPr>
          </a:p>
          <a:p>
            <a:r>
              <a:rPr lang="nl-NL" sz="1600" dirty="0" smtClean="0">
                <a:solidFill>
                  <a:srgbClr val="000000"/>
                </a:solidFill>
                <a:latin typeface="Calibri - 26"/>
              </a:rPr>
              <a:t>Theo Bastiaens- Open </a:t>
            </a:r>
            <a:r>
              <a:rPr lang="nl-NL" sz="1600" dirty="0" err="1" smtClean="0">
                <a:solidFill>
                  <a:srgbClr val="000000"/>
                </a:solidFill>
                <a:latin typeface="Calibri - 26"/>
              </a:rPr>
              <a:t>University</a:t>
            </a:r>
            <a:endParaRPr lang="nl-NL" sz="1600" dirty="0" smtClean="0">
              <a:solidFill>
                <a:srgbClr val="000000"/>
              </a:solidFill>
              <a:latin typeface="Calibri - 26"/>
            </a:endParaRPr>
          </a:p>
          <a:p>
            <a:r>
              <a:rPr lang="nl-NL" sz="1600" dirty="0" smtClean="0">
                <a:solidFill>
                  <a:srgbClr val="000000"/>
                </a:solidFill>
                <a:latin typeface="Calibri - 26"/>
              </a:rPr>
              <a:t>Rob Martens- Open </a:t>
            </a:r>
            <a:r>
              <a:rPr lang="nl-NL" sz="1600" dirty="0" err="1" smtClean="0">
                <a:solidFill>
                  <a:srgbClr val="000000"/>
                </a:solidFill>
                <a:latin typeface="Calibri - 26"/>
              </a:rPr>
              <a:t>University</a:t>
            </a:r>
            <a:endParaRPr lang="nl-NL" sz="1900" dirty="0" smtClean="0">
              <a:solidFill>
                <a:srgbClr val="000000"/>
              </a:solidFill>
              <a:latin typeface="Calibri - 26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5464" y="909495"/>
            <a:ext cx="990453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/>
              <a:t>Supporting Teachers and Students by Digital Mind Mapping to Attain the Curriculum in Question-Driven Learning.</a:t>
            </a:r>
            <a:endParaRPr lang="nl-NL" sz="2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4136" y="8117408"/>
            <a:ext cx="22236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i="1" dirty="0" err="1" smtClean="0"/>
              <a:t>Figure</a:t>
            </a:r>
            <a:r>
              <a:rPr lang="nl-NL" sz="1100" i="1" dirty="0" smtClean="0"/>
              <a:t> 1: student </a:t>
            </a:r>
            <a:r>
              <a:rPr lang="nl-NL" sz="1100" i="1" dirty="0" err="1" smtClean="0"/>
              <a:t>mind</a:t>
            </a:r>
            <a:r>
              <a:rPr lang="nl-NL" sz="1100" i="1" dirty="0" smtClean="0"/>
              <a:t> map </a:t>
            </a:r>
            <a:r>
              <a:rPr lang="nl-NL" sz="1100" i="1" dirty="0" err="1" smtClean="0"/>
              <a:t>grade</a:t>
            </a:r>
            <a:r>
              <a:rPr lang="nl-NL" sz="1100" i="1" dirty="0" smtClean="0"/>
              <a:t> 5</a:t>
            </a:r>
            <a:endParaRPr lang="nl-N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399480" y="1420665"/>
            <a:ext cx="93610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What is the relevance, feasibility and validity of a principle-based scenario using digital mind mapping to scaffold the guidance of effective question behavior?</a:t>
            </a:r>
            <a:endParaRPr lang="nl-NL" sz="2400" dirty="0" smtClean="0"/>
          </a:p>
          <a:p>
            <a:pPr algn="just"/>
            <a:r>
              <a:rPr lang="nl-NL" sz="2400" dirty="0" smtClean="0"/>
              <a:t> </a:t>
            </a:r>
          </a:p>
          <a:p>
            <a:r>
              <a:rPr lang="nl-NL" sz="2400" dirty="0" smtClean="0"/>
              <a:t> </a:t>
            </a:r>
          </a:p>
          <a:p>
            <a:endParaRPr lang="nl-NL" dirty="0"/>
          </a:p>
        </p:txBody>
      </p:sp>
      <p:pic>
        <p:nvPicPr>
          <p:cNvPr id="5122" name="Picture 2" descr="https://encrypted-tbn0.gstatic.com/images?q=tbn:ANd9GcTnEtuRfSzkkpG-UzHpU08Dz5QVVOfLYaLLivR3tjgaYaJMOcC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6780" b="3390"/>
          <a:stretch>
            <a:fillRect/>
          </a:stretch>
        </p:blipFill>
        <p:spPr bwMode="auto">
          <a:xfrm>
            <a:off x="471488" y="3724920"/>
            <a:ext cx="4287912" cy="3816424"/>
          </a:xfrm>
          <a:prstGeom prst="rect">
            <a:avLst/>
          </a:prstGeom>
          <a:noFill/>
        </p:spPr>
      </p:pic>
      <p:pic>
        <p:nvPicPr>
          <p:cNvPr id="11" name="Picture 10" descr="imagesCAEZZRON.jpg"/>
          <p:cNvPicPr>
            <a:picLocks/>
          </p:cNvPicPr>
          <p:nvPr/>
        </p:nvPicPr>
        <p:blipFill>
          <a:blip r:embed="rId4" cstate="print"/>
          <a:srcRect b="5262"/>
          <a:stretch>
            <a:fillRect/>
          </a:stretch>
        </p:blipFill>
        <p:spPr>
          <a:xfrm>
            <a:off x="4791968" y="3436888"/>
            <a:ext cx="5011266" cy="36724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" name="Group 11"/>
          <p:cNvGrpSpPr/>
          <p:nvPr/>
        </p:nvGrpSpPr>
        <p:grpSpPr>
          <a:xfrm>
            <a:off x="0" y="0"/>
            <a:ext cx="10160000" cy="799589"/>
            <a:chOff x="50292" y="-507"/>
            <a:chExt cx="10068815" cy="799589"/>
          </a:xfrm>
        </p:grpSpPr>
        <p:sp>
          <p:nvSpPr>
            <p:cNvPr id="13" name="Freeform 1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Research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Question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15" name="Picture 14" descr="logo_han[1].gif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6" name="Picture 15" descr="LOOK[1]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7" name="Group 10"/>
          <p:cNvGrpSpPr/>
          <p:nvPr/>
        </p:nvGrpSpPr>
        <p:grpSpPr>
          <a:xfrm>
            <a:off x="0" y="0"/>
            <a:ext cx="10160000" cy="799589"/>
            <a:chOff x="50292" y="-507"/>
            <a:chExt cx="10068815" cy="799589"/>
          </a:xfrm>
        </p:grpSpPr>
        <p:sp>
          <p:nvSpPr>
            <p:cNvPr id="12" name="Freeform 11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Method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(2)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14" name="Picture 13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5" name="Picture 14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16" name="Rectangle 15"/>
          <p:cNvSpPr/>
          <p:nvPr/>
        </p:nvSpPr>
        <p:spPr>
          <a:xfrm>
            <a:off x="615504" y="1636688"/>
            <a:ext cx="925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Population</a:t>
            </a:r>
            <a:r>
              <a:rPr lang="en-US" sz="2400" dirty="0" smtClean="0"/>
              <a:t>:</a:t>
            </a:r>
            <a:endParaRPr lang="nl-NL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2(sub)urban primary schools in the Netherlands</a:t>
            </a:r>
            <a:endParaRPr lang="nl-NL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8 classrooms (cases)</a:t>
            </a:r>
            <a:endParaRPr lang="nl-NL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grades 4-6 (9-12 year olds)</a:t>
            </a:r>
            <a:endParaRPr lang="nl-NL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12 teachers</a:t>
            </a:r>
            <a:endParaRPr lang="nl-NL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250 students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en-US" sz="2400" b="1" dirty="0" smtClean="0"/>
              <a:t>Schools selected:</a:t>
            </a:r>
            <a:endParaRPr lang="nl-NL" sz="2400" b="1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Teach (social) science subjects project-based  in periods of 6-8 weeks</a:t>
            </a:r>
            <a:endParaRPr lang="nl-NL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Were willing to experiment with question-driven teaching and learning</a:t>
            </a:r>
            <a:endParaRPr lang="nl-NL" sz="2400" dirty="0" smtClean="0"/>
          </a:p>
          <a:p>
            <a:pPr lvl="0">
              <a:buFont typeface="Wingdings" pitchFamily="2" charset="2"/>
              <a:buChar char="Ø"/>
            </a:pPr>
            <a:r>
              <a:rPr lang="en-US" sz="2400" dirty="0" smtClean="0"/>
              <a:t> Took initiative to participate in this research</a:t>
            </a:r>
            <a:endParaRPr lang="nl-NL" sz="2400" dirty="0" smtClean="0"/>
          </a:p>
          <a:p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1479600" y="916608"/>
            <a:ext cx="71287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data collection </a:t>
            </a:r>
            <a:endParaRPr lang="nl-NL" sz="2800" b="1" dirty="0" smtClean="0"/>
          </a:p>
          <a:p>
            <a:endParaRPr lang="nl-NL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0160000" cy="799589"/>
            <a:chOff x="50292" y="-507"/>
            <a:chExt cx="10068815" cy="799589"/>
          </a:xfrm>
        </p:grpSpPr>
        <p:sp>
          <p:nvSpPr>
            <p:cNvPr id="13" name="Freeform 1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Method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(3)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16" name="Picture 15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7" name="Picture 16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71489" y="1708696"/>
          <a:ext cx="9289032" cy="5730095"/>
        </p:xfrm>
        <a:graphic>
          <a:graphicData uri="http://schemas.openxmlformats.org/drawingml/2006/table">
            <a:tbl>
              <a:tblPr/>
              <a:tblGrid>
                <a:gridCol w="1193353"/>
                <a:gridCol w="1628608"/>
                <a:gridCol w="2074582"/>
                <a:gridCol w="2011831"/>
                <a:gridCol w="2380658"/>
              </a:tblGrid>
              <a:tr h="853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kern="1200" dirty="0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design of core curriculum </a:t>
                      </a:r>
                      <a:endParaRPr lang="nl-NL" sz="1600" b="1" kern="12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kern="1200" dirty="0" err="1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activate</a:t>
                      </a:r>
                      <a:r>
                        <a:rPr lang="nl-NL" sz="1600" b="1" kern="1200" dirty="0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nl-NL" sz="1600" b="1" kern="1200" dirty="0" err="1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structure</a:t>
                      </a:r>
                      <a:r>
                        <a:rPr lang="nl-NL" sz="1600" b="1" kern="1200" dirty="0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prior </a:t>
                      </a:r>
                      <a:r>
                        <a:rPr lang="nl-NL" sz="1600" b="1" kern="1200" dirty="0" err="1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knowledge</a:t>
                      </a:r>
                      <a:endParaRPr lang="nl-NL" sz="1600" b="1" kern="12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1" kern="1200" dirty="0" err="1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generate</a:t>
                      </a:r>
                      <a:r>
                        <a:rPr lang="nl-NL" sz="1600" b="1" kern="1200" dirty="0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nl-NL" sz="1600" b="1" kern="1200" dirty="0" err="1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guide</a:t>
                      </a:r>
                      <a:r>
                        <a:rPr lang="nl-NL" sz="1600" b="1" kern="1200" dirty="0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600" b="1" kern="1200" dirty="0" err="1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questions</a:t>
                      </a:r>
                      <a:endParaRPr lang="nl-NL" sz="1600" b="1" kern="12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monitor &amp; evaluate learning outcomes</a:t>
                      </a:r>
                      <a:endParaRPr lang="nl-NL" sz="1600" b="1" kern="12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 err="1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Relevance</a:t>
                      </a:r>
                      <a:endParaRPr lang="nl-NL" sz="140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Audio recordings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Observations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Video recordings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CMM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Observations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Video recordings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CMM </a:t>
                      </a:r>
                      <a:endParaRPr lang="en-US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Student </a:t>
                      </a:r>
                      <a:r>
                        <a:rPr lang="nl-NL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work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Observations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Video recordings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CMM </a:t>
                      </a:r>
                      <a:endParaRPr lang="en-US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Student work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Pre-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Posttest MM</a:t>
                      </a:r>
                      <a:endParaRPr lang="nl-NL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 err="1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Feasibility</a:t>
                      </a:r>
                      <a:endParaRPr lang="nl-NL" sz="140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Audio recordings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EMM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Observations 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Video recordings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CMM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Observations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Video recordings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CMM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Student </a:t>
                      </a:r>
                      <a:r>
                        <a:rPr lang="nl-NL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work</a:t>
                      </a:r>
                      <a:endParaRPr lang="nl-NL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Observations 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Video recordings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1" dirty="0" err="1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Validity</a:t>
                      </a:r>
                      <a:endParaRPr lang="nl-NL" sz="1400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Audio recordings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EMM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Observations 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Video recordings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EMM &amp; CMM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Observations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Video recordings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CMM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Student </a:t>
                      </a:r>
                      <a:r>
                        <a:rPr lang="nl-NL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work</a:t>
                      </a:r>
                      <a:endParaRPr lang="nl-NL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Observations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Video recordings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Field notes 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EMM, </a:t>
                      </a: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CMM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Student work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Pre-</a:t>
                      </a:r>
                      <a:r>
                        <a:rPr lang="en-US" sz="16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Posttest MM</a:t>
                      </a:r>
                      <a:endParaRPr lang="nl-NL" sz="16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Interviews</a:t>
                      </a:r>
                      <a:endParaRPr lang="nl-NL"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327472" y="916608"/>
            <a:ext cx="9577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</a:rPr>
              <a:t>design </a:t>
            </a:r>
            <a:r>
              <a:rPr lang="nl-NL" sz="2800" b="1" dirty="0" smtClean="0">
                <a:solidFill>
                  <a:prstClr val="black"/>
                </a:solidFill>
              </a:rPr>
              <a:t>of core curriculum in EMM </a:t>
            </a:r>
          </a:p>
          <a:p>
            <a:pPr algn="ctr"/>
            <a:endParaRPr lang="nl-NL" sz="2800" b="1" dirty="0" smtClean="0"/>
          </a:p>
          <a:p>
            <a:pPr lvl="0" algn="ctr"/>
            <a:endParaRPr lang="nl-NL" sz="28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7512" y="1636688"/>
          <a:ext cx="8856983" cy="6130997"/>
        </p:xfrm>
        <a:graphic>
          <a:graphicData uri="http://schemas.openxmlformats.org/drawingml/2006/table">
            <a:tbl>
              <a:tblPr/>
              <a:tblGrid>
                <a:gridCol w="1438313"/>
                <a:gridCol w="2058318"/>
                <a:gridCol w="1627243"/>
                <a:gridCol w="2002967"/>
                <a:gridCol w="1730142"/>
              </a:tblGrid>
              <a:tr h="738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/>
                          <a:ea typeface="Times New Roman"/>
                          <a:cs typeface="Times New Roman"/>
                        </a:rPr>
                        <a:t>Variables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Results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Prototype I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Adaptations in redesign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Results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Prototype II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Suggestions for future design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Relevance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“Difficult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but necessary to get overview on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topic”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“Offers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opportunity to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work</a:t>
                      </a:r>
                      <a:r>
                        <a:rPr lang="en-US" sz="1600" baseline="0" dirty="0" smtClean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conceptually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instead of 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activity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based”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No significant changes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“Precondition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for working with the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scenario”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“Offers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strong support when constructing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CMM”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Need</a:t>
                      </a:r>
                      <a:r>
                        <a:rPr lang="en-US" sz="1600" baseline="0" dirty="0" smtClean="0">
                          <a:latin typeface="Verdana"/>
                          <a:ea typeface="Times New Roman"/>
                          <a:cs typeface="Times New Roman"/>
                        </a:rPr>
                        <a:t> to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make core</a:t>
                      </a:r>
                      <a:r>
                        <a:rPr lang="en-US" sz="1600" baseline="0" dirty="0" smtClean="0"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curriculum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more explicit within EMM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Feasibility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“Doable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with guided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practice”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“Doable with peer collaboration”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68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Validity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Supportive to get overview on topic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Sometimes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difficult to acknowledge other possible 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structuring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Necessary for identifying key concepts and their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mutual relations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Expert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mind map tends to get rather large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0292" y="-507"/>
            <a:ext cx="10068815" cy="770509"/>
            <a:chOff x="50292" y="-507"/>
            <a:chExt cx="10068815" cy="770509"/>
          </a:xfrm>
        </p:grpSpPr>
        <p:sp>
          <p:nvSpPr>
            <p:cNvPr id="19" name="Freeform 18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Results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phase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1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84056" y="0"/>
            <a:ext cx="2930564" cy="720080"/>
            <a:chOff x="831528" y="2926606"/>
            <a:chExt cx="2524252" cy="1462024"/>
          </a:xfrm>
        </p:grpSpPr>
        <p:pic>
          <p:nvPicPr>
            <p:cNvPr id="36" name="Picture 35" descr="clipboard(2).png">
              <a:hlinkClick r:id="" action="ppaction://noaction"/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017" y="3054857"/>
              <a:ext cx="2138045" cy="12909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7" name="Oval 36">
              <a:hlinkClick r:id="" action="ppaction://noaction"/>
            </p:cNvPr>
            <p:cNvSpPr/>
            <p:nvPr/>
          </p:nvSpPr>
          <p:spPr>
            <a:xfrm>
              <a:off x="1501139" y="3071748"/>
              <a:ext cx="1201674" cy="1211072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l 37">
              <a:hlinkClick r:id="" action="ppaction://noaction"/>
            </p:cNvPr>
            <p:cNvSpPr/>
            <p:nvPr/>
          </p:nvSpPr>
          <p:spPr>
            <a:xfrm>
              <a:off x="831528" y="2926606"/>
              <a:ext cx="2524252" cy="1462024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1185" y="0"/>
            <a:ext cx="10068815" cy="770509"/>
            <a:chOff x="50292" y="-507"/>
            <a:chExt cx="10068815" cy="77050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63576" y="50800"/>
              <a:ext cx="5784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Results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phase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2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582936" y="916608"/>
            <a:ext cx="957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structuring </a:t>
            </a:r>
            <a:r>
              <a:rPr lang="en-US" sz="2800" b="1" dirty="0" smtClean="0"/>
              <a:t>prior knowledge in CMM</a:t>
            </a:r>
            <a:endParaRPr lang="nl-NL" sz="2800" b="1" dirty="0" smtClean="0"/>
          </a:p>
          <a:p>
            <a:pPr lvl="0" algn="ctr"/>
            <a:endParaRPr lang="nl-NL" sz="28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03535" y="1780704"/>
          <a:ext cx="8640960" cy="6339840"/>
        </p:xfrm>
        <a:graphic>
          <a:graphicData uri="http://schemas.openxmlformats.org/drawingml/2006/table">
            <a:tbl>
              <a:tblPr/>
              <a:tblGrid>
                <a:gridCol w="1687944"/>
                <a:gridCol w="1723405"/>
                <a:gridCol w="1693263"/>
                <a:gridCol w="1848404"/>
                <a:gridCol w="1687944"/>
              </a:tblGrid>
              <a:tr h="699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/>
                          <a:ea typeface="Times New Roman"/>
                          <a:cs typeface="Times New Roman"/>
                        </a:rPr>
                        <a:t>Variables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Results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Prototype I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Adaptations in redesign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Results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Prototype II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Suggestions for future design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Relevance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Logical step to involve prior knowledge</a:t>
                      </a:r>
                      <a:endParaRPr lang="nl-NL" sz="16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High level of student commitment</a:t>
                      </a:r>
                      <a:endParaRPr lang="nl-NL" sz="16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Emphasizing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principle-based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character of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scenario</a:t>
                      </a:r>
                      <a:endParaRPr lang="nl-NL" sz="16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Scaffolding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opportunities for  “speeding up the pace”</a:t>
                      </a:r>
                      <a:endParaRPr lang="nl-NL" sz="16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Showing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possibilities for small group work </a:t>
                      </a:r>
                      <a:endParaRPr lang="nl-NL" sz="16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Exchanging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examples of “short cuts”</a:t>
                      </a:r>
                      <a:endParaRPr lang="nl-NL" sz="16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and other good practices</a:t>
                      </a:r>
                      <a:endParaRPr lang="nl-NL" sz="16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Continuous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high level of student commitment</a:t>
                      </a:r>
                      <a:endParaRPr lang="nl-NL" sz="16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More specific attention for Big Ideas when activating prior knowledge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3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Feasibility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Time consuming (taking up to 4 weeks!)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Concerns about some </a:t>
                      </a:r>
                      <a:r>
                        <a:rPr lang="en-US" sz="1600" dirty="0" err="1">
                          <a:latin typeface="Verdana"/>
                          <a:ea typeface="Times New Roman"/>
                          <a:cs typeface="Times New Roman"/>
                        </a:rPr>
                        <a:t>childrens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’ participation levels when having whole class sessions 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Most classes able to construct CMM in 2 weeks or less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More children actively involved during construction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399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Validity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Classroom mind map was representative of prior knowledge</a:t>
                      </a:r>
                      <a:endParaRPr lang="nl-NL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Teachers are aware CMM could have collected more specific prior knowledge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128"/>
          <p:cNvGrpSpPr/>
          <p:nvPr/>
        </p:nvGrpSpPr>
        <p:grpSpPr>
          <a:xfrm>
            <a:off x="5224016" y="124520"/>
            <a:ext cx="3600400" cy="576064"/>
            <a:chOff x="5080000" y="3286646"/>
            <a:chExt cx="4608512" cy="936104"/>
          </a:xfrm>
        </p:grpSpPr>
        <p:pic>
          <p:nvPicPr>
            <p:cNvPr id="17" name="Picture 19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0000" y="3286646"/>
              <a:ext cx="1368152" cy="9245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199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92168" y="3286646"/>
              <a:ext cx="1471972" cy="9361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" descr="clipboard(3).png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76344" y="3286646"/>
              <a:ext cx="1512168" cy="9361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70509"/>
            <a:chOff x="50292" y="-507"/>
            <a:chExt cx="10068815" cy="77050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63576" y="50800"/>
              <a:ext cx="578492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Results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phase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3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327472" y="916608"/>
            <a:ext cx="983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generating </a:t>
            </a:r>
            <a:r>
              <a:rPr lang="en-US" sz="2800" b="1" dirty="0" smtClean="0"/>
              <a:t>and formulating questions in CMM</a:t>
            </a:r>
            <a:endParaRPr lang="nl-NL" sz="2800" b="1" dirty="0" smtClean="0"/>
          </a:p>
          <a:p>
            <a:pPr lvl="0" algn="ctr"/>
            <a:endParaRPr lang="nl-NL" sz="28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43496" y="1564680"/>
          <a:ext cx="8928993" cy="6816139"/>
        </p:xfrm>
        <a:graphic>
          <a:graphicData uri="http://schemas.openxmlformats.org/drawingml/2006/table">
            <a:tbl>
              <a:tblPr/>
              <a:tblGrid>
                <a:gridCol w="1368152"/>
                <a:gridCol w="2160240"/>
                <a:gridCol w="1584176"/>
                <a:gridCol w="2232248"/>
                <a:gridCol w="1584177"/>
              </a:tblGrid>
              <a:tr h="756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Verdana"/>
                          <a:ea typeface="Times New Roman"/>
                          <a:cs typeface="Times New Roman"/>
                        </a:rPr>
                        <a:t>Variables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Results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Prototype I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Adaptations in redesign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Results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Prototype II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Suggestions for future design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Relevance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Strong need for more support in guiding question behaviour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Collectively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generating, valuing, developing, selecting and adopting questions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latin typeface="Verdana"/>
                          <a:ea typeface="Times New Roman"/>
                          <a:cs typeface="Times New Roman"/>
                        </a:rPr>
                        <a:t>[Question Formulation Technique</a:t>
                      </a:r>
                      <a:r>
                        <a:rPr lang="en-US" sz="1600" b="0" i="1" dirty="0" smtClean="0">
                          <a:latin typeface="Verdana"/>
                          <a:ea typeface="Times New Roman"/>
                          <a:cs typeface="Times New Roman"/>
                        </a:rPr>
                        <a:t>]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Growing confidence in ability to guide question behaviour</a:t>
                      </a:r>
                      <a:endParaRPr lang="nl-NL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Exchanging good practice</a:t>
                      </a:r>
                      <a:r>
                        <a:rPr lang="en-US" sz="1600" baseline="0" dirty="0" smtClean="0">
                          <a:latin typeface="Verdana"/>
                          <a:ea typeface="Times New Roman"/>
                          <a:cs typeface="Times New Roman"/>
                        </a:rPr>
                        <a:t> Question Formulation Technique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aseline="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Verdana"/>
                          <a:ea typeface="Times New Roman"/>
                          <a:cs typeface="Times New Roman"/>
                        </a:rPr>
                        <a:t>Stimulating </a:t>
                      </a:r>
                      <a:r>
                        <a:rPr lang="en-US" sz="1600" baseline="0" smtClean="0">
                          <a:latin typeface="Verdana"/>
                          <a:ea typeface="Times New Roman"/>
                          <a:cs typeface="Times New Roman"/>
                        </a:rPr>
                        <a:t>progressive inquiry</a:t>
                      </a: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Feasibility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Quite difficult for students to generate questions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Time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consuming to help students to develop raw 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questions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Criteria for question quality in relation to CMM were useful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Teachers report collective effort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significantly improved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effectiveness of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guidance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Students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improved significantly in generating</a:t>
                      </a:r>
                      <a:r>
                        <a:rPr lang="en-US" sz="1600" baseline="0" dirty="0" smtClean="0">
                          <a:latin typeface="Verdana"/>
                          <a:ea typeface="Times New Roman"/>
                          <a:cs typeface="Times New Roman"/>
                        </a:rPr>
                        <a:t> and formulating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questions 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Many students adopted each other’s questions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Validity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Quality of raw questions low</a:t>
                      </a:r>
                      <a:endParaRPr lang="nl-NL" sz="160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Lack of time for guidance hampers learning outcomes</a:t>
                      </a:r>
                      <a:endParaRPr lang="nl-NL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Quality of questions improved because of more effective guidance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Yet still limited progressive inquiry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152008" y="124520"/>
            <a:ext cx="3456384" cy="576064"/>
            <a:chOff x="206247" y="5825363"/>
            <a:chExt cx="4179952" cy="1015366"/>
          </a:xfrm>
        </p:grpSpPr>
        <p:grpSp>
          <p:nvGrpSpPr>
            <p:cNvPr id="11" name="Group 103"/>
            <p:cNvGrpSpPr/>
            <p:nvPr/>
          </p:nvGrpSpPr>
          <p:grpSpPr>
            <a:xfrm>
              <a:off x="206247" y="5831585"/>
              <a:ext cx="1331723" cy="1000381"/>
              <a:chOff x="206247" y="5831585"/>
              <a:chExt cx="1331723" cy="1000381"/>
            </a:xfrm>
          </p:grpSpPr>
          <p:sp>
            <p:nvSpPr>
              <p:cNvPr id="23" name="Freeform 22">
                <a:hlinkClick r:id="" action="ppaction://noaction"/>
              </p:cNvPr>
              <p:cNvSpPr/>
              <p:nvPr/>
            </p:nvSpPr>
            <p:spPr>
              <a:xfrm>
                <a:off x="206247" y="5831585"/>
                <a:ext cx="1331723" cy="1000381"/>
              </a:xfrm>
              <a:custGeom>
                <a:avLst/>
                <a:gdLst/>
                <a:ahLst/>
                <a:cxnLst/>
                <a:rect l="0" t="0" r="0" b="0"/>
                <a:pathLst>
                  <a:path w="1331723" h="1000381">
                    <a:moveTo>
                      <a:pt x="0" y="0"/>
                    </a:moveTo>
                    <a:lnTo>
                      <a:pt x="1331722" y="0"/>
                    </a:lnTo>
                    <a:lnTo>
                      <a:pt x="1331722" y="1000380"/>
                    </a:lnTo>
                    <a:lnTo>
                      <a:pt x="0" y="100038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8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4" name="Picture 23" descr="clipboard(3).png">
                <a:hlinkClick r:id="" action="ppaction://noaction"/>
              </p:cNvPr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3425" y="5880227"/>
                <a:ext cx="1240027" cy="88798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4" name="Group 106"/>
            <p:cNvGrpSpPr/>
            <p:nvPr/>
          </p:nvGrpSpPr>
          <p:grpSpPr>
            <a:xfrm>
              <a:off x="1636014" y="5831585"/>
              <a:ext cx="1331722" cy="1000381"/>
              <a:chOff x="1636014" y="5831585"/>
              <a:chExt cx="1331722" cy="1000381"/>
            </a:xfrm>
          </p:grpSpPr>
          <p:sp>
            <p:nvSpPr>
              <p:cNvPr id="21" name="Freeform 20">
                <a:hlinkClick r:id="" action="ppaction://noaction"/>
              </p:cNvPr>
              <p:cNvSpPr/>
              <p:nvPr/>
            </p:nvSpPr>
            <p:spPr>
              <a:xfrm>
                <a:off x="1636014" y="5831585"/>
                <a:ext cx="1331722" cy="1000381"/>
              </a:xfrm>
              <a:custGeom>
                <a:avLst/>
                <a:gdLst/>
                <a:ahLst/>
                <a:cxnLst/>
                <a:rect l="0" t="0" r="0" b="0"/>
                <a:pathLst>
                  <a:path w="1331722" h="1000381">
                    <a:moveTo>
                      <a:pt x="0" y="0"/>
                    </a:moveTo>
                    <a:lnTo>
                      <a:pt x="1331721" y="0"/>
                    </a:lnTo>
                    <a:lnTo>
                      <a:pt x="1331721" y="1000380"/>
                    </a:lnTo>
                    <a:lnTo>
                      <a:pt x="0" y="100038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8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2" name="Picture 21" descr="clipboard(5).png">
                <a:hlinkClick r:id="" action="ppaction://noaction"/>
              </p:cNvPr>
              <p:cNvPicPr>
                <a:picLocks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99767" y="5877052"/>
                <a:ext cx="1218819" cy="92938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5" name="Group 109"/>
            <p:cNvGrpSpPr/>
            <p:nvPr/>
          </p:nvGrpSpPr>
          <p:grpSpPr>
            <a:xfrm>
              <a:off x="3034410" y="5825363"/>
              <a:ext cx="1351789" cy="1015366"/>
              <a:chOff x="3034410" y="5825363"/>
              <a:chExt cx="1351789" cy="1015366"/>
            </a:xfrm>
          </p:grpSpPr>
          <p:sp>
            <p:nvSpPr>
              <p:cNvPr id="19" name="Freeform 18">
                <a:hlinkClick r:id="" action="ppaction://noaction"/>
              </p:cNvPr>
              <p:cNvSpPr/>
              <p:nvPr/>
            </p:nvSpPr>
            <p:spPr>
              <a:xfrm>
                <a:off x="3034410" y="5825363"/>
                <a:ext cx="1351789" cy="1015366"/>
              </a:xfrm>
              <a:custGeom>
                <a:avLst/>
                <a:gdLst/>
                <a:ahLst/>
                <a:cxnLst/>
                <a:rect l="0" t="0" r="0" b="0"/>
                <a:pathLst>
                  <a:path w="1351789" h="1015366">
                    <a:moveTo>
                      <a:pt x="0" y="0"/>
                    </a:moveTo>
                    <a:lnTo>
                      <a:pt x="1351788" y="0"/>
                    </a:lnTo>
                    <a:lnTo>
                      <a:pt x="1351788" y="1015365"/>
                    </a:lnTo>
                    <a:lnTo>
                      <a:pt x="0" y="101536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8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20" name="Picture 19" descr="clipboard(9).png">
                <a:hlinkClick r:id="" action="ppaction://noaction"/>
              </p:cNvPr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102101" y="5839459"/>
                <a:ext cx="1255902" cy="94716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70509"/>
            <a:chOff x="50292" y="-507"/>
            <a:chExt cx="10068815" cy="77050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91568" y="50800"/>
              <a:ext cx="5856932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Results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phase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4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582936" y="916608"/>
            <a:ext cx="957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Extending </a:t>
            </a:r>
            <a:r>
              <a:rPr lang="en-US" sz="2800" b="1" dirty="0" smtClean="0"/>
              <a:t>CMM and monitoring development</a:t>
            </a:r>
            <a:endParaRPr lang="nl-NL" sz="2800" b="1" dirty="0" smtClean="0"/>
          </a:p>
          <a:p>
            <a:pPr lvl="0" algn="ctr"/>
            <a:endParaRPr lang="nl-NL" sz="28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94903" y="1636688"/>
          <a:ext cx="9681641" cy="6664279"/>
        </p:xfrm>
        <a:graphic>
          <a:graphicData uri="http://schemas.openxmlformats.org/drawingml/2006/table">
            <a:tbl>
              <a:tblPr/>
              <a:tblGrid>
                <a:gridCol w="1374673"/>
                <a:gridCol w="1908060"/>
                <a:gridCol w="1978729"/>
                <a:gridCol w="2261405"/>
                <a:gridCol w="2158774"/>
              </a:tblGrid>
              <a:tr h="568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Variable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Results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Prototype I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Adaptations in redesign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Results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Prototype II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Suggestions for future design</a:t>
                      </a:r>
                      <a:endParaRPr lang="nl-NL" sz="1600" dirty="0">
                        <a:solidFill>
                          <a:srgbClr val="0070C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Relevance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Teachers in need of tool to monitor development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No significant changes except for suggestions to optimize planning and more intense use of CMM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MM and CMM </a:t>
                      </a: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regarded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as process tools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To determine attainment of knowledge goals probably additional information needed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more explicit attention for key concepts in constructing CMM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(need for more explicit core curriculum in EMM)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Verdana"/>
                          <a:ea typeface="Times New Roman"/>
                          <a:cs typeface="Times New Roman"/>
                        </a:rPr>
                        <a:t>Exchanging </a:t>
                      </a: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good practices use CMM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Experiment with variations on MM test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-  memory test making wordlist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- structuring test (on given wordlist)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-diagnostic interview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Feasibility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CMM not fully used because of stagnation in phase 2 and 3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In all classes pre- posttest administered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Most teachers were able to use CMM to visualize development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In some CMM’s additional material from other lesson activities was added 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846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Validity</a:t>
                      </a:r>
                      <a:endParaRPr lang="nl-NL" sz="1600" b="1" dirty="0">
                        <a:solidFill>
                          <a:srgbClr val="FF000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For most teachers development discernable in pre-posttest</a:t>
                      </a:r>
                      <a:endParaRPr lang="nl-NL" sz="160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Verdana"/>
                          <a:ea typeface="Times New Roman"/>
                          <a:cs typeface="Times New Roman"/>
                        </a:rPr>
                        <a:t>Some notable deviations from expectations</a:t>
                      </a:r>
                      <a:endParaRPr lang="nl-NL" sz="160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Most teachers found significant improvement in CMM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Verdana"/>
                          <a:ea typeface="Times New Roman"/>
                          <a:cs typeface="Times New Roman"/>
                        </a:rPr>
                        <a:t>Development in pre-posttest was mixed- ranging from 40-100% of core curriculum</a:t>
                      </a:r>
                      <a:endParaRPr lang="nl-NL" sz="1600" dirty="0"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9926" marR="49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224016" y="124520"/>
            <a:ext cx="3384376" cy="628576"/>
            <a:chOff x="5114671" y="5733034"/>
            <a:chExt cx="4523868" cy="1096646"/>
          </a:xfrm>
        </p:grpSpPr>
        <p:sp>
          <p:nvSpPr>
            <p:cNvPr id="13" name="Freeform 12">
              <a:hlinkClick r:id="" action="ppaction://noaction"/>
            </p:cNvPr>
            <p:cNvSpPr/>
            <p:nvPr/>
          </p:nvSpPr>
          <p:spPr>
            <a:xfrm>
              <a:off x="5114671" y="5746750"/>
              <a:ext cx="1441705" cy="1082930"/>
            </a:xfrm>
            <a:custGeom>
              <a:avLst/>
              <a:gdLst/>
              <a:ahLst/>
              <a:cxnLst/>
              <a:rect l="0" t="0" r="0" b="0"/>
              <a:pathLst>
                <a:path w="1441705" h="1082930">
                  <a:moveTo>
                    <a:pt x="0" y="0"/>
                  </a:moveTo>
                  <a:lnTo>
                    <a:pt x="1441704" y="0"/>
                  </a:lnTo>
                  <a:lnTo>
                    <a:pt x="1441704" y="1082929"/>
                  </a:lnTo>
                  <a:lnTo>
                    <a:pt x="0" y="1082929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8B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Picture 13" descr="clipboard(11).png">
              <a:hlinkClick r:id="" action="ppaction://noaction"/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6327" y="5782183"/>
              <a:ext cx="1374267" cy="99237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5" name="Freeform 14">
              <a:hlinkClick r:id="" action="ppaction://noaction"/>
            </p:cNvPr>
            <p:cNvSpPr/>
            <p:nvPr/>
          </p:nvSpPr>
          <p:spPr>
            <a:xfrm>
              <a:off x="6682993" y="5739891"/>
              <a:ext cx="1441705" cy="1082930"/>
            </a:xfrm>
            <a:custGeom>
              <a:avLst/>
              <a:gdLst/>
              <a:ahLst/>
              <a:cxnLst/>
              <a:rect l="0" t="0" r="0" b="0"/>
              <a:pathLst>
                <a:path w="1441705" h="1082930">
                  <a:moveTo>
                    <a:pt x="0" y="0"/>
                  </a:moveTo>
                  <a:lnTo>
                    <a:pt x="1441704" y="0"/>
                  </a:lnTo>
                  <a:lnTo>
                    <a:pt x="1441704" y="1082929"/>
                  </a:lnTo>
                  <a:lnTo>
                    <a:pt x="0" y="1082929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8B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6" name="Picture 15" descr="clipboard(1)(1).png">
              <a:hlinkClick r:id="" action="ppaction://noaction"/>
            </p:cNvPr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523" y="5748146"/>
              <a:ext cx="1379982" cy="102641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7" name="Freeform 16">
              <a:hlinkClick r:id="" action="ppaction://noaction"/>
            </p:cNvPr>
            <p:cNvSpPr/>
            <p:nvPr/>
          </p:nvSpPr>
          <p:spPr>
            <a:xfrm>
              <a:off x="8196833" y="5733034"/>
              <a:ext cx="1441706" cy="1082930"/>
            </a:xfrm>
            <a:custGeom>
              <a:avLst/>
              <a:gdLst/>
              <a:ahLst/>
              <a:cxnLst/>
              <a:rect l="0" t="0" r="0" b="0"/>
              <a:pathLst>
                <a:path w="1441706" h="1082930">
                  <a:moveTo>
                    <a:pt x="0" y="0"/>
                  </a:moveTo>
                  <a:lnTo>
                    <a:pt x="1441705" y="0"/>
                  </a:lnTo>
                  <a:lnTo>
                    <a:pt x="1441705" y="1082929"/>
                  </a:lnTo>
                  <a:lnTo>
                    <a:pt x="0" y="1082929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8B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Picture 17" descr="clipboard(2)(1).png">
              <a:hlinkClick r:id="" action="ppaction://noaction"/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8522" y="5754878"/>
              <a:ext cx="1354582" cy="101561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43696" y="50800"/>
              <a:ext cx="5544616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Conclusion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543496" y="1204640"/>
            <a:ext cx="96165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 behavior is enhanced by </a:t>
            </a:r>
            <a:r>
              <a:rPr lang="en-US" sz="2400" dirty="0" smtClean="0"/>
              <a:t>using Mind Maps </a:t>
            </a:r>
            <a:r>
              <a:rPr lang="en-US" sz="2400" dirty="0" smtClean="0"/>
              <a:t>as collaborative platform </a:t>
            </a:r>
            <a:r>
              <a:rPr lang="en-US" sz="2400" dirty="0" smtClean="0"/>
              <a:t>for visualizing knowledge construction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err="1" smtClean="0"/>
              <a:t>Mind</a:t>
            </a:r>
            <a:r>
              <a:rPr lang="nl-NL" sz="2400" dirty="0" smtClean="0"/>
              <a:t> </a:t>
            </a:r>
            <a:r>
              <a:rPr lang="nl-NL" sz="2400" dirty="0" err="1" smtClean="0"/>
              <a:t>Mapping</a:t>
            </a:r>
            <a:r>
              <a:rPr lang="nl-NL" sz="2400" dirty="0" smtClean="0"/>
              <a:t> supports </a:t>
            </a:r>
            <a:r>
              <a:rPr lang="nl-NL" sz="2400" dirty="0" err="1" smtClean="0"/>
              <a:t>teachers</a:t>
            </a:r>
            <a:r>
              <a:rPr lang="nl-NL" sz="2400" dirty="0" smtClean="0"/>
              <a:t> in </a:t>
            </a:r>
            <a:r>
              <a:rPr lang="nl-NL" sz="2400" dirty="0" err="1" smtClean="0"/>
              <a:t>establishing</a:t>
            </a:r>
            <a:r>
              <a:rPr lang="nl-NL" sz="2400" dirty="0" smtClean="0"/>
              <a:t> </a:t>
            </a:r>
            <a:r>
              <a:rPr lang="nl-NL" sz="2400" dirty="0" err="1" smtClean="0"/>
              <a:t>structured</a:t>
            </a:r>
            <a:r>
              <a:rPr lang="nl-NL" sz="2400" dirty="0" smtClean="0"/>
              <a:t> </a:t>
            </a:r>
            <a:r>
              <a:rPr lang="nl-NL" sz="2400" dirty="0" err="1" smtClean="0"/>
              <a:t>freedom</a:t>
            </a:r>
            <a:endParaRPr lang="nl-NL" sz="2400" dirty="0" smtClean="0"/>
          </a:p>
          <a:p>
            <a:r>
              <a:rPr lang="nl-NL" sz="2400" dirty="0" smtClean="0"/>
              <a:t>(</a:t>
            </a:r>
            <a:r>
              <a:rPr lang="nl-NL" sz="2400" dirty="0" err="1" smtClean="0"/>
              <a:t>balance</a:t>
            </a:r>
            <a:r>
              <a:rPr lang="nl-NL" sz="2400" dirty="0" smtClean="0"/>
              <a:t> </a:t>
            </a:r>
            <a:r>
              <a:rPr lang="nl-NL" sz="2400" dirty="0" err="1" smtClean="0"/>
              <a:t>between</a:t>
            </a:r>
            <a:r>
              <a:rPr lang="nl-NL" sz="2400" dirty="0" smtClean="0"/>
              <a:t> </a:t>
            </a:r>
            <a:r>
              <a:rPr lang="nl-NL" sz="2400" dirty="0" err="1" smtClean="0"/>
              <a:t>freedom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</a:t>
            </a:r>
            <a:r>
              <a:rPr lang="nl-NL" sz="2400" dirty="0" smtClean="0"/>
              <a:t> </a:t>
            </a:r>
            <a:r>
              <a:rPr lang="nl-NL" sz="2400" dirty="0" err="1" smtClean="0"/>
              <a:t>articulation</a:t>
            </a:r>
            <a:r>
              <a:rPr lang="nl-NL" sz="2400" dirty="0" smtClean="0"/>
              <a:t> and </a:t>
            </a:r>
            <a:r>
              <a:rPr lang="nl-NL" sz="2400" dirty="0" err="1" smtClean="0"/>
              <a:t>responsibility</a:t>
            </a:r>
            <a:r>
              <a:rPr lang="nl-NL" sz="2400" dirty="0" smtClean="0"/>
              <a:t> to </a:t>
            </a:r>
            <a:r>
              <a:rPr lang="nl-NL" sz="2400" dirty="0" err="1" smtClean="0"/>
              <a:t>attain</a:t>
            </a:r>
            <a:r>
              <a:rPr lang="nl-NL" sz="2400" dirty="0" smtClean="0"/>
              <a:t> the </a:t>
            </a:r>
            <a:r>
              <a:rPr lang="nl-NL" sz="2400" dirty="0" smtClean="0"/>
              <a:t>curriculum).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 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en-GB" sz="2400" dirty="0" smtClean="0"/>
              <a:t>Additional </a:t>
            </a:r>
            <a:r>
              <a:rPr lang="en-GB" sz="2400" dirty="0" smtClean="0"/>
              <a:t>research is needed to establish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the functionality of Mind Mapping for monitoring individual development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most effective ways of identifying core curriculum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how to combine </a:t>
            </a:r>
            <a:r>
              <a:rPr lang="en-GB" sz="2400" dirty="0" smtClean="0"/>
              <a:t>elaboration of MM with </a:t>
            </a:r>
            <a:r>
              <a:rPr lang="en-GB" sz="2400" dirty="0" smtClean="0"/>
              <a:t>optimal overview on </a:t>
            </a:r>
            <a:r>
              <a:rPr lang="en-GB" sz="2400" dirty="0" smtClean="0"/>
              <a:t>topic</a:t>
            </a:r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30722" name="Picture 2" descr="https://encrypted-tbn3.gstatic.com/images?q=tbn:ANd9GcTvky_R3izcQl7UWwAsULBr5UNvGnMkHLk0e7dKTiki5aTvUcvFz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3856" y="3436888"/>
            <a:ext cx="291632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43696" y="50800"/>
              <a:ext cx="5544616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Discussion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543496" y="1204640"/>
            <a:ext cx="961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an object measure for assessing </a:t>
            </a:r>
            <a:r>
              <a:rPr lang="en-US" sz="2400" dirty="0" smtClean="0"/>
              <a:t>q</a:t>
            </a:r>
            <a:r>
              <a:rPr lang="en-US" sz="2400" dirty="0" smtClean="0"/>
              <a:t>uestion behavior</a:t>
            </a:r>
            <a:r>
              <a:rPr lang="nl-NL" sz="2400" dirty="0" smtClean="0"/>
              <a:t>?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err="1" smtClean="0"/>
              <a:t>Could</a:t>
            </a:r>
            <a:r>
              <a:rPr lang="nl-NL" sz="2400" dirty="0" smtClean="0"/>
              <a:t> </a:t>
            </a:r>
            <a:r>
              <a:rPr lang="nl-NL" sz="2400" dirty="0" err="1" smtClean="0"/>
              <a:t>other</a:t>
            </a:r>
            <a:r>
              <a:rPr lang="nl-NL" sz="2400" dirty="0" smtClean="0"/>
              <a:t> </a:t>
            </a:r>
            <a:r>
              <a:rPr lang="nl-NL" sz="2400" dirty="0" err="1" smtClean="0"/>
              <a:t>visual</a:t>
            </a:r>
            <a:r>
              <a:rPr lang="nl-NL" sz="2400" dirty="0" smtClean="0"/>
              <a:t> </a:t>
            </a:r>
            <a:r>
              <a:rPr lang="nl-NL" sz="2400" dirty="0" err="1" smtClean="0"/>
              <a:t>organisers</a:t>
            </a:r>
            <a:r>
              <a:rPr lang="nl-NL" sz="2400" dirty="0" smtClean="0"/>
              <a:t> </a:t>
            </a:r>
            <a:r>
              <a:rPr lang="nl-NL" sz="2400" dirty="0" err="1" smtClean="0"/>
              <a:t>be</a:t>
            </a:r>
            <a:r>
              <a:rPr lang="nl-NL" sz="2400" dirty="0" smtClean="0"/>
              <a:t> </a:t>
            </a:r>
            <a:r>
              <a:rPr lang="nl-NL" sz="2400" dirty="0" err="1" smtClean="0"/>
              <a:t>used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establishing</a:t>
            </a:r>
            <a:r>
              <a:rPr lang="nl-NL" sz="2400" dirty="0" smtClean="0"/>
              <a:t> </a:t>
            </a:r>
            <a:r>
              <a:rPr lang="nl-NL" sz="2400" dirty="0" err="1" smtClean="0"/>
              <a:t>structured</a:t>
            </a:r>
            <a:r>
              <a:rPr lang="nl-NL" sz="2400" dirty="0" smtClean="0"/>
              <a:t> </a:t>
            </a:r>
            <a:r>
              <a:rPr lang="nl-NL" sz="2400" dirty="0" err="1" smtClean="0"/>
              <a:t>freedom</a:t>
            </a:r>
            <a:r>
              <a:rPr lang="nl-NL" sz="2400" dirty="0" smtClean="0"/>
              <a:t>?</a:t>
            </a:r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9481" y="1708696"/>
            <a:ext cx="976051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Growing</a:t>
            </a:r>
            <a:r>
              <a:rPr lang="nl-NL" sz="2400" dirty="0" smtClean="0"/>
              <a:t> interest in </a:t>
            </a:r>
            <a:r>
              <a:rPr lang="nl-NL" sz="2400" dirty="0" err="1" smtClean="0"/>
              <a:t>role</a:t>
            </a:r>
            <a:r>
              <a:rPr lang="nl-NL" sz="2400" dirty="0" smtClean="0"/>
              <a:t> of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’ </a:t>
            </a:r>
            <a:r>
              <a:rPr lang="nl-NL" sz="2400" dirty="0" err="1" smtClean="0"/>
              <a:t>questions</a:t>
            </a:r>
            <a:r>
              <a:rPr lang="nl-NL" sz="2400" dirty="0" smtClean="0"/>
              <a:t> in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, </a:t>
            </a:r>
            <a:r>
              <a:rPr lang="nl-NL" sz="2400" dirty="0" err="1" smtClean="0"/>
              <a:t>Literacy</a:t>
            </a:r>
            <a:r>
              <a:rPr lang="nl-NL" sz="2400" dirty="0" smtClean="0"/>
              <a:t> and </a:t>
            </a:r>
            <a:r>
              <a:rPr lang="nl-NL" sz="2400" dirty="0" err="1" smtClean="0"/>
              <a:t>Mathematics</a:t>
            </a:r>
            <a:r>
              <a:rPr lang="nl-NL" sz="2400" dirty="0" smtClean="0"/>
              <a:t> </a:t>
            </a:r>
            <a:r>
              <a:rPr lang="nl-NL" sz="2400" dirty="0" err="1" smtClean="0"/>
              <a:t>Education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Allmond</a:t>
            </a:r>
            <a:r>
              <a:rPr lang="en-US" sz="2000" dirty="0" smtClean="0"/>
              <a:t> &amp; </a:t>
            </a:r>
            <a:r>
              <a:rPr lang="en-US" sz="2000" dirty="0" err="1" smtClean="0"/>
              <a:t>Makar</a:t>
            </a:r>
            <a:r>
              <a:rPr lang="en-US" sz="2000" dirty="0" smtClean="0"/>
              <a:t>, 2010; Gillispie,1990; Osborne &amp; Dillon, 2008).</a:t>
            </a:r>
            <a:endParaRPr lang="nl-NL" sz="2000" dirty="0" smtClean="0"/>
          </a:p>
          <a:p>
            <a:r>
              <a:rPr lang="en-US" sz="2400" dirty="0" smtClean="0"/>
              <a:t> </a:t>
            </a:r>
            <a:endParaRPr lang="nl-NL" sz="2400" dirty="0" smtClean="0"/>
          </a:p>
          <a:p>
            <a:r>
              <a:rPr lang="nl-NL" sz="2400" dirty="0" err="1" smtClean="0"/>
              <a:t>Empirical</a:t>
            </a:r>
            <a:r>
              <a:rPr lang="nl-NL" sz="2400" dirty="0" smtClean="0"/>
              <a:t> </a:t>
            </a:r>
            <a:r>
              <a:rPr lang="nl-NL" sz="2400" dirty="0" err="1" smtClean="0"/>
              <a:t>evidence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educational</a:t>
            </a:r>
            <a:r>
              <a:rPr lang="nl-NL" sz="2400" dirty="0" smtClean="0"/>
              <a:t> </a:t>
            </a:r>
            <a:r>
              <a:rPr lang="nl-NL" sz="2400" dirty="0" err="1" smtClean="0"/>
              <a:t>potential</a:t>
            </a:r>
            <a:r>
              <a:rPr lang="nl-NL" sz="2400" dirty="0" smtClean="0"/>
              <a:t> of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’ </a:t>
            </a:r>
            <a:r>
              <a:rPr lang="nl-NL" sz="2400" dirty="0" err="1" smtClean="0"/>
              <a:t>questions</a:t>
            </a:r>
            <a:r>
              <a:rPr lang="nl-NL" sz="2400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 smtClean="0"/>
              <a:t> </a:t>
            </a:r>
            <a:r>
              <a:rPr lang="nl-NL" sz="2400" dirty="0" err="1" smtClean="0"/>
              <a:t>increases</a:t>
            </a:r>
            <a:r>
              <a:rPr lang="nl-NL" sz="2400" dirty="0" smtClean="0"/>
              <a:t> </a:t>
            </a:r>
            <a:r>
              <a:rPr lang="nl-NL" sz="2400" dirty="0" err="1" smtClean="0"/>
              <a:t>intrinsic</a:t>
            </a:r>
            <a:r>
              <a:rPr lang="nl-NL" sz="2400" dirty="0" smtClean="0"/>
              <a:t> </a:t>
            </a:r>
            <a:r>
              <a:rPr lang="nl-NL" sz="2400" dirty="0" err="1" smtClean="0"/>
              <a:t>motivation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	</a:t>
            </a:r>
            <a:r>
              <a:rPr lang="nl-NL" sz="2000" dirty="0" smtClean="0"/>
              <a:t>(</a:t>
            </a:r>
            <a:r>
              <a:rPr lang="nl-NL" sz="2000" dirty="0" err="1" smtClean="0"/>
              <a:t>Chin</a:t>
            </a:r>
            <a:r>
              <a:rPr lang="nl-NL" sz="2000" dirty="0" smtClean="0"/>
              <a:t> &amp; </a:t>
            </a:r>
            <a:r>
              <a:rPr lang="nl-NL" sz="2000" dirty="0" err="1" smtClean="0"/>
              <a:t>Osborne</a:t>
            </a:r>
            <a:r>
              <a:rPr lang="nl-NL" sz="2000" dirty="0" smtClean="0"/>
              <a:t>, 2008; </a:t>
            </a:r>
            <a:r>
              <a:rPr lang="nl-NL" sz="2000" dirty="0" err="1" smtClean="0"/>
              <a:t>Deci</a:t>
            </a:r>
            <a:r>
              <a:rPr lang="nl-NL" sz="2000" dirty="0" smtClean="0"/>
              <a:t> &amp; Ryan)  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 smtClean="0"/>
              <a:t> </a:t>
            </a:r>
            <a:r>
              <a:rPr lang="nl-NL" sz="2400" dirty="0" err="1" smtClean="0"/>
              <a:t>connects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 to prior </a:t>
            </a:r>
            <a:r>
              <a:rPr lang="nl-NL" sz="2400" dirty="0" err="1" smtClean="0"/>
              <a:t>knowledge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	</a:t>
            </a:r>
            <a:r>
              <a:rPr lang="nl-NL" sz="2000" dirty="0" smtClean="0"/>
              <a:t>(</a:t>
            </a:r>
            <a:r>
              <a:rPr lang="nl-NL" sz="2000" dirty="0" err="1" smtClean="0"/>
              <a:t>Palincsar</a:t>
            </a:r>
            <a:r>
              <a:rPr lang="nl-NL" sz="2000" dirty="0" smtClean="0"/>
              <a:t> &amp; Brown, 1984)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 smtClean="0"/>
              <a:t> </a:t>
            </a:r>
            <a:r>
              <a:rPr lang="nl-NL" sz="2400" dirty="0" err="1" smtClean="0"/>
              <a:t>stimulates</a:t>
            </a:r>
            <a:r>
              <a:rPr lang="nl-NL" sz="2400" dirty="0" smtClean="0"/>
              <a:t> </a:t>
            </a:r>
            <a:r>
              <a:rPr lang="nl-NL" sz="2400" dirty="0" err="1" smtClean="0"/>
              <a:t>deep</a:t>
            </a:r>
            <a:r>
              <a:rPr lang="nl-NL" sz="2400" dirty="0" smtClean="0"/>
              <a:t> and </a:t>
            </a:r>
            <a:r>
              <a:rPr lang="nl-NL" sz="2400" dirty="0" err="1" smtClean="0"/>
              <a:t>meaningful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   </a:t>
            </a:r>
          </a:p>
          <a:p>
            <a:pPr lvl="1"/>
            <a:r>
              <a:rPr lang="nl-NL" sz="2400" dirty="0" smtClean="0"/>
              <a:t>	</a:t>
            </a:r>
            <a:r>
              <a:rPr lang="nl-NL" sz="2000" dirty="0" smtClean="0"/>
              <a:t>(</a:t>
            </a:r>
            <a:r>
              <a:rPr lang="nl-NL" sz="2000" dirty="0" err="1" smtClean="0"/>
              <a:t>Rosenshine</a:t>
            </a:r>
            <a:r>
              <a:rPr lang="nl-NL" sz="2000" dirty="0" smtClean="0"/>
              <a:t>, Meister &amp; </a:t>
            </a:r>
            <a:r>
              <a:rPr lang="nl-NL" sz="2000" dirty="0" err="1" smtClean="0"/>
              <a:t>Chapman</a:t>
            </a:r>
            <a:r>
              <a:rPr lang="nl-NL" sz="2000" dirty="0" smtClean="0"/>
              <a:t>, 1996). 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 smtClean="0"/>
              <a:t> </a:t>
            </a:r>
            <a:r>
              <a:rPr lang="nl-NL" sz="2400" dirty="0" err="1" smtClean="0"/>
              <a:t>fosters</a:t>
            </a:r>
            <a:r>
              <a:rPr lang="nl-NL" sz="2400" dirty="0" smtClean="0"/>
              <a:t> </a:t>
            </a:r>
            <a:r>
              <a:rPr lang="nl-NL" sz="2400" dirty="0" err="1" smtClean="0"/>
              <a:t>development</a:t>
            </a:r>
            <a:r>
              <a:rPr lang="nl-NL" sz="2400" dirty="0" smtClean="0"/>
              <a:t> of metacognitive </a:t>
            </a:r>
            <a:r>
              <a:rPr lang="nl-NL" sz="2400" dirty="0" err="1" smtClean="0"/>
              <a:t>strategies</a:t>
            </a:r>
            <a:r>
              <a:rPr lang="nl-NL" sz="2400" dirty="0" smtClean="0"/>
              <a:t> </a:t>
            </a:r>
            <a:br>
              <a:rPr lang="nl-NL" sz="2400" dirty="0" smtClean="0"/>
            </a:br>
            <a:r>
              <a:rPr lang="nl-NL" sz="2400" dirty="0" smtClean="0"/>
              <a:t>	</a:t>
            </a:r>
            <a:r>
              <a:rPr lang="nl-NL" sz="2000" dirty="0" smtClean="0"/>
              <a:t>(</a:t>
            </a:r>
            <a:r>
              <a:rPr lang="nl-NL" sz="2000" dirty="0" err="1" smtClean="0"/>
              <a:t>Chin</a:t>
            </a:r>
            <a:r>
              <a:rPr lang="nl-NL" sz="2000" dirty="0" smtClean="0"/>
              <a:t> &amp; </a:t>
            </a:r>
            <a:r>
              <a:rPr lang="nl-NL" sz="2000" dirty="0" err="1" smtClean="0"/>
              <a:t>Osborne</a:t>
            </a:r>
            <a:r>
              <a:rPr lang="nl-NL" sz="2000" dirty="0" smtClean="0"/>
              <a:t>, 2008 ; </a:t>
            </a:r>
            <a:r>
              <a:rPr lang="nl-NL" sz="2000" dirty="0" err="1" smtClean="0"/>
              <a:t>Scardamalia</a:t>
            </a:r>
            <a:r>
              <a:rPr lang="nl-NL" sz="2000" dirty="0" smtClean="0"/>
              <a:t> &amp; </a:t>
            </a:r>
            <a:r>
              <a:rPr lang="nl-NL" sz="2000" dirty="0" err="1" smtClean="0"/>
              <a:t>Bereiter</a:t>
            </a:r>
            <a:r>
              <a:rPr lang="nl-NL" sz="2000" dirty="0" smtClean="0"/>
              <a:t>, 1992)</a:t>
            </a:r>
          </a:p>
          <a:p>
            <a:r>
              <a:rPr lang="nl-NL" sz="2000" dirty="0" smtClean="0"/>
              <a:t> </a:t>
            </a:r>
          </a:p>
          <a:p>
            <a:r>
              <a:rPr lang="nl-NL" sz="2400" i="1" dirty="0" err="1" smtClean="0"/>
              <a:t>Question-driven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Learning</a:t>
            </a:r>
            <a:r>
              <a:rPr lang="nl-NL" sz="2400" i="1" dirty="0" smtClean="0"/>
              <a:t> </a:t>
            </a:r>
            <a:r>
              <a:rPr lang="nl-NL" sz="2400" dirty="0" smtClean="0"/>
              <a:t> is a </a:t>
            </a:r>
            <a:r>
              <a:rPr lang="nl-NL" sz="2400" dirty="0" err="1" smtClean="0"/>
              <a:t>specific</a:t>
            </a:r>
            <a:r>
              <a:rPr lang="nl-NL" sz="2400" dirty="0" smtClean="0"/>
              <a:t> open </a:t>
            </a:r>
            <a:r>
              <a:rPr lang="nl-NL" sz="2400" dirty="0" err="1" smtClean="0"/>
              <a:t>form</a:t>
            </a:r>
            <a:r>
              <a:rPr lang="nl-NL" sz="2400" dirty="0" smtClean="0"/>
              <a:t> of </a:t>
            </a:r>
            <a:r>
              <a:rPr lang="nl-NL" sz="2400" dirty="0" err="1" smtClean="0"/>
              <a:t>Inquiry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in </a:t>
            </a:r>
            <a:r>
              <a:rPr lang="nl-NL" sz="2400" dirty="0" err="1" smtClean="0"/>
              <a:t>which</a:t>
            </a:r>
            <a:r>
              <a:rPr lang="nl-NL" sz="2400" dirty="0" smtClean="0"/>
              <a:t>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 </a:t>
            </a:r>
            <a:r>
              <a:rPr lang="nl-NL" sz="2400" dirty="0" err="1" smtClean="0"/>
              <a:t>formulate</a:t>
            </a:r>
            <a:r>
              <a:rPr lang="nl-NL" sz="2400" dirty="0" smtClean="0"/>
              <a:t> and </a:t>
            </a:r>
            <a:r>
              <a:rPr lang="nl-NL" sz="2400" dirty="0" err="1" smtClean="0"/>
              <a:t>investigate</a:t>
            </a:r>
            <a:r>
              <a:rPr lang="nl-NL" sz="2400" dirty="0" smtClean="0"/>
              <a:t> </a:t>
            </a:r>
            <a:r>
              <a:rPr lang="nl-NL" sz="2400" dirty="0" err="1" smtClean="0"/>
              <a:t>their</a:t>
            </a:r>
            <a:r>
              <a:rPr lang="nl-NL" sz="2400" dirty="0" smtClean="0"/>
              <a:t> </a:t>
            </a:r>
            <a:r>
              <a:rPr lang="nl-NL" sz="2400" dirty="0" err="1" smtClean="0"/>
              <a:t>own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questions</a:t>
            </a:r>
            <a:endParaRPr lang="nl-NL" sz="2400" dirty="0" smtClean="0"/>
          </a:p>
          <a:p>
            <a:r>
              <a:rPr lang="nl-NL" sz="2400" dirty="0" smtClean="0"/>
              <a:t> </a:t>
            </a:r>
            <a:r>
              <a:rPr lang="en-US" sz="2000" dirty="0" smtClean="0"/>
              <a:t>(cf. Chin &amp; </a:t>
            </a:r>
            <a:r>
              <a:rPr lang="en-US" sz="2000" dirty="0" err="1" smtClean="0"/>
              <a:t>Chia</a:t>
            </a:r>
            <a:r>
              <a:rPr lang="en-US" sz="2000" dirty="0" smtClean="0"/>
              <a:t>, 2004;  </a:t>
            </a:r>
            <a:r>
              <a:rPr lang="en-US" sz="2000" dirty="0" err="1" smtClean="0"/>
              <a:t>Scardamalia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Bereiter</a:t>
            </a:r>
            <a:r>
              <a:rPr lang="en-US" sz="2000" dirty="0" smtClean="0"/>
              <a:t>, 1992; </a:t>
            </a:r>
            <a:r>
              <a:rPr lang="en-US" sz="2000" dirty="0" err="1" smtClean="0"/>
              <a:t>Shodell</a:t>
            </a:r>
            <a:r>
              <a:rPr lang="en-US" sz="2000" dirty="0" smtClean="0"/>
              <a:t>, 1995; Wells, 2001).</a:t>
            </a:r>
            <a:endParaRPr lang="nl-NL" sz="2000" dirty="0" smtClean="0"/>
          </a:p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1767632" y="916608"/>
            <a:ext cx="6322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 err="1" smtClean="0"/>
              <a:t>Importance</a:t>
            </a:r>
            <a:r>
              <a:rPr lang="nl-NL" sz="2800" b="1" dirty="0" smtClean="0"/>
              <a:t> of </a:t>
            </a:r>
            <a:r>
              <a:rPr lang="nl-NL" sz="2800" b="1" dirty="0" err="1" smtClean="0"/>
              <a:t>Question</a:t>
            </a:r>
            <a:r>
              <a:rPr lang="nl-NL" sz="2800" b="1" dirty="0" smtClean="0"/>
              <a:t>- </a:t>
            </a:r>
            <a:r>
              <a:rPr lang="nl-NL" sz="2800" b="1" dirty="0" err="1" smtClean="0"/>
              <a:t>driven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Learning</a:t>
            </a:r>
            <a:r>
              <a:rPr lang="nl-NL" sz="2800" b="1" dirty="0" smtClean="0"/>
              <a:t> </a:t>
            </a:r>
            <a:endParaRPr lang="nl-NL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0160000" cy="799589"/>
            <a:chOff x="50292" y="-507"/>
            <a:chExt cx="10068815" cy="799589"/>
          </a:xfrm>
        </p:grpSpPr>
        <p:sp>
          <p:nvSpPr>
            <p:cNvPr id="11" name="Freeform 10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Theoretical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framework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13" name="Picture 12" descr="logo_han[1]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4" name="Picture 13" descr="LOOK[1]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471488" y="1924720"/>
            <a:ext cx="871296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Teachers</a:t>
            </a:r>
            <a:r>
              <a:rPr lang="nl-NL" sz="2400" dirty="0" smtClean="0"/>
              <a:t> are </a:t>
            </a:r>
            <a:r>
              <a:rPr lang="nl-NL" sz="2400" dirty="0" err="1" smtClean="0"/>
              <a:t>positive</a:t>
            </a:r>
            <a:r>
              <a:rPr lang="nl-NL" sz="2400" dirty="0" smtClean="0"/>
              <a:t> </a:t>
            </a:r>
            <a:r>
              <a:rPr lang="nl-NL" sz="2400" dirty="0" err="1" smtClean="0"/>
              <a:t>about</a:t>
            </a:r>
            <a:r>
              <a:rPr lang="nl-NL" sz="2400" dirty="0" smtClean="0"/>
              <a:t> </a:t>
            </a:r>
            <a:r>
              <a:rPr lang="nl-NL" sz="2400" dirty="0" err="1" smtClean="0"/>
              <a:t>forms</a:t>
            </a:r>
            <a:r>
              <a:rPr lang="nl-NL" sz="2400" dirty="0" smtClean="0"/>
              <a:t> of </a:t>
            </a:r>
            <a:r>
              <a:rPr lang="nl-NL" sz="2400" dirty="0" err="1" smtClean="0"/>
              <a:t>Inquiry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(</a:t>
            </a:r>
            <a:r>
              <a:rPr lang="nl-NL" sz="2000" dirty="0" err="1" smtClean="0"/>
              <a:t>Sikko</a:t>
            </a:r>
            <a:r>
              <a:rPr lang="nl-NL" sz="2000" dirty="0" smtClean="0"/>
              <a:t>, </a:t>
            </a:r>
            <a:r>
              <a:rPr lang="nl-NL" sz="2000" dirty="0" err="1" smtClean="0"/>
              <a:t>Lyngved</a:t>
            </a:r>
            <a:r>
              <a:rPr lang="nl-NL" sz="2000" dirty="0" smtClean="0"/>
              <a:t> &amp; </a:t>
            </a:r>
            <a:r>
              <a:rPr lang="nl-NL" sz="2000" dirty="0" err="1" smtClean="0"/>
              <a:t>Pepin</a:t>
            </a:r>
            <a:r>
              <a:rPr lang="nl-NL" sz="2000" dirty="0" smtClean="0"/>
              <a:t>, 2012) </a:t>
            </a:r>
          </a:p>
          <a:p>
            <a:endParaRPr lang="nl-NL" sz="2000" dirty="0" smtClean="0"/>
          </a:p>
          <a:p>
            <a:r>
              <a:rPr lang="nl-NL" sz="2400" dirty="0" err="1" smtClean="0"/>
              <a:t>Implementation</a:t>
            </a:r>
            <a:r>
              <a:rPr lang="nl-NL" sz="2400" dirty="0" smtClean="0"/>
              <a:t> in schools </a:t>
            </a:r>
            <a:r>
              <a:rPr lang="nl-NL" sz="2400" dirty="0" err="1" smtClean="0"/>
              <a:t>meets</a:t>
            </a:r>
            <a:r>
              <a:rPr lang="nl-NL" sz="2400" dirty="0" smtClean="0"/>
              <a:t> </a:t>
            </a:r>
            <a:r>
              <a:rPr lang="nl-NL" sz="2400" dirty="0" err="1" smtClean="0"/>
              <a:t>challenges</a:t>
            </a:r>
            <a:r>
              <a:rPr lang="nl-NL" sz="2400" dirty="0" smtClean="0"/>
              <a:t>, </a:t>
            </a:r>
            <a:r>
              <a:rPr lang="nl-NL" sz="2400" dirty="0" err="1" smtClean="0"/>
              <a:t>despite</a:t>
            </a:r>
            <a:r>
              <a:rPr lang="nl-NL" sz="2400" dirty="0" smtClean="0"/>
              <a:t> </a:t>
            </a:r>
            <a:r>
              <a:rPr lang="nl-NL" sz="2400" dirty="0" err="1" smtClean="0"/>
              <a:t>benefits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teachers</a:t>
            </a:r>
            <a:r>
              <a:rPr lang="nl-NL" sz="2400" dirty="0" smtClean="0"/>
              <a:t> and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.</a:t>
            </a:r>
          </a:p>
          <a:p>
            <a:r>
              <a:rPr lang="nl-NL" sz="2000" dirty="0" smtClean="0"/>
              <a:t>(</a:t>
            </a:r>
            <a:r>
              <a:rPr lang="nl-NL" sz="2000" dirty="0" err="1" smtClean="0"/>
              <a:t>Chin &amp; Osborne</a:t>
            </a:r>
            <a:r>
              <a:rPr lang="nl-NL" sz="2000" dirty="0" smtClean="0"/>
              <a:t>, 2008)</a:t>
            </a:r>
          </a:p>
          <a:p>
            <a:r>
              <a:rPr lang="nl-NL" sz="2400" dirty="0" smtClean="0"/>
              <a:t> </a:t>
            </a:r>
          </a:p>
          <a:p>
            <a:r>
              <a:rPr lang="nl-NL" sz="2400" dirty="0" err="1" smtClean="0"/>
              <a:t>Teachers</a:t>
            </a:r>
            <a:r>
              <a:rPr lang="nl-NL" sz="2400" dirty="0" smtClean="0"/>
              <a:t> </a:t>
            </a:r>
            <a:r>
              <a:rPr lang="nl-NL" sz="2400" dirty="0" err="1" smtClean="0"/>
              <a:t>seek</a:t>
            </a:r>
            <a:r>
              <a:rPr lang="nl-NL" sz="2400" dirty="0" smtClean="0"/>
              <a:t> </a:t>
            </a:r>
            <a:r>
              <a:rPr lang="nl-NL" sz="2400" dirty="0" err="1" smtClean="0"/>
              <a:t>balance</a:t>
            </a:r>
            <a:r>
              <a:rPr lang="nl-NL" sz="2400" dirty="0" smtClean="0"/>
              <a:t> </a:t>
            </a:r>
            <a:r>
              <a:rPr lang="nl-NL" sz="2400" dirty="0" err="1" smtClean="0"/>
              <a:t>between</a:t>
            </a:r>
            <a:r>
              <a:rPr lang="nl-NL" sz="2400" dirty="0" smtClean="0"/>
              <a:t> </a:t>
            </a:r>
            <a:r>
              <a:rPr lang="nl-NL" sz="2400" dirty="0" err="1" smtClean="0"/>
              <a:t>providing</a:t>
            </a:r>
            <a:r>
              <a:rPr lang="nl-NL" sz="2400" dirty="0" smtClean="0"/>
              <a:t> </a:t>
            </a:r>
            <a:r>
              <a:rPr lang="nl-NL" sz="2400" dirty="0" err="1" smtClean="0"/>
              <a:t>freedom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</a:t>
            </a:r>
            <a:r>
              <a:rPr lang="nl-NL" sz="2400" dirty="0" smtClean="0"/>
              <a:t> </a:t>
            </a:r>
            <a:r>
              <a:rPr lang="nl-NL" sz="2400" dirty="0" err="1" smtClean="0"/>
              <a:t>articulation</a:t>
            </a:r>
            <a:r>
              <a:rPr lang="nl-NL" sz="2400" dirty="0" smtClean="0"/>
              <a:t> and </a:t>
            </a:r>
            <a:r>
              <a:rPr lang="nl-NL" sz="2400" dirty="0" err="1" smtClean="0"/>
              <a:t>responsibility</a:t>
            </a:r>
            <a:r>
              <a:rPr lang="nl-NL" sz="2400" dirty="0" smtClean="0"/>
              <a:t> to </a:t>
            </a:r>
            <a:r>
              <a:rPr lang="nl-NL" sz="2400" dirty="0" err="1" smtClean="0"/>
              <a:t>attain</a:t>
            </a:r>
            <a:r>
              <a:rPr lang="nl-NL" sz="2400" dirty="0" smtClean="0"/>
              <a:t> the curriculum.</a:t>
            </a:r>
          </a:p>
          <a:p>
            <a:r>
              <a:rPr lang="nl-NL" sz="2000" dirty="0" smtClean="0"/>
              <a:t>(Brown, 1992; Rop, 2003; Wells, 2001)</a:t>
            </a:r>
          </a:p>
          <a:p>
            <a:r>
              <a:rPr lang="nl-NL" sz="2400" dirty="0" smtClean="0"/>
              <a:t> </a:t>
            </a:r>
          </a:p>
          <a:p>
            <a:r>
              <a:rPr lang="nl-NL" sz="2400" dirty="0" err="1" smtClean="0"/>
              <a:t>Teachers</a:t>
            </a:r>
            <a:r>
              <a:rPr lang="nl-NL" sz="2400" dirty="0" smtClean="0"/>
              <a:t> </a:t>
            </a:r>
            <a:r>
              <a:rPr lang="nl-NL" sz="2400" dirty="0" err="1" smtClean="0"/>
              <a:t>need</a:t>
            </a:r>
            <a:r>
              <a:rPr lang="nl-NL" sz="2400" dirty="0" smtClean="0"/>
              <a:t> support in </a:t>
            </a:r>
            <a:r>
              <a:rPr lang="nl-NL" sz="2400" dirty="0" err="1" smtClean="0"/>
              <a:t>designing</a:t>
            </a:r>
            <a:r>
              <a:rPr lang="nl-NL" sz="2400" dirty="0" smtClean="0"/>
              <a:t>, </a:t>
            </a:r>
            <a:r>
              <a:rPr lang="nl-NL" sz="2400" dirty="0" err="1" smtClean="0"/>
              <a:t>coaching</a:t>
            </a:r>
            <a:r>
              <a:rPr lang="nl-NL" sz="2400" dirty="0" smtClean="0"/>
              <a:t> and </a:t>
            </a:r>
            <a:r>
              <a:rPr lang="nl-NL" sz="2400" dirty="0" err="1" smtClean="0"/>
              <a:t>evaluating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Question-driven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endParaRPr lang="nl-NL" sz="2400" dirty="0" smtClean="0"/>
          </a:p>
          <a:p>
            <a:r>
              <a:rPr lang="nl-NL" sz="2000" dirty="0" smtClean="0"/>
              <a:t>(</a:t>
            </a:r>
            <a:r>
              <a:rPr lang="nl-NL" sz="2000" dirty="0" err="1" smtClean="0"/>
              <a:t>Aguiar</a:t>
            </a:r>
            <a:r>
              <a:rPr lang="nl-NL" sz="2000" dirty="0" smtClean="0"/>
              <a:t>, Mortimer &amp; </a:t>
            </a:r>
            <a:r>
              <a:rPr lang="nl-NL" sz="2000" dirty="0" err="1" smtClean="0"/>
              <a:t>Scott</a:t>
            </a:r>
            <a:r>
              <a:rPr lang="nl-NL" sz="2000" dirty="0" smtClean="0"/>
              <a:t>, 2009; </a:t>
            </a:r>
            <a:r>
              <a:rPr lang="nl-NL" sz="2000" dirty="0" err="1" smtClean="0"/>
              <a:t>Nardone</a:t>
            </a:r>
            <a:r>
              <a:rPr lang="nl-NL" sz="2000" dirty="0" smtClean="0"/>
              <a:t> &amp; Lee, 2011; </a:t>
            </a:r>
            <a:r>
              <a:rPr lang="nl-NL" sz="2000" dirty="0" err="1" smtClean="0"/>
              <a:t>Polman</a:t>
            </a:r>
            <a:r>
              <a:rPr lang="nl-NL" sz="2000" dirty="0" smtClean="0"/>
              <a:t>, 2004 ) </a:t>
            </a:r>
          </a:p>
          <a:p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1767632" y="1060624"/>
            <a:ext cx="738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err="1" smtClean="0">
                <a:solidFill>
                  <a:prstClr val="black"/>
                </a:solidFill>
              </a:rPr>
              <a:t>Teachers</a:t>
            </a:r>
            <a:r>
              <a:rPr lang="nl-NL" sz="2800" b="1" dirty="0" smtClean="0">
                <a:solidFill>
                  <a:prstClr val="black"/>
                </a:solidFill>
              </a:rPr>
              <a:t> and </a:t>
            </a:r>
            <a:r>
              <a:rPr lang="nl-NL" sz="2800" b="1" dirty="0" err="1" smtClean="0">
                <a:solidFill>
                  <a:prstClr val="black"/>
                </a:solidFill>
              </a:rPr>
              <a:t>Question-driven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Learning</a:t>
            </a:r>
            <a:endParaRPr lang="nl-NL" sz="2800" b="1" dirty="0" smtClean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0160000" cy="799589"/>
            <a:chOff x="50292" y="-507"/>
            <a:chExt cx="10068815" cy="799589"/>
          </a:xfrm>
        </p:grpSpPr>
        <p:sp>
          <p:nvSpPr>
            <p:cNvPr id="12" name="Freeform 11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Theoretical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framework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14" name="Picture 13" descr="logo_han[1]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5" name="Picture 14" descr="LOOK[1]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471488" y="1924720"/>
            <a:ext cx="871296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400" b="1" dirty="0" err="1" smtClean="0"/>
              <a:t>Three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subsequent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phases</a:t>
            </a:r>
            <a:r>
              <a:rPr lang="nl-NL" sz="2400" b="1" dirty="0" smtClean="0"/>
              <a:t> in questioning </a:t>
            </a:r>
            <a:r>
              <a:rPr lang="nl-NL" sz="2400" b="1" dirty="0" err="1" smtClean="0"/>
              <a:t>behavior</a:t>
            </a:r>
            <a:endParaRPr lang="nl-NL" sz="2400" b="1" dirty="0" smtClean="0"/>
          </a:p>
          <a:p>
            <a:pPr lvl="1"/>
            <a:r>
              <a:rPr lang="nl-NL" sz="2400" dirty="0" smtClean="0"/>
              <a:t>1) </a:t>
            </a:r>
            <a:r>
              <a:rPr lang="nl-NL" sz="2400" dirty="0" err="1" smtClean="0"/>
              <a:t>Generating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questions</a:t>
            </a:r>
            <a:endParaRPr lang="nl-NL" sz="2400" dirty="0" smtClean="0"/>
          </a:p>
          <a:p>
            <a:pPr lvl="1"/>
            <a:r>
              <a:rPr lang="nl-NL" sz="2400" dirty="0" smtClean="0"/>
              <a:t>2) </a:t>
            </a:r>
            <a:r>
              <a:rPr lang="nl-NL" sz="2400" dirty="0" err="1" smtClean="0"/>
              <a:t>Formulating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questions</a:t>
            </a:r>
            <a:endParaRPr lang="nl-NL" sz="2400" dirty="0" smtClean="0"/>
          </a:p>
          <a:p>
            <a:pPr lvl="1"/>
            <a:r>
              <a:rPr lang="nl-NL" sz="2400" dirty="0" smtClean="0"/>
              <a:t>3) </a:t>
            </a:r>
            <a:r>
              <a:rPr lang="nl-NL" sz="2400" dirty="0" err="1" smtClean="0"/>
              <a:t>Inquiring</a:t>
            </a:r>
            <a:r>
              <a:rPr lang="nl-NL" sz="2400" dirty="0" smtClean="0"/>
              <a:t> and </a:t>
            </a:r>
            <a:r>
              <a:rPr lang="nl-NL" sz="2400" dirty="0" err="1" smtClean="0"/>
              <a:t>answering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questions</a:t>
            </a:r>
            <a:endParaRPr lang="nl-NL" sz="2400" dirty="0" smtClean="0"/>
          </a:p>
          <a:p>
            <a:pPr marL="0" lvl="1"/>
            <a:r>
              <a:rPr lang="en-US" sz="2000" dirty="0" smtClean="0"/>
              <a:t>(cf. </a:t>
            </a:r>
            <a:r>
              <a:rPr lang="en-US" sz="2000" dirty="0" err="1" smtClean="0"/>
              <a:t>Greasser</a:t>
            </a:r>
            <a:r>
              <a:rPr lang="en-US" sz="2000" dirty="0" smtClean="0"/>
              <a:t> &amp; Wisher, 2001; Van der </a:t>
            </a:r>
            <a:r>
              <a:rPr lang="en-US" sz="2000" dirty="0" err="1" smtClean="0"/>
              <a:t>Meij</a:t>
            </a:r>
            <a:r>
              <a:rPr lang="en-US" sz="2000" dirty="0" smtClean="0"/>
              <a:t>, 1994)</a:t>
            </a:r>
          </a:p>
          <a:p>
            <a:pPr marL="0" lvl="1"/>
            <a:endParaRPr lang="en-US" sz="2000" dirty="0" smtClean="0"/>
          </a:p>
          <a:p>
            <a:pPr lvl="0"/>
            <a:r>
              <a:rPr lang="nl-NL" sz="2400" b="1" dirty="0" err="1" smtClean="0"/>
              <a:t>Three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recommendations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guidance</a:t>
            </a:r>
            <a:endParaRPr lang="nl-NL" sz="2400" b="1" dirty="0" smtClean="0"/>
          </a:p>
          <a:p>
            <a:pPr lvl="1"/>
            <a:r>
              <a:rPr lang="nl-NL" sz="2400" dirty="0" smtClean="0"/>
              <a:t>1) </a:t>
            </a:r>
            <a:r>
              <a:rPr lang="nl-NL" sz="2400" dirty="0" err="1" smtClean="0"/>
              <a:t>Teachers</a:t>
            </a:r>
            <a:r>
              <a:rPr lang="nl-NL" sz="2400" dirty="0" smtClean="0"/>
              <a:t> </a:t>
            </a:r>
            <a:r>
              <a:rPr lang="nl-NL" sz="2400" dirty="0" err="1" smtClean="0"/>
              <a:t>need</a:t>
            </a:r>
            <a:r>
              <a:rPr lang="nl-NL" sz="2400" dirty="0" smtClean="0"/>
              <a:t> to support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 </a:t>
            </a:r>
            <a:r>
              <a:rPr lang="nl-NL" sz="2400" dirty="0" err="1" smtClean="0"/>
              <a:t>by</a:t>
            </a:r>
            <a:r>
              <a:rPr lang="nl-NL" sz="2400" dirty="0" smtClean="0"/>
              <a:t> </a:t>
            </a:r>
            <a:r>
              <a:rPr lang="nl-NL" sz="2400" dirty="0" err="1" smtClean="0"/>
              <a:t>valuing</a:t>
            </a:r>
            <a:r>
              <a:rPr lang="nl-NL" sz="2400" dirty="0" smtClean="0"/>
              <a:t> and </a:t>
            </a:r>
            <a:r>
              <a:rPr lang="nl-NL" sz="2400" dirty="0" err="1" smtClean="0"/>
              <a:t>discussing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questions</a:t>
            </a:r>
            <a:r>
              <a:rPr lang="nl-NL" sz="2400" dirty="0" smtClean="0"/>
              <a:t> </a:t>
            </a:r>
            <a:r>
              <a:rPr lang="nl-NL" sz="2400" dirty="0" err="1" smtClean="0"/>
              <a:t>before</a:t>
            </a:r>
            <a:r>
              <a:rPr lang="nl-NL" sz="2400" dirty="0" smtClean="0"/>
              <a:t> start of </a:t>
            </a:r>
            <a:r>
              <a:rPr lang="nl-NL" sz="2400" dirty="0" err="1" smtClean="0"/>
              <a:t>inquiry</a:t>
            </a:r>
            <a:endParaRPr lang="nl-NL" sz="2400" dirty="0" smtClean="0"/>
          </a:p>
          <a:p>
            <a:pPr lvl="1"/>
            <a:r>
              <a:rPr lang="en-US" sz="2400" dirty="0" smtClean="0"/>
              <a:t>2) Collectively generating and formulating questions is more effective for guidance of question behavior</a:t>
            </a:r>
            <a:endParaRPr lang="nl-NL" sz="2400" dirty="0" smtClean="0"/>
          </a:p>
          <a:p>
            <a:pPr lvl="1"/>
            <a:r>
              <a:rPr lang="en-US" sz="2400" dirty="0" smtClean="0"/>
              <a:t>3) Question behavior </a:t>
            </a:r>
            <a:r>
              <a:rPr lang="en-US" sz="2400" dirty="0" smtClean="0"/>
              <a:t>might be </a:t>
            </a:r>
            <a:r>
              <a:rPr lang="en-US" sz="2400" dirty="0" smtClean="0"/>
              <a:t>enhanced by creating collaborative platform which visualizes development.</a:t>
            </a:r>
          </a:p>
          <a:p>
            <a:pPr marL="0" lvl="1"/>
            <a:r>
              <a:rPr lang="en-US" sz="2000" dirty="0" smtClean="0"/>
              <a:t>(Stokhof, De Vries, Bastiaens &amp; Martens, under review)</a:t>
            </a:r>
          </a:p>
          <a:p>
            <a:pPr lvl="1"/>
            <a:endParaRPr lang="nl-NL" sz="2400" dirty="0" smtClean="0"/>
          </a:p>
          <a:p>
            <a:pPr marL="0" lvl="1"/>
            <a:endParaRPr lang="nl-NL" sz="2000" dirty="0" smtClean="0"/>
          </a:p>
          <a:p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1767632" y="1060624"/>
            <a:ext cx="738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err="1" smtClean="0">
                <a:solidFill>
                  <a:prstClr val="black"/>
                </a:solidFill>
              </a:rPr>
              <a:t>Literature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on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Guidance</a:t>
            </a:r>
            <a:r>
              <a:rPr lang="nl-NL" sz="2800" b="1" dirty="0" smtClean="0">
                <a:solidFill>
                  <a:prstClr val="black"/>
                </a:solidFill>
              </a:rPr>
              <a:t> of </a:t>
            </a:r>
            <a:r>
              <a:rPr lang="nl-NL" sz="2800" b="1" dirty="0" err="1" smtClean="0">
                <a:solidFill>
                  <a:prstClr val="black"/>
                </a:solidFill>
              </a:rPr>
              <a:t>Question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behavior</a:t>
            </a:r>
            <a:endParaRPr lang="nl-NL" sz="2800" b="1" dirty="0" smtClean="0">
              <a:solidFill>
                <a:prstClr val="black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0" y="0"/>
            <a:ext cx="10160000" cy="799589"/>
            <a:chOff x="50292" y="-507"/>
            <a:chExt cx="10068815" cy="799589"/>
          </a:xfrm>
        </p:grpSpPr>
        <p:sp>
          <p:nvSpPr>
            <p:cNvPr id="12" name="Freeform 11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Theoretical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framework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14" name="Picture 13" descr="logo_han[1]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5" name="Picture 14" descr="LOOK[1]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SOfficePNG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1768" y="2860824"/>
            <a:ext cx="4320480" cy="2611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/>
          <p:cNvSpPr txBox="1"/>
          <p:nvPr/>
        </p:nvSpPr>
        <p:spPr>
          <a:xfrm>
            <a:off x="255464" y="1708696"/>
            <a:ext cx="964907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Digital </a:t>
            </a:r>
            <a:r>
              <a:rPr lang="nl-NL" sz="2400" dirty="0" err="1" smtClean="0"/>
              <a:t>mind</a:t>
            </a:r>
            <a:r>
              <a:rPr lang="nl-NL" sz="2400" dirty="0" smtClean="0"/>
              <a:t> </a:t>
            </a:r>
            <a:r>
              <a:rPr lang="nl-NL" sz="2400" dirty="0" err="1" smtClean="0"/>
              <a:t>maps</a:t>
            </a:r>
            <a:r>
              <a:rPr lang="nl-NL" sz="2400" dirty="0" smtClean="0"/>
              <a:t> </a:t>
            </a:r>
            <a:r>
              <a:rPr lang="nl-NL" sz="2400" dirty="0" err="1" smtClean="0"/>
              <a:t>might</a:t>
            </a:r>
            <a:r>
              <a:rPr lang="nl-NL" sz="2400" dirty="0" smtClean="0"/>
              <a:t> support the </a:t>
            </a:r>
            <a:r>
              <a:rPr lang="nl-NL" sz="2400" dirty="0" err="1" smtClean="0"/>
              <a:t>balance</a:t>
            </a:r>
            <a:r>
              <a:rPr lang="nl-NL" sz="2400" dirty="0" smtClean="0"/>
              <a:t> </a:t>
            </a:r>
            <a:r>
              <a:rPr lang="nl-NL" sz="2400" dirty="0" err="1" smtClean="0"/>
              <a:t>between</a:t>
            </a:r>
            <a:r>
              <a:rPr lang="nl-NL" sz="2400" dirty="0" smtClean="0"/>
              <a:t> </a:t>
            </a:r>
            <a:r>
              <a:rPr lang="nl-NL" sz="2400" dirty="0" err="1" smtClean="0"/>
              <a:t>guiding</a:t>
            </a:r>
            <a:r>
              <a:rPr lang="nl-NL" sz="2400" dirty="0" smtClean="0"/>
              <a:t> </a:t>
            </a:r>
            <a:r>
              <a:rPr lang="nl-NL" sz="2400" dirty="0" err="1" smtClean="0"/>
              <a:t>question</a:t>
            </a:r>
            <a:r>
              <a:rPr lang="nl-NL" sz="2400" dirty="0" smtClean="0"/>
              <a:t> </a:t>
            </a:r>
            <a:r>
              <a:rPr lang="nl-NL" sz="2400" dirty="0" err="1" smtClean="0"/>
              <a:t>behavior</a:t>
            </a:r>
            <a:r>
              <a:rPr lang="nl-NL" sz="2400" dirty="0" smtClean="0"/>
              <a:t> and </a:t>
            </a:r>
            <a:r>
              <a:rPr lang="nl-NL" sz="2400" dirty="0" err="1" smtClean="0"/>
              <a:t>attainment</a:t>
            </a:r>
            <a:r>
              <a:rPr lang="nl-NL" sz="2400" dirty="0" smtClean="0"/>
              <a:t> of the curriculum in QDL </a:t>
            </a:r>
          </a:p>
          <a:p>
            <a:endParaRPr lang="nl-NL" sz="24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pPr algn="ctr"/>
            <a:r>
              <a:rPr lang="nl-NL" sz="1400" i="1" dirty="0" err="1" smtClean="0"/>
              <a:t>Figure</a:t>
            </a:r>
            <a:r>
              <a:rPr lang="nl-NL" sz="1400" i="1" dirty="0" smtClean="0"/>
              <a:t> 2: student </a:t>
            </a:r>
            <a:r>
              <a:rPr lang="nl-NL" sz="1400" i="1" dirty="0" err="1" smtClean="0"/>
              <a:t>mind</a:t>
            </a:r>
            <a:r>
              <a:rPr lang="nl-NL" sz="1400" i="1" dirty="0" smtClean="0"/>
              <a:t> map </a:t>
            </a:r>
            <a:r>
              <a:rPr lang="nl-NL" sz="1400" i="1" dirty="0" err="1" smtClean="0"/>
              <a:t>grade</a:t>
            </a:r>
            <a:r>
              <a:rPr lang="nl-NL" sz="1400" i="1" dirty="0" smtClean="0"/>
              <a:t> 5</a:t>
            </a:r>
            <a:endParaRPr lang="nl-NL" sz="1400" dirty="0" smtClean="0"/>
          </a:p>
          <a:p>
            <a:endParaRPr lang="nl-NL" sz="2000" dirty="0" smtClean="0"/>
          </a:p>
          <a:p>
            <a:r>
              <a:rPr lang="nl-NL" sz="2400" dirty="0" err="1" smtClean="0"/>
              <a:t>Mind</a:t>
            </a:r>
            <a:r>
              <a:rPr lang="nl-NL" sz="2400" dirty="0" smtClean="0"/>
              <a:t> Map is a </a:t>
            </a:r>
            <a:r>
              <a:rPr lang="nl-NL" sz="2400" dirty="0" err="1" smtClean="0"/>
              <a:t>powerful</a:t>
            </a:r>
            <a:r>
              <a:rPr lang="nl-NL" sz="2400" dirty="0" smtClean="0"/>
              <a:t> tool to </a:t>
            </a:r>
            <a:r>
              <a:rPr lang="nl-NL" sz="2400" dirty="0" err="1" smtClean="0"/>
              <a:t>visualize</a:t>
            </a:r>
            <a:r>
              <a:rPr lang="nl-NL" sz="2400" dirty="0" smtClean="0"/>
              <a:t> and </a:t>
            </a:r>
            <a:r>
              <a:rPr lang="nl-NL" sz="2400" dirty="0" err="1" smtClean="0"/>
              <a:t>structure</a:t>
            </a:r>
            <a:r>
              <a:rPr lang="nl-NL" sz="2400" dirty="0" smtClean="0"/>
              <a:t> </a:t>
            </a:r>
            <a:r>
              <a:rPr lang="nl-NL" sz="2400" dirty="0" err="1" smtClean="0"/>
              <a:t>key</a:t>
            </a:r>
            <a:r>
              <a:rPr lang="nl-NL" sz="2400" dirty="0" smtClean="0"/>
              <a:t> </a:t>
            </a:r>
            <a:r>
              <a:rPr lang="nl-NL" sz="2400" dirty="0" err="1" smtClean="0"/>
              <a:t>concepts</a:t>
            </a:r>
            <a:r>
              <a:rPr lang="nl-NL" sz="2400" dirty="0" smtClean="0"/>
              <a:t> , </a:t>
            </a:r>
          </a:p>
          <a:p>
            <a:r>
              <a:rPr lang="nl-NL" sz="2400" dirty="0" smtClean="0"/>
              <a:t>and easy to </a:t>
            </a:r>
            <a:r>
              <a:rPr lang="nl-NL" sz="2400" dirty="0" err="1" smtClean="0"/>
              <a:t>learn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 in </a:t>
            </a:r>
            <a:r>
              <a:rPr lang="nl-NL" sz="2400" dirty="0" err="1" smtClean="0"/>
              <a:t>primary</a:t>
            </a:r>
            <a:r>
              <a:rPr lang="nl-NL" sz="2400" dirty="0" smtClean="0"/>
              <a:t> </a:t>
            </a:r>
            <a:r>
              <a:rPr lang="nl-NL" sz="2400" dirty="0" err="1" smtClean="0"/>
              <a:t>education</a:t>
            </a:r>
            <a:r>
              <a:rPr lang="nl-NL" sz="2400" dirty="0" smtClean="0"/>
              <a:t>.  </a:t>
            </a:r>
          </a:p>
          <a:p>
            <a:r>
              <a:rPr lang="nl-NL" sz="2000" dirty="0" smtClean="0"/>
              <a:t>(</a:t>
            </a:r>
            <a:r>
              <a:rPr lang="nl-NL" sz="2000" dirty="0" err="1" smtClean="0"/>
              <a:t>Buzan</a:t>
            </a:r>
            <a:r>
              <a:rPr lang="nl-NL" sz="2000" dirty="0" smtClean="0"/>
              <a:t> &amp; </a:t>
            </a:r>
            <a:r>
              <a:rPr lang="nl-NL" sz="2000" dirty="0" err="1" smtClean="0"/>
              <a:t>Buzan</a:t>
            </a:r>
            <a:r>
              <a:rPr lang="nl-NL" sz="2000" dirty="0" smtClean="0"/>
              <a:t>, 2007; </a:t>
            </a:r>
            <a:r>
              <a:rPr lang="nl-NL" sz="2000" dirty="0" err="1" smtClean="0"/>
              <a:t>Merchie</a:t>
            </a:r>
            <a:r>
              <a:rPr lang="nl-NL" sz="2000" dirty="0" smtClean="0"/>
              <a:t>, 2009)</a:t>
            </a:r>
          </a:p>
          <a:p>
            <a:endParaRPr lang="nl-NL" sz="2000" dirty="0" smtClean="0"/>
          </a:p>
          <a:p>
            <a:r>
              <a:rPr lang="nl-NL" sz="2400" dirty="0" smtClean="0"/>
              <a:t>Digital </a:t>
            </a:r>
            <a:r>
              <a:rPr lang="nl-NL" sz="2400" dirty="0" err="1" smtClean="0"/>
              <a:t>Mind</a:t>
            </a:r>
            <a:r>
              <a:rPr lang="nl-NL" sz="2400" dirty="0" smtClean="0"/>
              <a:t> </a:t>
            </a:r>
            <a:r>
              <a:rPr lang="nl-NL" sz="2400" dirty="0" err="1" smtClean="0"/>
              <a:t>Mapping</a:t>
            </a:r>
            <a:r>
              <a:rPr lang="nl-NL" sz="2400" dirty="0" smtClean="0"/>
              <a:t>: </a:t>
            </a:r>
            <a:r>
              <a:rPr lang="nl-NL" sz="2400" dirty="0" err="1" smtClean="0"/>
              <a:t>flexible</a:t>
            </a:r>
            <a:r>
              <a:rPr lang="nl-NL" sz="2400" dirty="0" smtClean="0"/>
              <a:t>, </a:t>
            </a:r>
            <a:r>
              <a:rPr lang="nl-NL" sz="2400" dirty="0" err="1" smtClean="0"/>
              <a:t>dynamic</a:t>
            </a:r>
            <a:r>
              <a:rPr lang="nl-NL" sz="2400" dirty="0" smtClean="0"/>
              <a:t>, more </a:t>
            </a:r>
            <a:r>
              <a:rPr lang="nl-NL" sz="2400" dirty="0" err="1" smtClean="0"/>
              <a:t>elaborate</a:t>
            </a:r>
            <a:r>
              <a:rPr lang="nl-NL" sz="2400" dirty="0" smtClean="0"/>
              <a:t> </a:t>
            </a:r>
            <a:r>
              <a:rPr lang="nl-NL" sz="2400" dirty="0" err="1" smtClean="0"/>
              <a:t>functionality</a:t>
            </a:r>
            <a:r>
              <a:rPr lang="nl-NL" sz="2400" dirty="0" smtClean="0"/>
              <a:t>.</a:t>
            </a:r>
          </a:p>
          <a:p>
            <a:r>
              <a:rPr lang="en-US" sz="2000" dirty="0" smtClean="0"/>
              <a:t>(Stokhof, et al. 2011; </a:t>
            </a:r>
            <a:r>
              <a:rPr lang="en-US" sz="2000" dirty="0" err="1" smtClean="0"/>
              <a:t>Tergan</a:t>
            </a:r>
            <a:r>
              <a:rPr lang="en-US" sz="2000" dirty="0" smtClean="0"/>
              <a:t>, 2005)</a:t>
            </a:r>
            <a:endParaRPr lang="nl-NL" sz="2000" dirty="0" smtClean="0"/>
          </a:p>
          <a:p>
            <a:r>
              <a:rPr lang="nl-NL" sz="2400" dirty="0" smtClean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2631728" y="916608"/>
            <a:ext cx="6865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smtClean="0">
                <a:solidFill>
                  <a:prstClr val="black"/>
                </a:solidFill>
              </a:rPr>
              <a:t>Digital </a:t>
            </a:r>
            <a:r>
              <a:rPr lang="nl-NL" sz="2800" b="1" dirty="0" err="1" smtClean="0">
                <a:solidFill>
                  <a:prstClr val="black"/>
                </a:solidFill>
              </a:rPr>
              <a:t>Mind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Mapping</a:t>
            </a:r>
            <a:r>
              <a:rPr lang="nl-NL" sz="2800" b="1" dirty="0" smtClean="0">
                <a:solidFill>
                  <a:prstClr val="black"/>
                </a:solidFill>
              </a:rPr>
              <a:t> as support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0160000" cy="799589"/>
            <a:chOff x="50292" y="-507"/>
            <a:chExt cx="10068815" cy="799589"/>
          </a:xfrm>
        </p:grpSpPr>
        <p:sp>
          <p:nvSpPr>
            <p:cNvPr id="13" name="Freeform 1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Question-driven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Mind</a:t>
              </a:r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 </a:t>
              </a:r>
              <a:r>
                <a:rPr lang="nl-NL" sz="3600" dirty="0" err="1" smtClean="0">
                  <a:solidFill>
                    <a:srgbClr val="FFFFFF"/>
                  </a:solidFill>
                  <a:latin typeface="Arial - 48"/>
                </a:rPr>
                <a:t>Mapping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15" name="Picture 1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6" name="Picture 1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472" y="1852712"/>
            <a:ext cx="9649072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Scenario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Question-driven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Mind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Mapping</a:t>
            </a:r>
            <a:endParaRPr lang="nl-NL" sz="2400" b="1" dirty="0" smtClean="0"/>
          </a:p>
          <a:p>
            <a:r>
              <a:rPr lang="nl-NL" sz="2000" dirty="0" smtClean="0"/>
              <a:t>(Stokhof &amp; De Vries, 2009; Stokhof, Sluijsmans, Vlokhoven &amp; Peters, 2011)</a:t>
            </a:r>
          </a:p>
          <a:p>
            <a:endParaRPr lang="nl-NL" sz="2000" dirty="0" smtClean="0"/>
          </a:p>
          <a:p>
            <a:r>
              <a:rPr lang="nl-NL" sz="2400" b="1" dirty="0" err="1" smtClean="0"/>
              <a:t>Design-based</a:t>
            </a:r>
            <a:r>
              <a:rPr lang="nl-NL" sz="2400" b="1" dirty="0" smtClean="0"/>
              <a:t> research</a:t>
            </a:r>
          </a:p>
          <a:p>
            <a:pPr lvl="1">
              <a:buFont typeface="Wingdings" pitchFamily="2" charset="2"/>
              <a:buChar char="Ø"/>
            </a:pPr>
            <a:r>
              <a:rPr lang="nl-NL" sz="2400" dirty="0" smtClean="0"/>
              <a:t> Scenario was </a:t>
            </a:r>
            <a:r>
              <a:rPr lang="nl-NL" sz="2400" dirty="0" err="1" smtClean="0"/>
              <a:t>developed</a:t>
            </a:r>
            <a:r>
              <a:rPr lang="nl-NL" sz="2400" dirty="0" smtClean="0"/>
              <a:t> and </a:t>
            </a:r>
            <a:r>
              <a:rPr lang="nl-NL" sz="2400" dirty="0" err="1" smtClean="0"/>
              <a:t>tested</a:t>
            </a:r>
            <a:r>
              <a:rPr lang="nl-NL" sz="2400" dirty="0" smtClean="0"/>
              <a:t> in </a:t>
            </a:r>
            <a:r>
              <a:rPr lang="nl-NL" sz="2400" dirty="0" err="1" smtClean="0"/>
              <a:t>collaboration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practitioners</a:t>
            </a:r>
            <a:r>
              <a:rPr lang="nl-NL" sz="2400" dirty="0" smtClean="0"/>
              <a:t>  in </a:t>
            </a:r>
            <a:r>
              <a:rPr lang="nl-NL" sz="2400" dirty="0" err="1" smtClean="0"/>
              <a:t>primary</a:t>
            </a:r>
            <a:r>
              <a:rPr lang="nl-NL" sz="2400" dirty="0" smtClean="0"/>
              <a:t> </a:t>
            </a:r>
            <a:r>
              <a:rPr lang="nl-NL" sz="2400" dirty="0" err="1" smtClean="0"/>
              <a:t>education</a:t>
            </a:r>
            <a:endParaRPr lang="nl-NL" sz="2400" dirty="0" smtClean="0"/>
          </a:p>
          <a:p>
            <a:pPr lvl="1">
              <a:buFont typeface="Wingdings" pitchFamily="2" charset="2"/>
              <a:buChar char="Ø"/>
            </a:pPr>
            <a:r>
              <a:rPr lang="nl-NL" sz="2400" dirty="0" smtClean="0"/>
              <a:t>Multiple </a:t>
            </a:r>
            <a:r>
              <a:rPr lang="nl-NL" sz="2400" dirty="0" err="1" smtClean="0"/>
              <a:t>cycles</a:t>
            </a:r>
            <a:r>
              <a:rPr lang="nl-NL" sz="2400" dirty="0" smtClean="0"/>
              <a:t> of (re)design, </a:t>
            </a:r>
            <a:r>
              <a:rPr lang="nl-NL" sz="2400" dirty="0" err="1" smtClean="0"/>
              <a:t>implementation</a:t>
            </a:r>
            <a:r>
              <a:rPr lang="nl-NL" sz="2400" dirty="0" smtClean="0"/>
              <a:t> and </a:t>
            </a:r>
            <a:r>
              <a:rPr lang="nl-NL" sz="2400" dirty="0" err="1" smtClean="0"/>
              <a:t>evaluation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endParaRPr lang="nl-NL" sz="2400" dirty="0" smtClean="0"/>
          </a:p>
          <a:p>
            <a:r>
              <a:rPr lang="en-US" sz="2400" b="1" dirty="0" smtClean="0"/>
              <a:t>Principle-based </a:t>
            </a:r>
            <a:r>
              <a:rPr lang="en-US" sz="2400" b="1" dirty="0" smtClean="0"/>
              <a:t>scenario</a:t>
            </a:r>
            <a:endParaRPr lang="nl-NL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Allowing flexibility and adaptability for multiple contexts</a:t>
            </a:r>
            <a:endParaRPr lang="nl-NL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 Allowing ownership for teachers in making personal choices during implementation</a:t>
            </a:r>
          </a:p>
          <a:p>
            <a:r>
              <a:rPr lang="nl-NL" sz="2000" dirty="0" smtClean="0"/>
              <a:t>(</a:t>
            </a:r>
            <a:r>
              <a:rPr lang="en-US" sz="2000" dirty="0" smtClean="0"/>
              <a:t>Zhang, </a:t>
            </a:r>
            <a:r>
              <a:rPr lang="en-US" sz="2000" dirty="0" err="1" smtClean="0"/>
              <a:t>Scardamalia</a:t>
            </a:r>
            <a:r>
              <a:rPr lang="en-US" sz="2000" dirty="0" smtClean="0"/>
              <a:t>, Reeve, &amp; Messina, 2009)</a:t>
            </a:r>
            <a:r>
              <a:rPr lang="nl-NL" sz="2000" dirty="0" smtClean="0"/>
              <a:t> </a:t>
            </a:r>
            <a:endParaRPr lang="nl-NL" sz="2000" dirty="0" smtClean="0"/>
          </a:p>
          <a:p>
            <a:endParaRPr lang="nl-NL" sz="2000" dirty="0" smtClean="0"/>
          </a:p>
          <a:p>
            <a:pPr lvl="2"/>
            <a:endParaRPr lang="nl-NL" sz="2400" dirty="0" smtClean="0"/>
          </a:p>
          <a:p>
            <a:endParaRPr lang="nl-NL" sz="24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1839640" y="916608"/>
            <a:ext cx="7657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err="1" smtClean="0">
                <a:solidFill>
                  <a:prstClr val="black"/>
                </a:solidFill>
              </a:rPr>
              <a:t>Testing</a:t>
            </a:r>
            <a:r>
              <a:rPr lang="nl-NL" sz="2800" b="1" dirty="0" smtClean="0">
                <a:solidFill>
                  <a:prstClr val="black"/>
                </a:solidFill>
              </a:rPr>
              <a:t> hypotheses </a:t>
            </a:r>
            <a:r>
              <a:rPr lang="nl-NL" sz="2800" b="1" dirty="0" err="1" smtClean="0">
                <a:solidFill>
                  <a:prstClr val="black"/>
                </a:solidFill>
              </a:rPr>
              <a:t>by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implementing</a:t>
            </a:r>
            <a:r>
              <a:rPr lang="nl-NL" sz="2800" b="1" dirty="0" smtClean="0">
                <a:solidFill>
                  <a:prstClr val="black"/>
                </a:solidFill>
              </a:rPr>
              <a:t> scenario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0"/>
            <a:ext cx="10160000" cy="799589"/>
            <a:chOff x="50292" y="-507"/>
            <a:chExt cx="10068815" cy="799589"/>
          </a:xfrm>
        </p:grpSpPr>
        <p:sp>
          <p:nvSpPr>
            <p:cNvPr id="13" name="Freeform 1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Scenario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15" name="Picture 14" descr="logo_han[1]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6" name="Picture 15" descr="LOOK[1]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292" y="-507"/>
            <a:ext cx="10068815" cy="799589"/>
            <a:chOff x="50292" y="-507"/>
            <a:chExt cx="10068815" cy="799589"/>
          </a:xfrm>
        </p:grpSpPr>
        <p:sp>
          <p:nvSpPr>
            <p:cNvPr id="3" name="Freeform 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4700" y="50800"/>
              <a:ext cx="3733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nl-NL" sz="3600" smtClean="0">
                  <a:solidFill>
                    <a:srgbClr val="FFFFFF"/>
                  </a:solidFill>
                  <a:latin typeface="Arial - 48"/>
                </a:rPr>
                <a:t>DYNAMIND</a:t>
              </a:r>
              <a:endParaRPr lang="nl-NL" sz="360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5" name="Picture 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3279800" y="1060624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smtClean="0">
                <a:solidFill>
                  <a:prstClr val="black"/>
                </a:solidFill>
              </a:rPr>
              <a:t>Design </a:t>
            </a:r>
            <a:r>
              <a:rPr lang="nl-NL" sz="2800" b="1" dirty="0" err="1" smtClean="0">
                <a:solidFill>
                  <a:prstClr val="black"/>
                </a:solidFill>
              </a:rPr>
              <a:t>principle</a:t>
            </a:r>
            <a:endParaRPr lang="nl-NL" sz="2800" b="1" dirty="0" smtClean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496" y="1852712"/>
            <a:ext cx="961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central design principle of the scenario is:</a:t>
            </a:r>
            <a:r>
              <a:rPr lang="en-GB" sz="2400" dirty="0" smtClean="0">
                <a:solidFill>
                  <a:srgbClr val="FF0000"/>
                </a:solidFill>
              </a:rPr>
              <a:t> “structured freedom”</a:t>
            </a:r>
          </a:p>
          <a:p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 smtClean="0">
                <a:solidFill>
                  <a:srgbClr val="FF0000"/>
                </a:solidFill>
              </a:rPr>
              <a:t>freedom</a:t>
            </a:r>
            <a:r>
              <a:rPr lang="en-GB" sz="2400" dirty="0" smtClean="0"/>
              <a:t> to </a:t>
            </a:r>
            <a:r>
              <a:rPr lang="en-GB" sz="2400" dirty="0" smtClean="0">
                <a:solidFill>
                  <a:srgbClr val="0070C0"/>
                </a:solidFill>
              </a:rPr>
              <a:t>inquire into a topic of interest </a:t>
            </a:r>
            <a:r>
              <a:rPr lang="en-GB" sz="2400" dirty="0" smtClean="0"/>
              <a:t>is balanced </a:t>
            </a:r>
          </a:p>
          <a:p>
            <a:r>
              <a:rPr lang="en-GB" sz="2400" dirty="0" smtClean="0"/>
              <a:t>by the visible </a:t>
            </a:r>
            <a:r>
              <a:rPr lang="en-GB" sz="2400" dirty="0" smtClean="0">
                <a:solidFill>
                  <a:srgbClr val="FF0000"/>
                </a:solidFill>
              </a:rPr>
              <a:t>structure</a:t>
            </a:r>
            <a:r>
              <a:rPr lang="en-GB" sz="2400" dirty="0" smtClean="0"/>
              <a:t> of </a:t>
            </a:r>
            <a:r>
              <a:rPr lang="en-GB" sz="2400" dirty="0" smtClean="0">
                <a:solidFill>
                  <a:srgbClr val="0070C0"/>
                </a:solidFill>
              </a:rPr>
              <a:t>the core curriculum </a:t>
            </a:r>
            <a:r>
              <a:rPr lang="en-GB" sz="2400" dirty="0" smtClean="0"/>
              <a:t>in the Mind Map, </a:t>
            </a:r>
          </a:p>
          <a:p>
            <a:r>
              <a:rPr lang="en-GB" sz="2400" dirty="0" smtClean="0"/>
              <a:t>to scaffold both individual and collective cognitive development.</a:t>
            </a:r>
            <a:endParaRPr lang="nl-NL" sz="2400" dirty="0" smtClean="0"/>
          </a:p>
        </p:txBody>
      </p:sp>
      <p:pic>
        <p:nvPicPr>
          <p:cNvPr id="26626" name="Picture 2" descr="https://encrypted-tbn0.gstatic.com/images?q=tbn:ANd9GcSVlBBTueHtGD2F02UybpuxaOlWihZcVeXItYapkfeOsgtUMUgv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7632" y="4156968"/>
            <a:ext cx="5534025" cy="3810000"/>
          </a:xfrm>
          <a:prstGeom prst="rect">
            <a:avLst/>
          </a:prstGeom>
          <a:noFill/>
        </p:spPr>
      </p:pic>
      <p:grpSp>
        <p:nvGrpSpPr>
          <p:cNvPr id="7" name="Group 10"/>
          <p:cNvGrpSpPr/>
          <p:nvPr/>
        </p:nvGrpSpPr>
        <p:grpSpPr>
          <a:xfrm>
            <a:off x="0" y="0"/>
            <a:ext cx="10160000" cy="799589"/>
            <a:chOff x="50292" y="-507"/>
            <a:chExt cx="10068815" cy="799589"/>
          </a:xfrm>
        </p:grpSpPr>
        <p:sp>
          <p:nvSpPr>
            <p:cNvPr id="13" name="Freeform 1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Scenario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16" name="Picture 15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7" name="Picture 16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5504" y="163668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 </a:t>
            </a:r>
            <a:endParaRPr lang="nl-NL" dirty="0" smtClean="0"/>
          </a:p>
          <a:p>
            <a:endParaRPr lang="nl-NL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15890" y="2170557"/>
            <a:ext cx="4070" cy="652291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3496" y="1564680"/>
            <a:ext cx="381642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</a:rPr>
              <a:t>design of core curriculum 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008" y="1564680"/>
            <a:ext cx="479196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dirty="0" err="1" smtClean="0">
                <a:solidFill>
                  <a:srgbClr val="FF0000"/>
                </a:solidFill>
              </a:rPr>
              <a:t>activate</a:t>
            </a:r>
            <a:r>
              <a:rPr lang="nl-NL" sz="2400" dirty="0" smtClean="0">
                <a:solidFill>
                  <a:srgbClr val="FF0000"/>
                </a:solidFill>
              </a:rPr>
              <a:t> &amp; </a:t>
            </a:r>
            <a:r>
              <a:rPr lang="nl-NL" sz="2400" dirty="0" err="1" smtClean="0">
                <a:solidFill>
                  <a:srgbClr val="FF0000"/>
                </a:solidFill>
              </a:rPr>
              <a:t>structure</a:t>
            </a:r>
            <a:r>
              <a:rPr lang="nl-NL" sz="2400" dirty="0" smtClean="0">
                <a:solidFill>
                  <a:srgbClr val="FF0000"/>
                </a:solidFill>
              </a:rPr>
              <a:t> prior </a:t>
            </a:r>
            <a:r>
              <a:rPr lang="nl-NL" sz="2400" dirty="0" err="1" smtClean="0">
                <a:solidFill>
                  <a:srgbClr val="FF0000"/>
                </a:solidFill>
              </a:rPr>
              <a:t>knowledge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464" y="5165080"/>
            <a:ext cx="475252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dirty="0" err="1" smtClean="0">
                <a:solidFill>
                  <a:srgbClr val="FF0000"/>
                </a:solidFill>
              </a:rPr>
              <a:t>generate</a:t>
            </a:r>
            <a:r>
              <a:rPr lang="nl-NL" sz="2400" dirty="0" smtClean="0">
                <a:solidFill>
                  <a:srgbClr val="FF0000"/>
                </a:solidFill>
              </a:rPr>
              <a:t> &amp; </a:t>
            </a:r>
            <a:r>
              <a:rPr lang="nl-NL" sz="2400" dirty="0" err="1" smtClean="0">
                <a:solidFill>
                  <a:srgbClr val="FF0000"/>
                </a:solidFill>
              </a:rPr>
              <a:t>guide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</a:rPr>
              <a:t>questions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3976" y="5093072"/>
            <a:ext cx="529602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monitor &amp; evaluate learning outcomes</a:t>
            </a:r>
            <a:endParaRPr lang="nl-NL" sz="24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5504" y="2140744"/>
            <a:ext cx="2930564" cy="1462024"/>
            <a:chOff x="831528" y="2926606"/>
            <a:chExt cx="2524252" cy="1462024"/>
          </a:xfrm>
        </p:grpSpPr>
        <p:pic>
          <p:nvPicPr>
            <p:cNvPr id="17" name="Picture 16" descr="clipboard(2).png">
              <a:hlinkClick r:id="" action="ppaction://noaction"/>
            </p:cNvPr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017" y="3054857"/>
              <a:ext cx="2138045" cy="12909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8" name="Oval 17">
              <a:hlinkClick r:id="" action="ppaction://noaction"/>
            </p:cNvPr>
            <p:cNvSpPr/>
            <p:nvPr/>
          </p:nvSpPr>
          <p:spPr>
            <a:xfrm>
              <a:off x="1501139" y="3071748"/>
              <a:ext cx="1201674" cy="1211072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l 18">
              <a:hlinkClick r:id="" action="ppaction://noaction"/>
            </p:cNvPr>
            <p:cNvSpPr/>
            <p:nvPr/>
          </p:nvSpPr>
          <p:spPr>
            <a:xfrm>
              <a:off x="831528" y="2926606"/>
              <a:ext cx="2524252" cy="1462024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xtBox 19">
              <a:hlinkClick r:id="" action="ppaction://noaction"/>
            </p:cNvPr>
            <p:cNvSpPr txBox="1"/>
            <p:nvPr/>
          </p:nvSpPr>
          <p:spPr>
            <a:xfrm>
              <a:off x="831528" y="3502670"/>
              <a:ext cx="955948" cy="25391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50" dirty="0" err="1" smtClean="0">
                  <a:solidFill>
                    <a:srgbClr val="0000FF"/>
                  </a:solidFill>
                  <a:latin typeface="Arial - 20"/>
                </a:rPr>
                <a:t>Elaboration</a:t>
              </a:r>
              <a:endParaRPr lang="nl-NL" sz="1050" dirty="0">
                <a:solidFill>
                  <a:srgbClr val="0000FF"/>
                </a:solidFill>
                <a:latin typeface="Arial - 20"/>
              </a:endParaRPr>
            </a:p>
          </p:txBody>
        </p:sp>
        <p:sp>
          <p:nvSpPr>
            <p:cNvPr id="21" name="TextBox 20">
              <a:hlinkClick r:id="" action="ppaction://noaction"/>
            </p:cNvPr>
            <p:cNvSpPr txBox="1"/>
            <p:nvPr/>
          </p:nvSpPr>
          <p:spPr>
            <a:xfrm>
              <a:off x="1885942" y="3214638"/>
              <a:ext cx="819944" cy="2923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300" dirty="0" smtClean="0">
                  <a:solidFill>
                    <a:srgbClr val="FF0000"/>
                  </a:solidFill>
                  <a:latin typeface="Arial - 18"/>
                </a:rPr>
                <a:t>Core</a:t>
              </a:r>
              <a:endParaRPr lang="nl-NL" sz="1300" dirty="0">
                <a:solidFill>
                  <a:srgbClr val="FF0000"/>
                </a:solidFill>
                <a:latin typeface="Arial - 1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7472" y="5885160"/>
            <a:ext cx="4464496" cy="1321835"/>
            <a:chOff x="183456" y="5518894"/>
            <a:chExt cx="4464496" cy="1321835"/>
          </a:xfrm>
        </p:grpSpPr>
        <p:grpSp>
          <p:nvGrpSpPr>
            <p:cNvPr id="23" name="Group 103"/>
            <p:cNvGrpSpPr/>
            <p:nvPr/>
          </p:nvGrpSpPr>
          <p:grpSpPr>
            <a:xfrm>
              <a:off x="206247" y="5831585"/>
              <a:ext cx="1331723" cy="1000381"/>
              <a:chOff x="206247" y="5831585"/>
              <a:chExt cx="1331723" cy="1000381"/>
            </a:xfrm>
          </p:grpSpPr>
          <p:sp>
            <p:nvSpPr>
              <p:cNvPr id="33" name="Freeform 32">
                <a:hlinkClick r:id="" action="ppaction://noaction"/>
              </p:cNvPr>
              <p:cNvSpPr/>
              <p:nvPr/>
            </p:nvSpPr>
            <p:spPr>
              <a:xfrm>
                <a:off x="206247" y="5831585"/>
                <a:ext cx="1331723" cy="1000381"/>
              </a:xfrm>
              <a:custGeom>
                <a:avLst/>
                <a:gdLst/>
                <a:ahLst/>
                <a:cxnLst/>
                <a:rect l="0" t="0" r="0" b="0"/>
                <a:pathLst>
                  <a:path w="1331723" h="1000381">
                    <a:moveTo>
                      <a:pt x="0" y="0"/>
                    </a:moveTo>
                    <a:lnTo>
                      <a:pt x="1331722" y="0"/>
                    </a:lnTo>
                    <a:lnTo>
                      <a:pt x="1331722" y="1000380"/>
                    </a:lnTo>
                    <a:lnTo>
                      <a:pt x="0" y="100038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8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4" name="Picture 33" descr="clipboard(3).png">
                <a:hlinkClick r:id="" action="ppaction://noaction"/>
              </p:cNvPr>
              <p:cNvPicPr>
                <a:picLocks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3425" y="5880227"/>
                <a:ext cx="1240027" cy="88798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4" name="Group 106"/>
            <p:cNvGrpSpPr/>
            <p:nvPr/>
          </p:nvGrpSpPr>
          <p:grpSpPr>
            <a:xfrm>
              <a:off x="1636014" y="5831585"/>
              <a:ext cx="1331722" cy="1000381"/>
              <a:chOff x="1636014" y="5831585"/>
              <a:chExt cx="1331722" cy="1000381"/>
            </a:xfrm>
          </p:grpSpPr>
          <p:sp>
            <p:nvSpPr>
              <p:cNvPr id="31" name="Freeform 30">
                <a:hlinkClick r:id="" action="ppaction://noaction"/>
              </p:cNvPr>
              <p:cNvSpPr/>
              <p:nvPr/>
            </p:nvSpPr>
            <p:spPr>
              <a:xfrm>
                <a:off x="1636014" y="5831585"/>
                <a:ext cx="1331722" cy="1000381"/>
              </a:xfrm>
              <a:custGeom>
                <a:avLst/>
                <a:gdLst/>
                <a:ahLst/>
                <a:cxnLst/>
                <a:rect l="0" t="0" r="0" b="0"/>
                <a:pathLst>
                  <a:path w="1331722" h="1000381">
                    <a:moveTo>
                      <a:pt x="0" y="0"/>
                    </a:moveTo>
                    <a:lnTo>
                      <a:pt x="1331721" y="0"/>
                    </a:lnTo>
                    <a:lnTo>
                      <a:pt x="1331721" y="1000380"/>
                    </a:lnTo>
                    <a:lnTo>
                      <a:pt x="0" y="1000380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8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2" name="Picture 31" descr="clipboard(5).png">
                <a:hlinkClick r:id="" action="ppaction://noaction"/>
              </p:cNvPr>
              <p:cNvPicPr>
                <a:picLocks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99767" y="5877052"/>
                <a:ext cx="1218819" cy="92938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5" name="Group 109"/>
            <p:cNvGrpSpPr/>
            <p:nvPr/>
          </p:nvGrpSpPr>
          <p:grpSpPr>
            <a:xfrm>
              <a:off x="3034410" y="5825363"/>
              <a:ext cx="1351789" cy="1015366"/>
              <a:chOff x="3034410" y="5825363"/>
              <a:chExt cx="1351789" cy="1015366"/>
            </a:xfrm>
          </p:grpSpPr>
          <p:sp>
            <p:nvSpPr>
              <p:cNvPr id="29" name="Freeform 28">
                <a:hlinkClick r:id="" action="ppaction://noaction"/>
              </p:cNvPr>
              <p:cNvSpPr/>
              <p:nvPr/>
            </p:nvSpPr>
            <p:spPr>
              <a:xfrm>
                <a:off x="3034410" y="5825363"/>
                <a:ext cx="1351789" cy="1015366"/>
              </a:xfrm>
              <a:custGeom>
                <a:avLst/>
                <a:gdLst/>
                <a:ahLst/>
                <a:cxnLst/>
                <a:rect l="0" t="0" r="0" b="0"/>
                <a:pathLst>
                  <a:path w="1351789" h="1015366">
                    <a:moveTo>
                      <a:pt x="0" y="0"/>
                    </a:moveTo>
                    <a:lnTo>
                      <a:pt x="1351788" y="0"/>
                    </a:lnTo>
                    <a:lnTo>
                      <a:pt x="1351788" y="1015365"/>
                    </a:lnTo>
                    <a:lnTo>
                      <a:pt x="0" y="1015365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 algn="ctr">
                <a:solidFill>
                  <a:srgbClr val="8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30" name="Picture 29" descr="clipboard(9).png">
                <a:hlinkClick r:id="" action="ppaction://noaction"/>
              </p:cNvPr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102101" y="5839459"/>
                <a:ext cx="1255902" cy="94716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26" name="TextBox 25">
              <a:hlinkClick r:id="" action="ppaction://noaction"/>
            </p:cNvPr>
            <p:cNvSpPr txBox="1"/>
            <p:nvPr/>
          </p:nvSpPr>
          <p:spPr>
            <a:xfrm>
              <a:off x="183456" y="5518894"/>
              <a:ext cx="1695624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classroom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</a:t>
              </a:r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mind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map 1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  <p:sp>
          <p:nvSpPr>
            <p:cNvPr id="27" name="TextBox 26">
              <a:hlinkClick r:id="" action="ppaction://noaction"/>
            </p:cNvPr>
            <p:cNvSpPr txBox="1"/>
            <p:nvPr/>
          </p:nvSpPr>
          <p:spPr>
            <a:xfrm>
              <a:off x="1623616" y="5518894"/>
              <a:ext cx="1463700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classroom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</a:t>
              </a:r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mind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map 2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  <p:sp>
          <p:nvSpPr>
            <p:cNvPr id="28" name="TextBox 27">
              <a:hlinkClick r:id="" action="ppaction://noaction"/>
            </p:cNvPr>
            <p:cNvSpPr txBox="1"/>
            <p:nvPr/>
          </p:nvSpPr>
          <p:spPr>
            <a:xfrm>
              <a:off x="2991768" y="5518894"/>
              <a:ext cx="1656184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classroom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</a:t>
              </a:r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mind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map 10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52008" y="5813152"/>
            <a:ext cx="4524753" cy="1382794"/>
            <a:chOff x="5114671" y="5446886"/>
            <a:chExt cx="4524753" cy="1382794"/>
          </a:xfrm>
        </p:grpSpPr>
        <p:sp>
          <p:nvSpPr>
            <p:cNvPr id="36" name="Freeform 35">
              <a:hlinkClick r:id="" action="ppaction://noaction"/>
            </p:cNvPr>
            <p:cNvSpPr/>
            <p:nvPr/>
          </p:nvSpPr>
          <p:spPr>
            <a:xfrm>
              <a:off x="5114671" y="5746750"/>
              <a:ext cx="1441705" cy="1082930"/>
            </a:xfrm>
            <a:custGeom>
              <a:avLst/>
              <a:gdLst/>
              <a:ahLst/>
              <a:cxnLst/>
              <a:rect l="0" t="0" r="0" b="0"/>
              <a:pathLst>
                <a:path w="1441705" h="1082930">
                  <a:moveTo>
                    <a:pt x="0" y="0"/>
                  </a:moveTo>
                  <a:lnTo>
                    <a:pt x="1441704" y="0"/>
                  </a:lnTo>
                  <a:lnTo>
                    <a:pt x="1441704" y="1082929"/>
                  </a:lnTo>
                  <a:lnTo>
                    <a:pt x="0" y="1082929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8B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7" name="Picture 36" descr="clipboard(11).png">
              <a:hlinkClick r:id="" action="ppaction://noaction"/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6327" y="5782183"/>
              <a:ext cx="1374267" cy="99237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8" name="Freeform 37">
              <a:hlinkClick r:id="" action="ppaction://noaction"/>
            </p:cNvPr>
            <p:cNvSpPr/>
            <p:nvPr/>
          </p:nvSpPr>
          <p:spPr>
            <a:xfrm>
              <a:off x="6682993" y="5739891"/>
              <a:ext cx="1441705" cy="1082930"/>
            </a:xfrm>
            <a:custGeom>
              <a:avLst/>
              <a:gdLst/>
              <a:ahLst/>
              <a:cxnLst/>
              <a:rect l="0" t="0" r="0" b="0"/>
              <a:pathLst>
                <a:path w="1441705" h="1082930">
                  <a:moveTo>
                    <a:pt x="0" y="0"/>
                  </a:moveTo>
                  <a:lnTo>
                    <a:pt x="1441704" y="0"/>
                  </a:lnTo>
                  <a:lnTo>
                    <a:pt x="1441704" y="1082929"/>
                  </a:lnTo>
                  <a:lnTo>
                    <a:pt x="0" y="1082929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8B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9" name="Picture 38" descr="clipboard(1)(1).png">
              <a:hlinkClick r:id="" action="ppaction://noaction"/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2523" y="5748146"/>
              <a:ext cx="1379982" cy="102641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0" name="Freeform 39">
              <a:hlinkClick r:id="" action="ppaction://noaction"/>
            </p:cNvPr>
            <p:cNvSpPr/>
            <p:nvPr/>
          </p:nvSpPr>
          <p:spPr>
            <a:xfrm>
              <a:off x="8196833" y="5733034"/>
              <a:ext cx="1441706" cy="1082930"/>
            </a:xfrm>
            <a:custGeom>
              <a:avLst/>
              <a:gdLst/>
              <a:ahLst/>
              <a:cxnLst/>
              <a:rect l="0" t="0" r="0" b="0"/>
              <a:pathLst>
                <a:path w="1441706" h="1082930">
                  <a:moveTo>
                    <a:pt x="0" y="0"/>
                  </a:moveTo>
                  <a:lnTo>
                    <a:pt x="1441705" y="0"/>
                  </a:lnTo>
                  <a:lnTo>
                    <a:pt x="1441705" y="1082929"/>
                  </a:lnTo>
                  <a:lnTo>
                    <a:pt x="0" y="1082929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 algn="ctr">
              <a:solidFill>
                <a:srgbClr val="8B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1" name="Picture 40" descr="clipboard(2)(1).png">
              <a:hlinkClick r:id="" action="ppaction://noaction"/>
            </p:cNvPr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48522" y="5754878"/>
              <a:ext cx="1354582" cy="101561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2" name="TextBox 41">
              <a:hlinkClick r:id="" action="ppaction://noaction"/>
            </p:cNvPr>
            <p:cNvSpPr txBox="1"/>
            <p:nvPr/>
          </p:nvSpPr>
          <p:spPr>
            <a:xfrm>
              <a:off x="5440040" y="5446886"/>
              <a:ext cx="1008112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pre test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  <p:sp>
          <p:nvSpPr>
            <p:cNvPr id="43" name="TextBox 42">
              <a:hlinkClick r:id="" action="ppaction://noaction"/>
            </p:cNvPr>
            <p:cNvSpPr txBox="1"/>
            <p:nvPr/>
          </p:nvSpPr>
          <p:spPr>
            <a:xfrm>
              <a:off x="6952208" y="5446886"/>
              <a:ext cx="907628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post test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  <p:sp>
          <p:nvSpPr>
            <p:cNvPr id="44" name="TextBox 43">
              <a:hlinkClick r:id="" action="ppaction://noaction"/>
            </p:cNvPr>
            <p:cNvSpPr txBox="1"/>
            <p:nvPr/>
          </p:nvSpPr>
          <p:spPr>
            <a:xfrm>
              <a:off x="8392368" y="5446886"/>
              <a:ext cx="1247056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nl-NL" sz="1000" dirty="0" err="1" smtClean="0">
                  <a:solidFill>
                    <a:srgbClr val="000000"/>
                  </a:solidFill>
                  <a:latin typeface="Arial - 14"/>
                </a:rPr>
                <a:t>retention</a:t>
              </a:r>
              <a:r>
                <a:rPr lang="nl-NL" sz="1000" dirty="0" smtClean="0">
                  <a:solidFill>
                    <a:srgbClr val="000000"/>
                  </a:solidFill>
                  <a:latin typeface="Arial - 14"/>
                </a:rPr>
                <a:t> test</a:t>
              </a:r>
              <a:endParaRPr lang="nl-NL" sz="1000" dirty="0">
                <a:solidFill>
                  <a:srgbClr val="000000"/>
                </a:solidFill>
                <a:latin typeface="Arial - 14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52008" y="2068736"/>
            <a:ext cx="4608512" cy="1296144"/>
            <a:chOff x="5080000" y="3142630"/>
            <a:chExt cx="4608512" cy="1296144"/>
          </a:xfrm>
        </p:grpSpPr>
        <p:grpSp>
          <p:nvGrpSpPr>
            <p:cNvPr id="46" name="Group 128"/>
            <p:cNvGrpSpPr/>
            <p:nvPr/>
          </p:nvGrpSpPr>
          <p:grpSpPr>
            <a:xfrm>
              <a:off x="5080000" y="3502670"/>
              <a:ext cx="4608512" cy="936104"/>
              <a:chOff x="5080000" y="3286646"/>
              <a:chExt cx="4608512" cy="936104"/>
            </a:xfrm>
          </p:grpSpPr>
          <p:pic>
            <p:nvPicPr>
              <p:cNvPr id="50" name="Picture 19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80000" y="3286646"/>
                <a:ext cx="1368152" cy="92453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51" name="Picture 199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592168" y="3286646"/>
                <a:ext cx="1471972" cy="93610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52" name="Picture 1" descr="clipboard(3).png"/>
              <p:cNvPicPr>
                <a:picLocks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176344" y="3286646"/>
                <a:ext cx="1512168" cy="93610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47" name="Rectangle 46"/>
            <p:cNvSpPr/>
            <p:nvPr/>
          </p:nvSpPr>
          <p:spPr>
            <a:xfrm>
              <a:off x="8176344" y="3142630"/>
              <a:ext cx="151216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100" dirty="0" err="1" smtClean="0">
                  <a:solidFill>
                    <a:srgbClr val="000000"/>
                  </a:solidFill>
                  <a:latin typeface="Arial - 14"/>
                </a:rPr>
                <a:t>classroom</a:t>
              </a:r>
              <a:r>
                <a:rPr lang="nl-NL" sz="1100" dirty="0" smtClean="0">
                  <a:solidFill>
                    <a:srgbClr val="000000"/>
                  </a:solidFill>
                  <a:latin typeface="Arial - 14"/>
                </a:rPr>
                <a:t> </a:t>
              </a:r>
              <a:r>
                <a:rPr lang="nl-NL" sz="1100" dirty="0" err="1" smtClean="0">
                  <a:solidFill>
                    <a:srgbClr val="000000"/>
                  </a:solidFill>
                  <a:latin typeface="Arial - 14"/>
                </a:rPr>
                <a:t>mind</a:t>
              </a:r>
              <a:r>
                <a:rPr lang="nl-NL" sz="1100" dirty="0" smtClean="0">
                  <a:solidFill>
                    <a:srgbClr val="000000"/>
                  </a:solidFill>
                  <a:latin typeface="Arial - 14"/>
                </a:rPr>
                <a:t> map </a:t>
              </a:r>
              <a:endParaRPr lang="nl-NL" sz="11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08192" y="3142630"/>
              <a:ext cx="10118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 dirty="0" smtClean="0">
                  <a:solidFill>
                    <a:srgbClr val="000000"/>
                  </a:solidFill>
                  <a:latin typeface="Arial - 14"/>
                </a:rPr>
                <a:t>word cluster</a:t>
              </a:r>
              <a:endParaRPr lang="nl-NL" sz="12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368032" y="3142630"/>
              <a:ext cx="8402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200" dirty="0" smtClean="0">
                  <a:solidFill>
                    <a:srgbClr val="000000"/>
                  </a:solidFill>
                  <a:latin typeface="Arial - 14"/>
                </a:rPr>
                <a:t>word field</a:t>
              </a:r>
              <a:endParaRPr lang="nl-NL" sz="1200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2127672" y="988616"/>
            <a:ext cx="5107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b="1" dirty="0" smtClean="0">
                <a:solidFill>
                  <a:prstClr val="black"/>
                </a:solidFill>
              </a:rPr>
              <a:t>4 </a:t>
            </a:r>
            <a:r>
              <a:rPr lang="nl-NL" sz="2800" b="1" dirty="0" err="1" smtClean="0">
                <a:solidFill>
                  <a:prstClr val="black"/>
                </a:solidFill>
              </a:rPr>
              <a:t>phases</a:t>
            </a:r>
            <a:r>
              <a:rPr lang="nl-NL" sz="2800" b="1" dirty="0" smtClean="0">
                <a:solidFill>
                  <a:prstClr val="black"/>
                </a:solidFill>
              </a:rPr>
              <a:t> of digital </a:t>
            </a:r>
            <a:r>
              <a:rPr lang="nl-NL" sz="2800" b="1" dirty="0" err="1" smtClean="0">
                <a:solidFill>
                  <a:prstClr val="black"/>
                </a:solidFill>
              </a:rPr>
              <a:t>mind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mapping</a:t>
            </a:r>
            <a:endParaRPr lang="nl-NL" b="1" dirty="0" smtClean="0">
              <a:solidFill>
                <a:prstClr val="black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27472" y="4949056"/>
            <a:ext cx="9289032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27472" y="3868936"/>
            <a:ext cx="4287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 smtClean="0"/>
              <a:t>Design</a:t>
            </a:r>
            <a:r>
              <a:rPr lang="nl-NL" i="1" dirty="0" smtClean="0"/>
              <a:t> Expert </a:t>
            </a:r>
            <a:r>
              <a:rPr lang="nl-NL" i="1" dirty="0" err="1" smtClean="0"/>
              <a:t>Mind</a:t>
            </a:r>
            <a:r>
              <a:rPr lang="nl-NL" i="1" dirty="0" smtClean="0"/>
              <a:t> Map </a:t>
            </a:r>
            <a:r>
              <a:rPr lang="nl-NL" dirty="0" smtClean="0"/>
              <a:t>as </a:t>
            </a:r>
            <a:r>
              <a:rPr lang="nl-NL" dirty="0" err="1" smtClean="0"/>
              <a:t>visualization</a:t>
            </a:r>
            <a:r>
              <a:rPr lang="nl-NL" dirty="0" smtClean="0"/>
              <a:t> of </a:t>
            </a:r>
            <a:r>
              <a:rPr lang="nl-NL" dirty="0" err="1" smtClean="0"/>
              <a:t>conceptual</a:t>
            </a:r>
            <a:r>
              <a:rPr lang="nl-NL" dirty="0" smtClean="0"/>
              <a:t> core curriculum</a:t>
            </a:r>
          </a:p>
          <a:p>
            <a:pPr lvl="0"/>
            <a:r>
              <a:rPr lang="nl-NL" dirty="0" smtClean="0"/>
              <a:t>(cf. </a:t>
            </a:r>
            <a:r>
              <a:rPr lang="nl-NL" dirty="0" err="1" smtClean="0"/>
              <a:t>Bereiter</a:t>
            </a:r>
            <a:r>
              <a:rPr lang="nl-NL" dirty="0" smtClean="0"/>
              <a:t>, 2004; </a:t>
            </a:r>
            <a:r>
              <a:rPr lang="nl-NL" dirty="0" err="1" smtClean="0"/>
              <a:t>Applebee</a:t>
            </a:r>
            <a:r>
              <a:rPr lang="nl-NL" dirty="0" smtClean="0"/>
              <a:t>, 1996)</a:t>
            </a:r>
            <a:endParaRPr lang="nl-NL" dirty="0"/>
          </a:p>
        </p:txBody>
      </p:sp>
      <p:sp>
        <p:nvSpPr>
          <p:cNvPr id="60" name="Rectangle 59"/>
          <p:cNvSpPr/>
          <p:nvPr/>
        </p:nvSpPr>
        <p:spPr>
          <a:xfrm>
            <a:off x="5224016" y="386893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 err="1" smtClean="0"/>
              <a:t>Make</a:t>
            </a:r>
            <a:r>
              <a:rPr lang="nl-NL" dirty="0" smtClean="0"/>
              <a:t> </a:t>
            </a:r>
            <a:r>
              <a:rPr lang="nl-NL" dirty="0" err="1" smtClean="0"/>
              <a:t>inventory</a:t>
            </a:r>
            <a:r>
              <a:rPr lang="nl-NL" dirty="0" smtClean="0"/>
              <a:t> and </a:t>
            </a:r>
            <a:r>
              <a:rPr lang="nl-NL" dirty="0" err="1" smtClean="0"/>
              <a:t>structure</a:t>
            </a:r>
            <a:r>
              <a:rPr lang="nl-NL" dirty="0" smtClean="0"/>
              <a:t> prior </a:t>
            </a:r>
            <a:r>
              <a:rPr lang="nl-NL" dirty="0" err="1" smtClean="0"/>
              <a:t>knowledge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constructing</a:t>
            </a:r>
            <a:r>
              <a:rPr lang="nl-NL" dirty="0" smtClean="0"/>
              <a:t> a </a:t>
            </a:r>
            <a:r>
              <a:rPr lang="nl-NL" i="1" dirty="0" err="1" smtClean="0"/>
              <a:t>Classroom</a:t>
            </a:r>
            <a:r>
              <a:rPr lang="nl-NL" i="1" dirty="0" smtClean="0"/>
              <a:t> </a:t>
            </a:r>
            <a:r>
              <a:rPr lang="nl-NL" i="1" dirty="0" err="1" smtClean="0"/>
              <a:t>Mind</a:t>
            </a:r>
            <a:r>
              <a:rPr lang="nl-NL" i="1" dirty="0" smtClean="0"/>
              <a:t> Map</a:t>
            </a:r>
          </a:p>
          <a:p>
            <a:r>
              <a:rPr lang="nl-NL" dirty="0" smtClean="0"/>
              <a:t>(Stokhof, et al., 2012) </a:t>
            </a:r>
            <a:endParaRPr lang="nl-NL" dirty="0"/>
          </a:p>
        </p:txBody>
      </p:sp>
      <p:sp>
        <p:nvSpPr>
          <p:cNvPr id="61" name="Rectangle 60"/>
          <p:cNvSpPr/>
          <p:nvPr/>
        </p:nvSpPr>
        <p:spPr>
          <a:xfrm>
            <a:off x="0" y="7541344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 err="1" smtClean="0"/>
              <a:t>Connect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to the </a:t>
            </a:r>
            <a:r>
              <a:rPr lang="nl-NL" dirty="0" err="1" smtClean="0"/>
              <a:t>classroom</a:t>
            </a:r>
            <a:r>
              <a:rPr lang="nl-NL" dirty="0" smtClean="0"/>
              <a:t> </a:t>
            </a:r>
            <a:r>
              <a:rPr lang="nl-NL" dirty="0" err="1" smtClean="0"/>
              <a:t>mind</a:t>
            </a:r>
            <a:r>
              <a:rPr lang="nl-NL" dirty="0" smtClean="0"/>
              <a:t> map.</a:t>
            </a:r>
          </a:p>
          <a:p>
            <a:pPr lvl="0"/>
            <a:r>
              <a:rPr lang="nl-NL" dirty="0" err="1" smtClean="0"/>
              <a:t>Aim</a:t>
            </a:r>
            <a:r>
              <a:rPr lang="nl-NL" dirty="0" smtClean="0"/>
              <a:t>: </a:t>
            </a:r>
            <a:r>
              <a:rPr lang="nl-NL" dirty="0" err="1" smtClean="0"/>
              <a:t>coaching</a:t>
            </a:r>
            <a:r>
              <a:rPr lang="nl-NL" dirty="0" smtClean="0"/>
              <a:t> and </a:t>
            </a:r>
            <a:r>
              <a:rPr lang="nl-NL" dirty="0" err="1" smtClean="0"/>
              <a:t>exchanging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and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outcomes</a:t>
            </a:r>
            <a:r>
              <a:rPr lang="nl-NL" dirty="0" smtClean="0"/>
              <a:t> in a </a:t>
            </a:r>
            <a:r>
              <a:rPr lang="nl-NL" dirty="0" err="1" smtClean="0"/>
              <a:t>community</a:t>
            </a:r>
            <a:r>
              <a:rPr lang="nl-NL" dirty="0" smtClean="0"/>
              <a:t> of </a:t>
            </a:r>
            <a:r>
              <a:rPr lang="nl-NL" dirty="0" err="1" smtClean="0"/>
              <a:t>learners</a:t>
            </a:r>
            <a:endParaRPr lang="nl-NL" dirty="0" smtClean="0"/>
          </a:p>
          <a:p>
            <a:pPr lvl="0"/>
            <a:r>
              <a:rPr lang="nl-NL" dirty="0" smtClean="0"/>
              <a:t>(cf. </a:t>
            </a:r>
            <a:r>
              <a:rPr lang="nl-NL" dirty="0" err="1" smtClean="0"/>
              <a:t>Scardamalia</a:t>
            </a:r>
            <a:r>
              <a:rPr lang="nl-NL" dirty="0" smtClean="0"/>
              <a:t>, 2002)</a:t>
            </a:r>
            <a:endParaRPr lang="nl-NL" dirty="0"/>
          </a:p>
        </p:txBody>
      </p:sp>
      <p:sp>
        <p:nvSpPr>
          <p:cNvPr id="63" name="Rectangle 62"/>
          <p:cNvSpPr/>
          <p:nvPr/>
        </p:nvSpPr>
        <p:spPr>
          <a:xfrm>
            <a:off x="4863976" y="7541344"/>
            <a:ext cx="5296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 err="1" smtClean="0"/>
              <a:t>Evaluation</a:t>
            </a:r>
            <a:r>
              <a:rPr lang="nl-NL" dirty="0" smtClean="0"/>
              <a:t> of </a:t>
            </a:r>
            <a:r>
              <a:rPr lang="nl-NL" dirty="0" err="1" smtClean="0"/>
              <a:t>individual</a:t>
            </a:r>
            <a:r>
              <a:rPr lang="nl-NL" dirty="0" smtClean="0"/>
              <a:t> en </a:t>
            </a:r>
            <a:r>
              <a:rPr lang="nl-NL" dirty="0" err="1" smtClean="0"/>
              <a:t>collective</a:t>
            </a:r>
            <a:r>
              <a:rPr lang="nl-NL" dirty="0" smtClean="0"/>
              <a:t> </a:t>
            </a:r>
            <a:r>
              <a:rPr lang="nl-NL" dirty="0" err="1" smtClean="0"/>
              <a:t>cognitive</a:t>
            </a:r>
            <a:r>
              <a:rPr lang="nl-NL" dirty="0" smtClean="0"/>
              <a:t>  </a:t>
            </a:r>
            <a:r>
              <a:rPr lang="nl-NL" dirty="0" err="1" smtClean="0"/>
              <a:t>development</a:t>
            </a:r>
            <a:r>
              <a:rPr lang="nl-NL" dirty="0" smtClean="0"/>
              <a:t> 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mind</a:t>
            </a:r>
            <a:r>
              <a:rPr lang="nl-NL" dirty="0" smtClean="0"/>
              <a:t> map test &amp; </a:t>
            </a:r>
            <a:r>
              <a:rPr lang="nl-NL" dirty="0" err="1" smtClean="0"/>
              <a:t>monitoring</a:t>
            </a:r>
            <a:r>
              <a:rPr lang="nl-NL" dirty="0" smtClean="0"/>
              <a:t> the </a:t>
            </a:r>
            <a:r>
              <a:rPr lang="nl-NL" dirty="0" err="1" smtClean="0"/>
              <a:t>development</a:t>
            </a:r>
            <a:r>
              <a:rPr lang="nl-NL" dirty="0" smtClean="0"/>
              <a:t> of the </a:t>
            </a:r>
            <a:r>
              <a:rPr lang="nl-NL" dirty="0" err="1" smtClean="0"/>
              <a:t>classroom</a:t>
            </a:r>
            <a:r>
              <a:rPr lang="nl-NL" dirty="0" smtClean="0"/>
              <a:t> </a:t>
            </a:r>
            <a:r>
              <a:rPr lang="nl-NL" dirty="0" err="1" smtClean="0"/>
              <a:t>mind</a:t>
            </a:r>
            <a:r>
              <a:rPr lang="nl-NL" dirty="0" smtClean="0"/>
              <a:t> map.</a:t>
            </a:r>
            <a:br>
              <a:rPr lang="nl-NL" dirty="0" smtClean="0"/>
            </a:br>
            <a:r>
              <a:rPr lang="nl-NL" dirty="0" smtClean="0"/>
              <a:t> (cf. </a:t>
            </a:r>
            <a:r>
              <a:rPr lang="nl-NL" dirty="0" err="1" smtClean="0"/>
              <a:t>Brinkman</a:t>
            </a:r>
            <a:r>
              <a:rPr lang="nl-NL" dirty="0" smtClean="0"/>
              <a:t>, 2003)</a:t>
            </a:r>
            <a:endParaRPr lang="nl-NL" dirty="0"/>
          </a:p>
        </p:txBody>
      </p:sp>
      <p:sp>
        <p:nvSpPr>
          <p:cNvPr id="64" name="Rectangle 63"/>
          <p:cNvSpPr/>
          <p:nvPr/>
        </p:nvSpPr>
        <p:spPr>
          <a:xfrm>
            <a:off x="1263576" y="3652912"/>
            <a:ext cx="1811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i="1" dirty="0" err="1" smtClean="0"/>
              <a:t>Figure</a:t>
            </a:r>
            <a:r>
              <a:rPr lang="nl-NL" sz="1100" i="1" dirty="0" smtClean="0"/>
              <a:t> 3: </a:t>
            </a:r>
            <a:r>
              <a:rPr lang="nl-NL" sz="1100" i="1" dirty="0" err="1" smtClean="0"/>
              <a:t>teachers</a:t>
            </a:r>
            <a:r>
              <a:rPr lang="nl-NL" sz="1100" i="1" dirty="0" smtClean="0"/>
              <a:t> </a:t>
            </a:r>
            <a:r>
              <a:rPr lang="nl-NL" sz="1100" i="1" dirty="0" err="1" smtClean="0"/>
              <a:t>mind</a:t>
            </a:r>
            <a:r>
              <a:rPr lang="nl-NL" sz="1100" i="1" dirty="0" smtClean="0"/>
              <a:t> map</a:t>
            </a:r>
            <a:endParaRPr lang="nl-NL" sz="1100" dirty="0"/>
          </a:p>
        </p:txBody>
      </p:sp>
      <p:sp>
        <p:nvSpPr>
          <p:cNvPr id="65" name="Rectangle 64"/>
          <p:cNvSpPr/>
          <p:nvPr/>
        </p:nvSpPr>
        <p:spPr>
          <a:xfrm>
            <a:off x="5944096" y="3508896"/>
            <a:ext cx="26773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i="1" dirty="0" err="1" smtClean="0"/>
              <a:t>Figure</a:t>
            </a:r>
            <a:r>
              <a:rPr lang="nl-NL" sz="1100" i="1" dirty="0" smtClean="0"/>
              <a:t> 4: </a:t>
            </a:r>
            <a:r>
              <a:rPr lang="nl-NL" sz="1100" i="1" dirty="0" err="1" smtClean="0"/>
              <a:t>development</a:t>
            </a:r>
            <a:r>
              <a:rPr lang="nl-NL" sz="1100" i="1" dirty="0" smtClean="0"/>
              <a:t> </a:t>
            </a:r>
            <a:r>
              <a:rPr lang="nl-NL" sz="1100" i="1" dirty="0" err="1" smtClean="0"/>
              <a:t>classroom</a:t>
            </a:r>
            <a:r>
              <a:rPr lang="nl-NL" sz="1100" i="1" dirty="0" smtClean="0"/>
              <a:t> </a:t>
            </a:r>
            <a:r>
              <a:rPr lang="nl-NL" sz="1100" i="1" dirty="0" err="1" smtClean="0"/>
              <a:t>mind</a:t>
            </a:r>
            <a:r>
              <a:rPr lang="nl-NL" sz="1100" i="1" dirty="0" smtClean="0"/>
              <a:t> map</a:t>
            </a:r>
            <a:endParaRPr lang="nl-NL" sz="1100" dirty="0"/>
          </a:p>
        </p:txBody>
      </p:sp>
      <p:sp>
        <p:nvSpPr>
          <p:cNvPr id="66" name="Rectangle 65"/>
          <p:cNvSpPr/>
          <p:nvPr/>
        </p:nvSpPr>
        <p:spPr>
          <a:xfrm>
            <a:off x="1047552" y="7253312"/>
            <a:ext cx="29722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i="1" dirty="0" err="1" smtClean="0"/>
              <a:t>Figure</a:t>
            </a:r>
            <a:r>
              <a:rPr lang="nl-NL" sz="1200" i="1" dirty="0" smtClean="0"/>
              <a:t> 5: </a:t>
            </a:r>
            <a:r>
              <a:rPr lang="nl-NL" sz="1200" i="1" dirty="0" err="1" smtClean="0"/>
              <a:t>elaboration</a:t>
            </a:r>
            <a:r>
              <a:rPr lang="nl-NL" sz="1200" i="1" dirty="0" smtClean="0"/>
              <a:t> of </a:t>
            </a:r>
            <a:r>
              <a:rPr lang="nl-NL" sz="1200" i="1" dirty="0" err="1" smtClean="0"/>
              <a:t>classroom</a:t>
            </a:r>
            <a:r>
              <a:rPr lang="nl-NL" sz="1200" i="1" dirty="0" smtClean="0"/>
              <a:t> </a:t>
            </a:r>
            <a:r>
              <a:rPr lang="nl-NL" sz="1200" i="1" dirty="0" err="1" smtClean="0"/>
              <a:t>mind</a:t>
            </a:r>
            <a:r>
              <a:rPr lang="nl-NL" sz="1200" i="1" dirty="0" smtClean="0"/>
              <a:t> map</a:t>
            </a:r>
            <a:endParaRPr lang="nl-NL" sz="1200" dirty="0"/>
          </a:p>
        </p:txBody>
      </p:sp>
      <p:sp>
        <p:nvSpPr>
          <p:cNvPr id="67" name="Rectangle 66"/>
          <p:cNvSpPr/>
          <p:nvPr/>
        </p:nvSpPr>
        <p:spPr>
          <a:xfrm>
            <a:off x="6016104" y="7253312"/>
            <a:ext cx="3028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i="1" dirty="0" err="1" smtClean="0"/>
              <a:t>Figure</a:t>
            </a:r>
            <a:r>
              <a:rPr lang="nl-NL" sz="1200" i="1" dirty="0" smtClean="0"/>
              <a:t> 6: </a:t>
            </a:r>
            <a:r>
              <a:rPr lang="nl-NL" sz="1200" i="1" dirty="0" err="1" smtClean="0"/>
              <a:t>mind</a:t>
            </a:r>
            <a:r>
              <a:rPr lang="nl-NL" sz="1200" i="1" dirty="0" smtClean="0"/>
              <a:t> map as </a:t>
            </a:r>
            <a:r>
              <a:rPr lang="nl-NL" sz="1200" i="1" dirty="0" err="1" smtClean="0"/>
              <a:t>assessment</a:t>
            </a:r>
            <a:r>
              <a:rPr lang="nl-NL" sz="1200" i="1" dirty="0" smtClean="0"/>
              <a:t> instrument</a:t>
            </a:r>
            <a:endParaRPr lang="nl-NL" sz="1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0" y="0"/>
            <a:ext cx="10160000" cy="799589"/>
            <a:chOff x="50292" y="-507"/>
            <a:chExt cx="10068815" cy="799589"/>
          </a:xfrm>
        </p:grpSpPr>
        <p:sp>
          <p:nvSpPr>
            <p:cNvPr id="68" name="Freeform 67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Scenario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70" name="Picture 69" descr="logo_han[1].gif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71" name="Picture 70" descr="LOOK[1].png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906" t="16435" r="6486" b="11997"/>
          <a:stretch>
            <a:fillRect/>
          </a:stretch>
        </p:blipFill>
        <p:spPr bwMode="auto">
          <a:xfrm>
            <a:off x="471488" y="3796928"/>
            <a:ext cx="932053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1488" y="1780704"/>
            <a:ext cx="9361039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Relevance</a:t>
            </a:r>
            <a:r>
              <a:rPr lang="en-US" sz="2400" dirty="0" smtClean="0"/>
              <a:t>: how is the scenario perceived by teachers as contributing to 		        solving problems in guidance of QDL?</a:t>
            </a:r>
            <a:endParaRPr lang="nl-NL" sz="2400" dirty="0" smtClean="0"/>
          </a:p>
          <a:p>
            <a:r>
              <a:rPr lang="en-US" sz="2400" b="1" i="1" dirty="0" smtClean="0"/>
              <a:t>Feasibility</a:t>
            </a:r>
            <a:r>
              <a:rPr lang="en-US" sz="2400" dirty="0" smtClean="0"/>
              <a:t>: how feasible is the scenario when teachers use it in their daily 		        practice guiding QDL?</a:t>
            </a:r>
            <a:endParaRPr lang="nl-NL" sz="2400" dirty="0" smtClean="0"/>
          </a:p>
          <a:p>
            <a:r>
              <a:rPr lang="en-US" sz="2400" b="1" i="1" dirty="0" smtClean="0"/>
              <a:t>Validity</a:t>
            </a:r>
            <a:r>
              <a:rPr lang="en-US" sz="2400" dirty="0" smtClean="0"/>
              <a:t>:      what is the contribution of the scenario in supporting teachers</a:t>
            </a:r>
          </a:p>
          <a:p>
            <a:r>
              <a:rPr lang="en-US" sz="2400" dirty="0" smtClean="0"/>
              <a:t>	        to guide QDL?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algn="ctr"/>
            <a:r>
              <a:rPr lang="nl-NL" sz="1400" i="1" dirty="0" err="1" smtClean="0"/>
              <a:t>Figure</a:t>
            </a:r>
            <a:r>
              <a:rPr lang="nl-NL" sz="1400" i="1" dirty="0" smtClean="0"/>
              <a:t> 7: variables in curriculum </a:t>
            </a:r>
            <a:r>
              <a:rPr lang="nl-NL" sz="1400" i="1" dirty="0" err="1" smtClean="0"/>
              <a:t>innovation</a:t>
            </a:r>
            <a:r>
              <a:rPr lang="nl-NL" sz="1400" i="1" dirty="0" smtClean="0"/>
              <a:t> </a:t>
            </a:r>
            <a:r>
              <a:rPr lang="nl-NL" sz="1400" i="1" dirty="0" err="1" smtClean="0"/>
              <a:t>trajectory</a:t>
            </a:r>
            <a:r>
              <a:rPr lang="nl-NL" sz="1400" i="1" dirty="0" smtClean="0"/>
              <a:t> (cf. Van de Akker, 2003, Van </a:t>
            </a:r>
            <a:r>
              <a:rPr lang="nl-NL" sz="1400" i="1" dirty="0" err="1" smtClean="0"/>
              <a:t>Nieveen</a:t>
            </a:r>
            <a:r>
              <a:rPr lang="nl-NL" sz="1400" i="1" dirty="0" smtClean="0"/>
              <a:t>, 2009)</a:t>
            </a:r>
            <a:endParaRPr lang="nl-NL" sz="1400" dirty="0" smtClean="0"/>
          </a:p>
          <a:p>
            <a:endParaRPr lang="nl-NL" sz="2400" dirty="0" smtClean="0"/>
          </a:p>
          <a:p>
            <a:r>
              <a:rPr lang="en-US" sz="2400" dirty="0" smtClean="0"/>
              <a:t> </a:t>
            </a:r>
            <a:endParaRPr lang="nl-NL" sz="2400" dirty="0" smtClean="0"/>
          </a:p>
          <a:p>
            <a:r>
              <a:rPr lang="nl-NL" sz="2400" dirty="0" smtClean="0"/>
              <a:t> </a:t>
            </a:r>
          </a:p>
          <a:p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1767632" y="98861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 smtClean="0">
                <a:solidFill>
                  <a:prstClr val="black"/>
                </a:solidFill>
              </a:rPr>
              <a:t>Variables to </a:t>
            </a:r>
            <a:r>
              <a:rPr lang="nl-NL" sz="2800" b="1" dirty="0" err="1" smtClean="0">
                <a:solidFill>
                  <a:prstClr val="black"/>
                </a:solidFill>
              </a:rPr>
              <a:t>determine</a:t>
            </a:r>
            <a:r>
              <a:rPr lang="nl-NL" sz="2800" b="1" dirty="0" smtClean="0">
                <a:solidFill>
                  <a:prstClr val="black"/>
                </a:solidFill>
              </a:rPr>
              <a:t> </a:t>
            </a:r>
            <a:r>
              <a:rPr lang="nl-NL" sz="2800" b="1" dirty="0" err="1" smtClean="0">
                <a:solidFill>
                  <a:prstClr val="black"/>
                </a:solidFill>
              </a:rPr>
              <a:t>quality</a:t>
            </a:r>
            <a:r>
              <a:rPr lang="nl-NL" sz="2800" b="1" dirty="0" smtClean="0">
                <a:solidFill>
                  <a:prstClr val="black"/>
                </a:solidFill>
              </a:rPr>
              <a:t> of scenario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0160000" cy="799589"/>
            <a:chOff x="50292" y="-507"/>
            <a:chExt cx="10068815" cy="799589"/>
          </a:xfrm>
        </p:grpSpPr>
        <p:sp>
          <p:nvSpPr>
            <p:cNvPr id="13" name="Freeform 12"/>
            <p:cNvSpPr/>
            <p:nvPr/>
          </p:nvSpPr>
          <p:spPr>
            <a:xfrm>
              <a:off x="50292" y="-507"/>
              <a:ext cx="10068815" cy="770509"/>
            </a:xfrm>
            <a:custGeom>
              <a:avLst/>
              <a:gdLst/>
              <a:ahLst/>
              <a:cxnLst/>
              <a:rect l="0" t="0" r="0" b="0"/>
              <a:pathLst>
                <a:path w="10068815" h="770509">
                  <a:moveTo>
                    <a:pt x="0" y="0"/>
                  </a:moveTo>
                  <a:lnTo>
                    <a:pt x="10068814" y="0"/>
                  </a:lnTo>
                  <a:lnTo>
                    <a:pt x="10068814" y="770508"/>
                  </a:lnTo>
                  <a:lnTo>
                    <a:pt x="0" y="770508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1568" y="50800"/>
              <a:ext cx="727280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nl-NL" sz="3600" dirty="0" smtClean="0">
                  <a:solidFill>
                    <a:srgbClr val="FFFFFF"/>
                  </a:solidFill>
                  <a:latin typeface="Arial - 48"/>
                </a:rPr>
                <a:t>Scenario</a:t>
              </a:r>
              <a:endParaRPr lang="nl-NL" sz="3600" dirty="0">
                <a:solidFill>
                  <a:srgbClr val="FFFFFF"/>
                </a:solidFill>
                <a:latin typeface="Arial - 48"/>
              </a:endParaRPr>
            </a:p>
          </p:txBody>
        </p:sp>
        <p:pic>
          <p:nvPicPr>
            <p:cNvPr id="15" name="Picture 14" descr="logo_han[1]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06" y="14477"/>
              <a:ext cx="1124458" cy="7846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6" name="Picture 15" descr="LOOK[1]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3064" y="6985"/>
              <a:ext cx="1596770" cy="76555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</Words>
  <Application>Microsoft Office PowerPoint</Application>
  <PresentationFormat>Custom</PresentationFormat>
  <Paragraphs>413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Arial - 48</vt:lpstr>
      <vt:lpstr>Calibri - 26</vt:lpstr>
      <vt:lpstr>Wingdings</vt:lpstr>
      <vt:lpstr>Arial - 20</vt:lpstr>
      <vt:lpstr>Arial - 18</vt:lpstr>
      <vt:lpstr>Arial - 14</vt:lpstr>
      <vt:lpstr>Verdana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Hogeschool van Arnhem en Nijmegen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shfh</dc:creator>
  <cp:lastModifiedBy>shfh</cp:lastModifiedBy>
  <cp:revision>208</cp:revision>
  <dcterms:created xsi:type="dcterms:W3CDTF">2012-11-07T13:21:08Z</dcterms:created>
  <dcterms:modified xsi:type="dcterms:W3CDTF">2014-08-26T07:03:27Z</dcterms:modified>
</cp:coreProperties>
</file>