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nl-N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20" d="100"/>
          <a:sy n="20" d="100"/>
        </p:scale>
        <p:origin x="1398" y="-2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48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66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92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9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E824-EA0E-4842-A08C-B1A374B03D24}" type="datetimeFigureOut">
              <a:rPr lang="nl-NL" smtClean="0"/>
              <a:t>18-12-2015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09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1654103"/>
            <a:ext cx="32399288" cy="1191545"/>
          </a:xfrm>
          <a:prstGeom prst="rect">
            <a:avLst/>
          </a:prstGeom>
          <a:solidFill>
            <a:srgbClr val="00518E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aanleiding en theoretische onderbouwing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8072215"/>
            <a:ext cx="32399287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design-</a:t>
            </a:r>
            <a:r>
              <a:rPr lang="nl-NL" dirty="0" err="1" smtClean="0">
                <a:solidFill>
                  <a:schemeClr val="bg1"/>
                </a:solidFill>
              </a:rPr>
              <a:t>based</a:t>
            </a:r>
            <a:r>
              <a:rPr lang="nl-NL" dirty="0" smtClean="0">
                <a:solidFill>
                  <a:schemeClr val="bg1"/>
                </a:solidFill>
              </a:rPr>
              <a:t> research: scenario voor begeleiding vraaggestuurd leren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16635369"/>
            <a:ext cx="32399287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onderzoeksvraag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1" y="21354392"/>
            <a:ext cx="32371883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methode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305" y="34945076"/>
            <a:ext cx="32399287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conclusie &amp; discussie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1270433" y="3447391"/>
            <a:ext cx="1030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Oplossingen?</a:t>
            </a:r>
            <a:endParaRPr lang="nl-NL" dirty="0" smtClean="0"/>
          </a:p>
        </p:txBody>
      </p:sp>
      <p:sp>
        <p:nvSpPr>
          <p:cNvPr id="17" name="Tekstvak 16"/>
          <p:cNvSpPr txBox="1"/>
          <p:nvPr/>
        </p:nvSpPr>
        <p:spPr>
          <a:xfrm>
            <a:off x="1778236" y="3447391"/>
            <a:ext cx="10200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Waarom vraaggestuurd leren?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2362782" y="3475604"/>
            <a:ext cx="901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Uitdaging voor leraren?</a:t>
            </a:r>
            <a:endParaRPr lang="nl-NL" dirty="0" smtClean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09" y="10180412"/>
            <a:ext cx="4527966" cy="326022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735" y="10238442"/>
            <a:ext cx="4766062" cy="3425280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 rotWithShape="1">
          <a:blip r:embed="rId4"/>
          <a:srcRect b="12252"/>
          <a:stretch/>
        </p:blipFill>
        <p:spPr>
          <a:xfrm>
            <a:off x="16861594" y="10007681"/>
            <a:ext cx="4790091" cy="3509294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590" y="9303677"/>
            <a:ext cx="5835853" cy="439583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3348" y="10151075"/>
            <a:ext cx="4328535" cy="2956816"/>
          </a:xfrm>
          <a:prstGeom prst="rect">
            <a:avLst/>
          </a:prstGeom>
        </p:spPr>
      </p:pic>
      <p:sp>
        <p:nvSpPr>
          <p:cNvPr id="36" name="Tekstvak 35"/>
          <p:cNvSpPr txBox="1"/>
          <p:nvPr/>
        </p:nvSpPr>
        <p:spPr>
          <a:xfrm>
            <a:off x="1699295" y="14052937"/>
            <a:ext cx="4597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leerkracht </a:t>
            </a:r>
          </a:p>
          <a:p>
            <a:pPr algn="ctr"/>
            <a:r>
              <a:rPr lang="nl-NL" sz="4800" dirty="0"/>
              <a:t>m</a:t>
            </a:r>
            <a:r>
              <a:rPr lang="nl-NL" sz="4800" dirty="0" smtClean="0"/>
              <a:t>indmap</a:t>
            </a:r>
          </a:p>
          <a:p>
            <a:pPr algn="ctr"/>
            <a:r>
              <a:rPr lang="nl-NL" sz="4800" dirty="0" smtClean="0"/>
              <a:t>(voorbereiding)</a:t>
            </a:r>
            <a:endParaRPr lang="nl-NL" sz="4800" dirty="0"/>
          </a:p>
        </p:txBody>
      </p:sp>
      <p:sp>
        <p:nvSpPr>
          <p:cNvPr id="37" name="Tekstvak 36"/>
          <p:cNvSpPr txBox="1"/>
          <p:nvPr/>
        </p:nvSpPr>
        <p:spPr>
          <a:xfrm>
            <a:off x="7002002" y="14010479"/>
            <a:ext cx="399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leerling</a:t>
            </a:r>
          </a:p>
          <a:p>
            <a:pPr algn="ctr"/>
            <a:r>
              <a:rPr lang="nl-NL" sz="4800" dirty="0"/>
              <a:t>m</a:t>
            </a:r>
            <a:r>
              <a:rPr lang="nl-NL" sz="4800" dirty="0" smtClean="0"/>
              <a:t>indmap</a:t>
            </a:r>
            <a:endParaRPr lang="nl-NL" sz="4800" dirty="0"/>
          </a:p>
          <a:p>
            <a:pPr algn="ctr"/>
            <a:r>
              <a:rPr lang="nl-NL" sz="4800" dirty="0" smtClean="0"/>
              <a:t>(voormeting )</a:t>
            </a:r>
            <a:endParaRPr lang="nl-NL" sz="4800" dirty="0"/>
          </a:p>
        </p:txBody>
      </p:sp>
      <p:sp>
        <p:nvSpPr>
          <p:cNvPr id="38" name="Tekstvak 37"/>
          <p:cNvSpPr txBox="1"/>
          <p:nvPr/>
        </p:nvSpPr>
        <p:spPr>
          <a:xfrm>
            <a:off x="28480116" y="14052937"/>
            <a:ext cx="3454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leerling</a:t>
            </a:r>
          </a:p>
          <a:p>
            <a:pPr algn="ctr"/>
            <a:r>
              <a:rPr lang="nl-NL" sz="4800" dirty="0"/>
              <a:t>m</a:t>
            </a:r>
            <a:r>
              <a:rPr lang="nl-NL" sz="4800" dirty="0" smtClean="0"/>
              <a:t>indmap</a:t>
            </a:r>
          </a:p>
          <a:p>
            <a:pPr algn="ctr"/>
            <a:r>
              <a:rPr lang="nl-NL" sz="4800" dirty="0" smtClean="0"/>
              <a:t>(nameting )</a:t>
            </a:r>
            <a:endParaRPr lang="nl-NL" sz="4800" dirty="0"/>
          </a:p>
        </p:txBody>
      </p:sp>
      <p:sp>
        <p:nvSpPr>
          <p:cNvPr id="39" name="Tekstvak 38"/>
          <p:cNvSpPr txBox="1"/>
          <p:nvPr/>
        </p:nvSpPr>
        <p:spPr>
          <a:xfrm>
            <a:off x="11949136" y="14032356"/>
            <a:ext cx="4542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/>
              <a:t>klassenmindmapweek</a:t>
            </a:r>
            <a:r>
              <a:rPr lang="nl-NL" sz="4800" dirty="0" smtClean="0"/>
              <a:t> 1</a:t>
            </a:r>
          </a:p>
          <a:p>
            <a:pPr algn="ctr"/>
            <a:r>
              <a:rPr lang="nl-NL" sz="4800" dirty="0" smtClean="0"/>
              <a:t>(collectief)</a:t>
            </a:r>
          </a:p>
          <a:p>
            <a:pPr algn="ctr"/>
            <a:endParaRPr lang="nl-NL" sz="4800" dirty="0"/>
          </a:p>
        </p:txBody>
      </p:sp>
      <p:sp>
        <p:nvSpPr>
          <p:cNvPr id="40" name="Tekstvak 39"/>
          <p:cNvSpPr txBox="1"/>
          <p:nvPr/>
        </p:nvSpPr>
        <p:spPr>
          <a:xfrm>
            <a:off x="17197431" y="14035417"/>
            <a:ext cx="4732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/>
              <a:t>klassenmindmap met leervragen</a:t>
            </a:r>
          </a:p>
          <a:p>
            <a:pPr algn="ctr"/>
            <a:r>
              <a:rPr lang="nl-NL" sz="4800" dirty="0" smtClean="0"/>
              <a:t>(</a:t>
            </a:r>
            <a:r>
              <a:rPr lang="nl-NL" sz="4800" dirty="0" err="1" smtClean="0"/>
              <a:t>indiv</a:t>
            </a:r>
            <a:r>
              <a:rPr lang="nl-NL" sz="4800" dirty="0"/>
              <a:t> </a:t>
            </a:r>
            <a:r>
              <a:rPr lang="nl-NL" sz="4800" dirty="0" smtClean="0"/>
              <a:t>+ collectief)</a:t>
            </a:r>
            <a:endParaRPr lang="nl-NL" sz="4800" dirty="0"/>
          </a:p>
        </p:txBody>
      </p:sp>
      <p:sp>
        <p:nvSpPr>
          <p:cNvPr id="42" name="Tekstvak 41"/>
          <p:cNvSpPr txBox="1"/>
          <p:nvPr/>
        </p:nvSpPr>
        <p:spPr>
          <a:xfrm>
            <a:off x="22670134" y="14032356"/>
            <a:ext cx="4542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err="1" smtClean="0"/>
              <a:t>klassenmindmapweek</a:t>
            </a:r>
            <a:r>
              <a:rPr lang="nl-NL" sz="4800" dirty="0" smtClean="0"/>
              <a:t> 6</a:t>
            </a:r>
          </a:p>
          <a:p>
            <a:pPr algn="ctr"/>
            <a:r>
              <a:rPr lang="nl-NL" sz="4800" dirty="0" smtClean="0"/>
              <a:t>(collectief)</a:t>
            </a:r>
          </a:p>
          <a:p>
            <a:pPr algn="ctr"/>
            <a:endParaRPr lang="nl-NL" sz="4800" dirty="0"/>
          </a:p>
        </p:txBody>
      </p:sp>
      <p:sp>
        <p:nvSpPr>
          <p:cNvPr id="43" name="Tekstvak 42"/>
          <p:cNvSpPr txBox="1"/>
          <p:nvPr/>
        </p:nvSpPr>
        <p:spPr>
          <a:xfrm>
            <a:off x="1743685" y="18446234"/>
            <a:ext cx="30235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 smtClean="0"/>
              <a:t>Wat is </a:t>
            </a:r>
            <a:r>
              <a:rPr lang="nl-NL" sz="6000" i="1" dirty="0" smtClean="0">
                <a:solidFill>
                  <a:srgbClr val="FF0000"/>
                </a:solidFill>
              </a:rPr>
              <a:t>relevantie, haalbaarheid en effectiviteit </a:t>
            </a:r>
            <a:r>
              <a:rPr lang="nl-NL" sz="6000" i="1" dirty="0" smtClean="0"/>
              <a:t>van een door digitaal mindmappen ondersteund scenario voor begeleiding van vraaggestuurd leren voor leerkrachten basisonderwijs?</a:t>
            </a:r>
            <a:endParaRPr lang="nl-NL" sz="6000" i="1" dirty="0"/>
          </a:p>
        </p:txBody>
      </p:sp>
      <p:sp>
        <p:nvSpPr>
          <p:cNvPr id="44" name="Tekstvak 43"/>
          <p:cNvSpPr txBox="1"/>
          <p:nvPr/>
        </p:nvSpPr>
        <p:spPr>
          <a:xfrm>
            <a:off x="1685920" y="23030132"/>
            <a:ext cx="5683415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/>
              <a:t>Onderzoeksgroep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5" name="Tekstvak 44"/>
          <p:cNvSpPr txBox="1"/>
          <p:nvPr/>
        </p:nvSpPr>
        <p:spPr>
          <a:xfrm>
            <a:off x="2334" y="27803003"/>
            <a:ext cx="32481110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resultaten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8472376" y="23025504"/>
            <a:ext cx="4435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/>
              <a:t>Instrumenten</a:t>
            </a:r>
            <a:endParaRPr lang="nl-NL" dirty="0" smtClean="0"/>
          </a:p>
          <a:p>
            <a:endParaRPr lang="nl-NL" sz="4800" dirty="0"/>
          </a:p>
        </p:txBody>
      </p:sp>
      <p:sp>
        <p:nvSpPr>
          <p:cNvPr id="47" name="Tekstvak 46"/>
          <p:cNvSpPr txBox="1"/>
          <p:nvPr/>
        </p:nvSpPr>
        <p:spPr>
          <a:xfrm>
            <a:off x="15424000" y="22971890"/>
            <a:ext cx="8712770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/>
              <a:t>Procedure dataverzameling</a:t>
            </a:r>
            <a:endParaRPr lang="nl-NL" dirty="0" smtClean="0"/>
          </a:p>
          <a:p>
            <a:endParaRPr lang="nl-NL" dirty="0"/>
          </a:p>
        </p:txBody>
      </p:sp>
      <p:grpSp>
        <p:nvGrpSpPr>
          <p:cNvPr id="57" name="Groep 56"/>
          <p:cNvGrpSpPr/>
          <p:nvPr/>
        </p:nvGrpSpPr>
        <p:grpSpPr>
          <a:xfrm>
            <a:off x="15469901" y="24246884"/>
            <a:ext cx="9360475" cy="1609945"/>
            <a:chOff x="17403547" y="26754663"/>
            <a:chExt cx="9360475" cy="1609945"/>
          </a:xfrm>
        </p:grpSpPr>
        <p:sp>
          <p:nvSpPr>
            <p:cNvPr id="50" name="PIJL-RECHTS 49"/>
            <p:cNvSpPr/>
            <p:nvPr/>
          </p:nvSpPr>
          <p:spPr>
            <a:xfrm>
              <a:off x="17403547" y="27393502"/>
              <a:ext cx="2846604" cy="8900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PIJL-RECHTS 50"/>
            <p:cNvSpPr/>
            <p:nvPr/>
          </p:nvSpPr>
          <p:spPr>
            <a:xfrm>
              <a:off x="23887774" y="27474556"/>
              <a:ext cx="2876248" cy="8900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PIJL-RECHTS 51"/>
            <p:cNvSpPr/>
            <p:nvPr/>
          </p:nvSpPr>
          <p:spPr>
            <a:xfrm>
              <a:off x="20690752" y="27417876"/>
              <a:ext cx="2894580" cy="8900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/>
          </p:nvSpPr>
          <p:spPr>
            <a:xfrm>
              <a:off x="17403547" y="26763546"/>
              <a:ext cx="23151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800" dirty="0" smtClean="0"/>
                <a:t>ontwerp</a:t>
              </a:r>
              <a:endParaRPr lang="nl-NL" sz="4800" dirty="0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20474742" y="26754663"/>
              <a:ext cx="27293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800" dirty="0" smtClean="0"/>
                <a:t>uitvoering</a:t>
              </a:r>
              <a:endParaRPr lang="nl-NL" sz="4800" dirty="0"/>
            </a:p>
          </p:txBody>
        </p:sp>
        <p:sp>
          <p:nvSpPr>
            <p:cNvPr id="56" name="Rechthoek 55"/>
            <p:cNvSpPr/>
            <p:nvPr/>
          </p:nvSpPr>
          <p:spPr>
            <a:xfrm>
              <a:off x="23809443" y="26754663"/>
              <a:ext cx="24591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800" dirty="0" smtClean="0"/>
                <a:t>evaluatie</a:t>
              </a:r>
              <a:endParaRPr lang="nl-NL" sz="4800" dirty="0"/>
            </a:p>
          </p:txBody>
        </p:sp>
      </p:grpSp>
      <p:sp>
        <p:nvSpPr>
          <p:cNvPr id="59" name="Rechthoek 58"/>
          <p:cNvSpPr/>
          <p:nvPr/>
        </p:nvSpPr>
        <p:spPr>
          <a:xfrm>
            <a:off x="15469901" y="25723855"/>
            <a:ext cx="1593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audio</a:t>
            </a:r>
            <a:endParaRPr lang="nl-NL" sz="4800" dirty="0"/>
          </a:p>
        </p:txBody>
      </p:sp>
      <p:sp>
        <p:nvSpPr>
          <p:cNvPr id="60" name="Rechthoek 59"/>
          <p:cNvSpPr/>
          <p:nvPr/>
        </p:nvSpPr>
        <p:spPr>
          <a:xfrm>
            <a:off x="18957823" y="25688507"/>
            <a:ext cx="28137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video</a:t>
            </a:r>
          </a:p>
          <a:p>
            <a:r>
              <a:rPr lang="nl-NL" sz="4800" dirty="0" smtClean="0"/>
              <a:t>mindmaps</a:t>
            </a:r>
            <a:endParaRPr lang="nl-NL" sz="4800" dirty="0"/>
          </a:p>
        </p:txBody>
      </p:sp>
      <p:sp>
        <p:nvSpPr>
          <p:cNvPr id="61" name="Rechthoek 60"/>
          <p:cNvSpPr/>
          <p:nvPr/>
        </p:nvSpPr>
        <p:spPr>
          <a:xfrm>
            <a:off x="22000878" y="25717043"/>
            <a:ext cx="1593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audio</a:t>
            </a:r>
            <a:endParaRPr lang="nl-NL" sz="4800" dirty="0"/>
          </a:p>
        </p:txBody>
      </p:sp>
      <p:sp>
        <p:nvSpPr>
          <p:cNvPr id="62" name="Rechthoek 61"/>
          <p:cNvSpPr/>
          <p:nvPr/>
        </p:nvSpPr>
        <p:spPr>
          <a:xfrm>
            <a:off x="26599186" y="22971890"/>
            <a:ext cx="26044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 smtClean="0"/>
              <a:t>Analyse</a:t>
            </a:r>
            <a:endParaRPr lang="nl-NL" sz="6000" dirty="0"/>
          </a:p>
        </p:txBody>
      </p:sp>
      <p:sp>
        <p:nvSpPr>
          <p:cNvPr id="63" name="Rechthoek 62"/>
          <p:cNvSpPr/>
          <p:nvPr/>
        </p:nvSpPr>
        <p:spPr>
          <a:xfrm>
            <a:off x="26599186" y="24224880"/>
            <a:ext cx="47298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mindmap analyse </a:t>
            </a:r>
          </a:p>
          <a:p>
            <a:r>
              <a:rPr lang="nl-NL" sz="4800" dirty="0" smtClean="0"/>
              <a:t>instrument</a:t>
            </a:r>
            <a:endParaRPr lang="nl-NL" sz="4800" dirty="0"/>
          </a:p>
        </p:txBody>
      </p:sp>
      <p:sp>
        <p:nvSpPr>
          <p:cNvPr id="64" name="Rechthoek 63"/>
          <p:cNvSpPr/>
          <p:nvPr/>
        </p:nvSpPr>
        <p:spPr>
          <a:xfrm>
            <a:off x="26629163" y="25790147"/>
            <a:ext cx="48260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dirty="0" smtClean="0"/>
              <a:t>interview analyse </a:t>
            </a:r>
          </a:p>
          <a:p>
            <a:r>
              <a:rPr lang="nl-NL" sz="4800" dirty="0" smtClean="0"/>
              <a:t>instrument</a:t>
            </a:r>
            <a:endParaRPr lang="nl-NL" sz="4800" dirty="0"/>
          </a:p>
        </p:txBody>
      </p:sp>
      <p:sp>
        <p:nvSpPr>
          <p:cNvPr id="65" name="Rechthoek 64"/>
          <p:cNvSpPr/>
          <p:nvPr/>
        </p:nvSpPr>
        <p:spPr>
          <a:xfrm>
            <a:off x="8552413" y="24257581"/>
            <a:ext cx="6095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video-observaties</a:t>
            </a:r>
          </a:p>
          <a:p>
            <a:r>
              <a:rPr lang="nl-NL" sz="4800" dirty="0" smtClean="0"/>
              <a:t>interviews leerkrachten</a:t>
            </a:r>
          </a:p>
          <a:p>
            <a:r>
              <a:rPr lang="nl-NL" sz="4800" dirty="0" smtClean="0"/>
              <a:t>interviews leerlingen</a:t>
            </a:r>
          </a:p>
          <a:p>
            <a:r>
              <a:rPr lang="nl-NL" sz="4800" dirty="0" smtClean="0"/>
              <a:t>productverzameling</a:t>
            </a:r>
          </a:p>
        </p:txBody>
      </p:sp>
      <p:sp>
        <p:nvSpPr>
          <p:cNvPr id="66" name="Rechthoek 65"/>
          <p:cNvSpPr/>
          <p:nvPr/>
        </p:nvSpPr>
        <p:spPr>
          <a:xfrm>
            <a:off x="1712339" y="24333335"/>
            <a:ext cx="6224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2 scholen</a:t>
            </a:r>
          </a:p>
          <a:p>
            <a:r>
              <a:rPr lang="nl-NL" sz="4800" dirty="0" smtClean="0"/>
              <a:t>9 klassen</a:t>
            </a:r>
          </a:p>
          <a:p>
            <a:r>
              <a:rPr lang="nl-NL" sz="4800" dirty="0" smtClean="0"/>
              <a:t>12 leerkrachten</a:t>
            </a:r>
          </a:p>
          <a:p>
            <a:r>
              <a:rPr lang="nl-NL" sz="4800" dirty="0" smtClean="0"/>
              <a:t>233 leerlingen</a:t>
            </a:r>
            <a:endParaRPr lang="nl-NL" sz="4800" dirty="0"/>
          </a:p>
        </p:txBody>
      </p:sp>
      <p:sp>
        <p:nvSpPr>
          <p:cNvPr id="67" name="Tekstvak 66"/>
          <p:cNvSpPr txBox="1"/>
          <p:nvPr/>
        </p:nvSpPr>
        <p:spPr>
          <a:xfrm>
            <a:off x="1712339" y="29489428"/>
            <a:ext cx="3622658" cy="211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 smtClean="0"/>
              <a:t>Relevantie </a:t>
            </a:r>
            <a:endParaRPr lang="nl-NL" i="1" dirty="0" smtClean="0"/>
          </a:p>
          <a:p>
            <a:endParaRPr lang="nl-NL" dirty="0"/>
          </a:p>
        </p:txBody>
      </p:sp>
      <p:sp>
        <p:nvSpPr>
          <p:cNvPr id="68" name="Tekstvak 67"/>
          <p:cNvSpPr txBox="1"/>
          <p:nvPr/>
        </p:nvSpPr>
        <p:spPr>
          <a:xfrm>
            <a:off x="9297092" y="29437989"/>
            <a:ext cx="4419800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i="1" dirty="0" smtClean="0"/>
              <a:t>Haalbaarheid</a:t>
            </a:r>
            <a:endParaRPr lang="nl-NL" i="1" dirty="0" smtClean="0"/>
          </a:p>
          <a:p>
            <a:endParaRPr lang="nl-NL" dirty="0"/>
          </a:p>
        </p:txBody>
      </p:sp>
      <p:sp>
        <p:nvSpPr>
          <p:cNvPr id="69" name="Tekstvak 68"/>
          <p:cNvSpPr txBox="1"/>
          <p:nvPr/>
        </p:nvSpPr>
        <p:spPr>
          <a:xfrm>
            <a:off x="21377646" y="29470227"/>
            <a:ext cx="3711593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i="1" dirty="0" smtClean="0"/>
              <a:t>Effectiviteit</a:t>
            </a:r>
            <a:endParaRPr lang="nl-NL" i="1" dirty="0" smtClean="0"/>
          </a:p>
          <a:p>
            <a:endParaRPr lang="nl-NL" dirty="0"/>
          </a:p>
        </p:txBody>
      </p:sp>
      <p:sp>
        <p:nvSpPr>
          <p:cNvPr id="70" name="Tekstvak 69"/>
          <p:cNvSpPr txBox="1"/>
          <p:nvPr/>
        </p:nvSpPr>
        <p:spPr>
          <a:xfrm>
            <a:off x="25755653" y="30658878"/>
            <a:ext cx="184731" cy="2290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72" name="Rechthoek 71"/>
          <p:cNvSpPr/>
          <p:nvPr/>
        </p:nvSpPr>
        <p:spPr>
          <a:xfrm>
            <a:off x="1632010" y="30831899"/>
            <a:ext cx="6827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 smtClean="0"/>
              <a:t>Leerkrachten </a:t>
            </a:r>
          </a:p>
          <a:p>
            <a:r>
              <a:rPr lang="nl-NL" sz="4800" dirty="0" smtClean="0"/>
              <a:t>voorziet in behoefte</a:t>
            </a:r>
          </a:p>
          <a:p>
            <a:r>
              <a:rPr lang="nl-NL" sz="4800" dirty="0" smtClean="0"/>
              <a:t>gericht op meer overzicht</a:t>
            </a:r>
          </a:p>
          <a:p>
            <a:r>
              <a:rPr lang="nl-NL" sz="4800" dirty="0" smtClean="0"/>
              <a:t>biedt vrijheid </a:t>
            </a:r>
          </a:p>
          <a:p>
            <a:r>
              <a:rPr lang="nl-NL" sz="4800" dirty="0" smtClean="0"/>
              <a:t>biedt structuur</a:t>
            </a:r>
            <a:endParaRPr lang="nl-NL" sz="4800" dirty="0"/>
          </a:p>
        </p:txBody>
      </p:sp>
      <p:sp>
        <p:nvSpPr>
          <p:cNvPr id="73" name="Rechthoek 72"/>
          <p:cNvSpPr/>
          <p:nvPr/>
        </p:nvSpPr>
        <p:spPr>
          <a:xfrm>
            <a:off x="9297092" y="30776158"/>
            <a:ext cx="6827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 smtClean="0"/>
              <a:t>Leerkrachten </a:t>
            </a:r>
          </a:p>
          <a:p>
            <a:r>
              <a:rPr lang="nl-NL" sz="4800" dirty="0" smtClean="0"/>
              <a:t>is organiseerbaar in klas</a:t>
            </a:r>
          </a:p>
          <a:p>
            <a:r>
              <a:rPr lang="nl-NL" sz="4800" dirty="0" smtClean="0"/>
              <a:t>kan naar eigen inzicht aangepast worden</a:t>
            </a:r>
          </a:p>
          <a:p>
            <a:r>
              <a:rPr lang="nl-NL" sz="4800" dirty="0" smtClean="0"/>
              <a:t>is wel intensief</a:t>
            </a:r>
          </a:p>
        </p:txBody>
      </p:sp>
      <p:sp>
        <p:nvSpPr>
          <p:cNvPr id="74" name="Rechthoek 73"/>
          <p:cNvSpPr/>
          <p:nvPr/>
        </p:nvSpPr>
        <p:spPr>
          <a:xfrm>
            <a:off x="16841131" y="30688976"/>
            <a:ext cx="82976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 smtClean="0"/>
              <a:t>Leerkrachten</a:t>
            </a:r>
          </a:p>
          <a:p>
            <a:r>
              <a:rPr lang="nl-NL" sz="4800" dirty="0" smtClean="0"/>
              <a:t>overzicht op leerstof</a:t>
            </a:r>
          </a:p>
          <a:p>
            <a:r>
              <a:rPr lang="nl-NL" sz="4800" dirty="0" smtClean="0"/>
              <a:t>vertrouwen in leervragen</a:t>
            </a:r>
          </a:p>
          <a:p>
            <a:r>
              <a:rPr lang="nl-NL" sz="4800" dirty="0" smtClean="0"/>
              <a:t>begeleiding op maat</a:t>
            </a:r>
          </a:p>
          <a:p>
            <a:r>
              <a:rPr lang="nl-NL" sz="4800" dirty="0" smtClean="0"/>
              <a:t>ondersteuning kennisconstructie</a:t>
            </a:r>
          </a:p>
          <a:p>
            <a:endParaRPr lang="nl-NL" sz="4800" dirty="0" smtClean="0"/>
          </a:p>
          <a:p>
            <a:endParaRPr lang="nl-NL" sz="4800" dirty="0" smtClean="0"/>
          </a:p>
        </p:txBody>
      </p:sp>
      <p:sp>
        <p:nvSpPr>
          <p:cNvPr id="75" name="Rechthoek 74"/>
          <p:cNvSpPr/>
          <p:nvPr/>
        </p:nvSpPr>
        <p:spPr>
          <a:xfrm>
            <a:off x="25550358" y="30712600"/>
            <a:ext cx="6827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b="1" dirty="0" smtClean="0"/>
              <a:t>Leerlingen </a:t>
            </a:r>
          </a:p>
          <a:p>
            <a:r>
              <a:rPr lang="nl-NL" sz="4800" dirty="0" smtClean="0"/>
              <a:t>intrinsiek gemotiveerd</a:t>
            </a:r>
          </a:p>
          <a:p>
            <a:r>
              <a:rPr lang="nl-NL" sz="4800" dirty="0" smtClean="0"/>
              <a:t>significante leerwinst:</a:t>
            </a:r>
          </a:p>
          <a:p>
            <a:r>
              <a:rPr lang="nl-NL" sz="4800" dirty="0" smtClean="0"/>
              <a:t>- collectieve kennis</a:t>
            </a:r>
          </a:p>
          <a:p>
            <a:r>
              <a:rPr lang="nl-NL" sz="4800" dirty="0" smtClean="0"/>
              <a:t>- individuele kennis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712339" y="36624672"/>
            <a:ext cx="5934991" cy="211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Opbrengst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7" name="Tekstvak 76"/>
          <p:cNvSpPr txBox="1"/>
          <p:nvPr/>
        </p:nvSpPr>
        <p:spPr>
          <a:xfrm>
            <a:off x="20284516" y="36577638"/>
            <a:ext cx="5934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Ontwikkelpunten</a:t>
            </a:r>
            <a:endParaRPr lang="nl-NL" dirty="0"/>
          </a:p>
        </p:txBody>
      </p:sp>
      <p:sp>
        <p:nvSpPr>
          <p:cNvPr id="78" name="Rechthoek 77"/>
          <p:cNvSpPr/>
          <p:nvPr/>
        </p:nvSpPr>
        <p:spPr>
          <a:xfrm>
            <a:off x="1632010" y="37742781"/>
            <a:ext cx="109422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scenario ondersteunt vraaggestuurd leren</a:t>
            </a:r>
          </a:p>
          <a:p>
            <a:r>
              <a:rPr lang="nl-NL" sz="4800" dirty="0" smtClean="0"/>
              <a:t>leerstofborging gerealiseerd</a:t>
            </a:r>
          </a:p>
          <a:p>
            <a:r>
              <a:rPr lang="nl-NL" sz="4800" dirty="0" smtClean="0"/>
              <a:t>motiverende invulling van onderwijs</a:t>
            </a:r>
          </a:p>
          <a:p>
            <a:r>
              <a:rPr lang="nl-NL" sz="4800" dirty="0" smtClean="0"/>
              <a:t>versterkt onderzoekende houding</a:t>
            </a:r>
            <a:endParaRPr lang="nl-NL" sz="4800" dirty="0"/>
          </a:p>
        </p:txBody>
      </p:sp>
      <p:sp>
        <p:nvSpPr>
          <p:cNvPr id="79" name="Rechthoek 78"/>
          <p:cNvSpPr/>
          <p:nvPr/>
        </p:nvSpPr>
        <p:spPr>
          <a:xfrm>
            <a:off x="20284516" y="37692492"/>
            <a:ext cx="11287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meer collectief eigenaarschap</a:t>
            </a:r>
          </a:p>
          <a:p>
            <a:r>
              <a:rPr lang="nl-NL" sz="4800" dirty="0" smtClean="0"/>
              <a:t>meer onderzoeksvragen t.o.v. opzoekvragen</a:t>
            </a:r>
          </a:p>
          <a:p>
            <a:r>
              <a:rPr lang="nl-NL" sz="4800" dirty="0" smtClean="0"/>
              <a:t>aandacht voor ontwikkelen informatie- en </a:t>
            </a:r>
            <a:r>
              <a:rPr lang="nl-NL" sz="4800" dirty="0" err="1" smtClean="0"/>
              <a:t>onderzoeksvaardigheden</a:t>
            </a:r>
            <a:r>
              <a:rPr lang="nl-NL" sz="4800" dirty="0" smtClean="0"/>
              <a:t> van de leerlingen</a:t>
            </a:r>
            <a:endParaRPr lang="nl-NL" sz="4800" dirty="0"/>
          </a:p>
        </p:txBody>
      </p:sp>
      <p:sp>
        <p:nvSpPr>
          <p:cNvPr id="85" name="Rechthoek 84"/>
          <p:cNvSpPr/>
          <p:nvPr/>
        </p:nvSpPr>
        <p:spPr>
          <a:xfrm>
            <a:off x="-13417" y="0"/>
            <a:ext cx="32412704" cy="16541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SCENARIO VOOR BEGELEIDING VRAAGGESTUURD LEREN</a:t>
            </a:r>
            <a:endParaRPr lang="nl-NL" dirty="0"/>
          </a:p>
        </p:txBody>
      </p:sp>
      <p:sp>
        <p:nvSpPr>
          <p:cNvPr id="88" name="Rechthoek 87"/>
          <p:cNvSpPr/>
          <p:nvPr/>
        </p:nvSpPr>
        <p:spPr>
          <a:xfrm>
            <a:off x="38305" y="41054681"/>
            <a:ext cx="32333577" cy="21459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Tekstvak 88"/>
          <p:cNvSpPr txBox="1"/>
          <p:nvPr/>
        </p:nvSpPr>
        <p:spPr>
          <a:xfrm>
            <a:off x="9773145" y="41584506"/>
            <a:ext cx="1317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Harry Stokhof, Bregje de Vries, Theo Bastiaens, Rob Martens</a:t>
            </a:r>
            <a:endParaRPr lang="nl-NL" sz="4000" dirty="0">
              <a:solidFill>
                <a:schemeClr val="bg1"/>
              </a:solidFill>
            </a:endParaRPr>
          </a:p>
          <a:p>
            <a:pPr algn="ctr"/>
            <a:r>
              <a:rPr lang="nl-NL" sz="4000" dirty="0" smtClean="0">
                <a:solidFill>
                  <a:schemeClr val="bg1"/>
                </a:solidFill>
              </a:rPr>
              <a:t>meer info: harry.stokhof@han.nl. of Researchgate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0" name="Afbeelding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" y="41122806"/>
            <a:ext cx="3498016" cy="2077831"/>
          </a:xfrm>
          <a:prstGeom prst="rect">
            <a:avLst/>
          </a:prstGeom>
        </p:spPr>
      </p:pic>
      <p:pic>
        <p:nvPicPr>
          <p:cNvPr id="93" name="Afbeelding 92"/>
          <p:cNvPicPr>
            <a:picLocks noChangeAspect="1"/>
          </p:cNvPicPr>
          <p:nvPr/>
        </p:nvPicPr>
        <p:blipFill rotWithShape="1">
          <a:blip r:embed="rId8"/>
          <a:srcRect l="5839" r="6330"/>
          <a:stretch/>
        </p:blipFill>
        <p:spPr>
          <a:xfrm>
            <a:off x="28582864" y="41090916"/>
            <a:ext cx="3816424" cy="2077832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94" name="Rechthoek 93"/>
          <p:cNvSpPr/>
          <p:nvPr/>
        </p:nvSpPr>
        <p:spPr>
          <a:xfrm>
            <a:off x="1832009" y="4657361"/>
            <a:ext cx="9169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intrinsieke motivatie leerlingen</a:t>
            </a:r>
          </a:p>
          <a:p>
            <a:r>
              <a:rPr lang="nl-NL" sz="4800" dirty="0" smtClean="0"/>
              <a:t>“</a:t>
            </a:r>
            <a:r>
              <a:rPr lang="nl-NL" sz="4800" dirty="0" err="1" smtClean="0"/>
              <a:t>deep</a:t>
            </a:r>
            <a:r>
              <a:rPr lang="nl-NL" sz="4800" dirty="0" smtClean="0"/>
              <a:t> </a:t>
            </a:r>
            <a:r>
              <a:rPr lang="nl-NL" sz="4800" dirty="0" err="1" smtClean="0"/>
              <a:t>learning</a:t>
            </a:r>
            <a:r>
              <a:rPr lang="nl-NL" sz="4800" dirty="0" smtClean="0"/>
              <a:t>” van leerstof</a:t>
            </a:r>
          </a:p>
          <a:p>
            <a:r>
              <a:rPr lang="nl-NL" sz="4800" dirty="0" smtClean="0"/>
              <a:t>onderzoekende houding</a:t>
            </a:r>
          </a:p>
          <a:p>
            <a:r>
              <a:rPr lang="nl-NL" sz="4800" dirty="0" smtClean="0"/>
              <a:t>ontwikkelen metacognitie</a:t>
            </a:r>
          </a:p>
          <a:p>
            <a:endParaRPr lang="nl-NL" sz="4800" dirty="0" smtClean="0"/>
          </a:p>
        </p:txBody>
      </p:sp>
      <p:sp>
        <p:nvSpPr>
          <p:cNvPr id="95" name="Rechthoek 94"/>
          <p:cNvSpPr/>
          <p:nvPr/>
        </p:nvSpPr>
        <p:spPr>
          <a:xfrm>
            <a:off x="12511601" y="4654346"/>
            <a:ext cx="75961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vinden van balans tussen: </a:t>
            </a:r>
          </a:p>
          <a:p>
            <a:r>
              <a:rPr lang="nl-NL" sz="4800" dirty="0" smtClean="0"/>
              <a:t>ruimte voor stellen van eigen leervragen en borgen van leerstofinhouden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270345" y="4789209"/>
            <a:ext cx="10657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/>
              <a:t>dynamisch kerncurriculum </a:t>
            </a:r>
          </a:p>
          <a:p>
            <a:r>
              <a:rPr lang="nl-NL" sz="4800" dirty="0" smtClean="0"/>
              <a:t>leerpotentie herkennen in vragen </a:t>
            </a:r>
          </a:p>
          <a:p>
            <a:r>
              <a:rPr lang="nl-NL" sz="4800" dirty="0" smtClean="0"/>
              <a:t>visualiseren collectieve kennisconstructie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480" y="10313351"/>
            <a:ext cx="5482109" cy="33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1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Office PowerPoint</Application>
  <PresentationFormat>Aangepast</PresentationFormat>
  <Paragraphs>91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Stokhof Harry</dc:creator>
  <cp:lastModifiedBy>Stokhof Harry</cp:lastModifiedBy>
  <cp:revision>36</cp:revision>
  <dcterms:created xsi:type="dcterms:W3CDTF">2015-12-18T17:30:44Z</dcterms:created>
  <dcterms:modified xsi:type="dcterms:W3CDTF">2015-12-18T21:49:47Z</dcterms:modified>
</cp:coreProperties>
</file>