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32399288" cy="43200638"/>
  <p:notesSz cx="6858000" cy="9144000"/>
  <p:defaultTextStyle>
    <a:defPPr>
      <a:defRPr lang="nl-NL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 userDrawn="1">
          <p15:clr>
            <a:srgbClr val="A4A3A4"/>
          </p15:clr>
        </p15:guide>
        <p15:guide id="2" pos="102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8E"/>
    <a:srgbClr val="ECFBFE"/>
    <a:srgbClr val="F2F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30" d="100"/>
          <a:sy n="30" d="100"/>
        </p:scale>
        <p:origin x="444" y="24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E824-EA0E-4842-A08C-B1A374B03D24}" type="datetimeFigureOut">
              <a:rPr lang="nl-NL" smtClean="0"/>
              <a:t>15-9-2016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96C59-D3CF-4469-B8CD-8B14113320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048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E824-EA0E-4842-A08C-B1A374B03D24}" type="datetimeFigureOut">
              <a:rPr lang="nl-NL" smtClean="0"/>
              <a:t>15-9-2016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96C59-D3CF-4469-B8CD-8B14113320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102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E824-EA0E-4842-A08C-B1A374B03D24}" type="datetimeFigureOut">
              <a:rPr lang="nl-NL" smtClean="0"/>
              <a:t>15-9-2016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96C59-D3CF-4469-B8CD-8B14113320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7671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E824-EA0E-4842-A08C-B1A374B03D24}" type="datetimeFigureOut">
              <a:rPr lang="nl-NL" smtClean="0"/>
              <a:t>15-9-2016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96C59-D3CF-4469-B8CD-8B14113320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2664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E824-EA0E-4842-A08C-B1A374B03D24}" type="datetimeFigureOut">
              <a:rPr lang="nl-NL" smtClean="0"/>
              <a:t>15-9-2016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96C59-D3CF-4469-B8CD-8B14113320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1121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E824-EA0E-4842-A08C-B1A374B03D24}" type="datetimeFigureOut">
              <a:rPr lang="nl-NL" smtClean="0"/>
              <a:t>15-9-2016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96C59-D3CF-4469-B8CD-8B14113320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5923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E824-EA0E-4842-A08C-B1A374B03D24}" type="datetimeFigureOut">
              <a:rPr lang="nl-NL" smtClean="0"/>
              <a:t>15-9-2016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96C59-D3CF-4469-B8CD-8B14113320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7975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E824-EA0E-4842-A08C-B1A374B03D24}" type="datetimeFigureOut">
              <a:rPr lang="nl-NL" smtClean="0"/>
              <a:t>15-9-2016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96C59-D3CF-4469-B8CD-8B14113320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816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E824-EA0E-4842-A08C-B1A374B03D24}" type="datetimeFigureOut">
              <a:rPr lang="nl-NL" smtClean="0"/>
              <a:t>15-9-2016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96C59-D3CF-4469-B8CD-8B14113320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6927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E824-EA0E-4842-A08C-B1A374B03D24}" type="datetimeFigureOut">
              <a:rPr lang="nl-NL" smtClean="0"/>
              <a:t>15-9-2016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96C59-D3CF-4469-B8CD-8B14113320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694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E824-EA0E-4842-A08C-B1A374B03D24}" type="datetimeFigureOut">
              <a:rPr lang="nl-NL" smtClean="0"/>
              <a:t>15-9-2016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96C59-D3CF-4469-B8CD-8B14113320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962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8E824-EA0E-4842-A08C-B1A374B03D24}" type="datetimeFigureOut">
              <a:rPr lang="nl-NL" smtClean="0"/>
              <a:t>15-9-2016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96C59-D3CF-4469-B8CD-8B14113320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209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hyperlink" Target="https://www.researchgate.net/figure/275040746_fig1_Figure-1-Design-based-research-as-an-ongoing-process-of-innovation-The-research-process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hthoek 57"/>
          <p:cNvSpPr/>
          <p:nvPr/>
        </p:nvSpPr>
        <p:spPr>
          <a:xfrm>
            <a:off x="10889015" y="2767746"/>
            <a:ext cx="10717549" cy="5304464"/>
          </a:xfrm>
          <a:prstGeom prst="rect">
            <a:avLst/>
          </a:prstGeom>
          <a:solidFill>
            <a:srgbClr val="ECFB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6" name="Rechthoek 55"/>
          <p:cNvSpPr/>
          <p:nvPr/>
        </p:nvSpPr>
        <p:spPr>
          <a:xfrm>
            <a:off x="-33419" y="21195600"/>
            <a:ext cx="6511983" cy="7095981"/>
          </a:xfrm>
          <a:prstGeom prst="rect">
            <a:avLst/>
          </a:prstGeom>
          <a:solidFill>
            <a:srgbClr val="ECFB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7" name="Rechthoek 56"/>
          <p:cNvSpPr/>
          <p:nvPr/>
        </p:nvSpPr>
        <p:spPr>
          <a:xfrm>
            <a:off x="25848018" y="21180890"/>
            <a:ext cx="6511983" cy="7095981"/>
          </a:xfrm>
          <a:prstGeom prst="rect">
            <a:avLst/>
          </a:prstGeom>
          <a:solidFill>
            <a:srgbClr val="ECFB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5" name="Rechthoek 54"/>
          <p:cNvSpPr/>
          <p:nvPr/>
        </p:nvSpPr>
        <p:spPr>
          <a:xfrm>
            <a:off x="24368401" y="29301527"/>
            <a:ext cx="8030887" cy="5471439"/>
          </a:xfrm>
          <a:prstGeom prst="rect">
            <a:avLst/>
          </a:prstGeom>
          <a:solidFill>
            <a:srgbClr val="ECFB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8088763" y="29440012"/>
            <a:ext cx="8157456" cy="5471439"/>
          </a:xfrm>
          <a:prstGeom prst="rect">
            <a:avLst/>
          </a:prstGeom>
          <a:solidFill>
            <a:srgbClr val="ECFB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10664845" y="35563472"/>
            <a:ext cx="10900745" cy="5967532"/>
          </a:xfrm>
          <a:prstGeom prst="rect">
            <a:avLst/>
          </a:prstGeom>
          <a:solidFill>
            <a:srgbClr val="ECFB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0" y="1654103"/>
            <a:ext cx="32399288" cy="1191545"/>
          </a:xfrm>
          <a:prstGeom prst="rect">
            <a:avLst/>
          </a:prstGeom>
          <a:solidFill>
            <a:srgbClr val="00518E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bg1"/>
                </a:solidFill>
              </a:rPr>
              <a:t>CONTEXT &amp; RATIONALE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-27405" y="8072210"/>
            <a:ext cx="32399287" cy="1191545"/>
          </a:xfrm>
          <a:prstGeom prst="rect">
            <a:avLst/>
          </a:prstGeom>
          <a:solidFill>
            <a:srgbClr val="00518E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bg1"/>
                </a:solidFill>
              </a:rPr>
              <a:t>DESIGN-BASED RESEARCH: MIND MAP-SUPPORTED SCENARIO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-28531" y="16144959"/>
            <a:ext cx="32399287" cy="1191545"/>
          </a:xfrm>
          <a:prstGeom prst="rect">
            <a:avLst/>
          </a:prstGeom>
          <a:solidFill>
            <a:srgbClr val="00518E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bg1"/>
                </a:solidFill>
              </a:rPr>
              <a:t>RESEARCH QUESTION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-1127" y="20081958"/>
            <a:ext cx="32371883" cy="1191545"/>
          </a:xfrm>
          <a:prstGeom prst="rect">
            <a:avLst/>
          </a:prstGeom>
          <a:solidFill>
            <a:srgbClr val="00518E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bg1"/>
                </a:solidFill>
              </a:rPr>
              <a:t>METHOD: RESEARCH-BASED DESIGN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-1127" y="34448151"/>
            <a:ext cx="32466123" cy="1191545"/>
          </a:xfrm>
          <a:prstGeom prst="rect">
            <a:avLst/>
          </a:prstGeom>
          <a:solidFill>
            <a:srgbClr val="00518E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bg1"/>
                </a:solidFill>
              </a:rPr>
              <a:t>CONCLUSION &amp; DISCUSSION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2334827" y="3108114"/>
            <a:ext cx="10301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Design principles?</a:t>
            </a:r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1119455" y="3206872"/>
            <a:ext cx="10200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nl-N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student questioning?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11832912" y="3236684"/>
            <a:ext cx="9014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nl-N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N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nl-N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Afbeelding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442" y="10185053"/>
            <a:ext cx="4683182" cy="3371988"/>
          </a:xfrm>
          <a:prstGeom prst="rect">
            <a:avLst/>
          </a:prstGeom>
        </p:spPr>
      </p:pic>
      <p:pic>
        <p:nvPicPr>
          <p:cNvPr id="29" name="Afbeelding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7092" y="10288275"/>
            <a:ext cx="4929439" cy="3542696"/>
          </a:xfrm>
          <a:prstGeom prst="rect">
            <a:avLst/>
          </a:prstGeom>
        </p:spPr>
      </p:pic>
      <p:pic>
        <p:nvPicPr>
          <p:cNvPr id="30" name="Afbeelding 29"/>
          <p:cNvPicPr>
            <a:picLocks noChangeAspect="1"/>
          </p:cNvPicPr>
          <p:nvPr/>
        </p:nvPicPr>
        <p:blipFill rotWithShape="1">
          <a:blip r:embed="rId4"/>
          <a:srcRect b="12252"/>
          <a:stretch/>
        </p:blipFill>
        <p:spPr>
          <a:xfrm>
            <a:off x="16199643" y="10057559"/>
            <a:ext cx="4954292" cy="3629590"/>
          </a:xfrm>
          <a:prstGeom prst="rect">
            <a:avLst/>
          </a:prstGeom>
        </p:spPr>
      </p:pic>
      <p:pic>
        <p:nvPicPr>
          <p:cNvPr id="31" name="Afbeelding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71995" y="9352924"/>
            <a:ext cx="6035902" cy="4546524"/>
          </a:xfrm>
          <a:prstGeom prst="rect">
            <a:avLst/>
          </a:prstGeom>
        </p:spPr>
      </p:pic>
      <p:pic>
        <p:nvPicPr>
          <p:cNvPr id="32" name="Afbeelding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85753" y="10200321"/>
            <a:ext cx="4476914" cy="3058173"/>
          </a:xfrm>
          <a:prstGeom prst="rect">
            <a:avLst/>
          </a:prstGeom>
        </p:spPr>
      </p:pic>
      <p:sp>
        <p:nvSpPr>
          <p:cNvPr id="36" name="Tekstvak 35"/>
          <p:cNvSpPr txBox="1"/>
          <p:nvPr/>
        </p:nvSpPr>
        <p:spPr>
          <a:xfrm>
            <a:off x="-774982" y="14270642"/>
            <a:ext cx="64356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teacher </a:t>
            </a:r>
          </a:p>
          <a:p>
            <a:pPr algn="ctr"/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mind map</a:t>
            </a:r>
          </a:p>
          <a:p>
            <a:pPr algn="ctr"/>
            <a:endParaRPr lang="nl-NL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kstvak 36"/>
          <p:cNvSpPr txBox="1"/>
          <p:nvPr/>
        </p:nvSpPr>
        <p:spPr>
          <a:xfrm>
            <a:off x="5341544" y="14187229"/>
            <a:ext cx="51580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pretest</a:t>
            </a:r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mind map</a:t>
            </a:r>
            <a:endParaRPr lang="nl-NL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l-NL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kstvak 37"/>
          <p:cNvSpPr txBox="1"/>
          <p:nvPr/>
        </p:nvSpPr>
        <p:spPr>
          <a:xfrm>
            <a:off x="28124603" y="14212513"/>
            <a:ext cx="34549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posttest</a:t>
            </a:r>
          </a:p>
          <a:p>
            <a:pPr algn="ctr"/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mind map</a:t>
            </a:r>
          </a:p>
        </p:txBody>
      </p:sp>
      <p:sp>
        <p:nvSpPr>
          <p:cNvPr id="39" name="Tekstvak 38"/>
          <p:cNvSpPr txBox="1"/>
          <p:nvPr/>
        </p:nvSpPr>
        <p:spPr>
          <a:xfrm>
            <a:off x="11010630" y="14299252"/>
            <a:ext cx="54227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initial</a:t>
            </a:r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classroom </a:t>
            </a:r>
          </a:p>
          <a:p>
            <a:pPr algn="ctr"/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mind map</a:t>
            </a:r>
          </a:p>
        </p:txBody>
      </p:sp>
      <p:sp>
        <p:nvSpPr>
          <p:cNvPr id="40" name="Tekstvak 39"/>
          <p:cNvSpPr txBox="1"/>
          <p:nvPr/>
        </p:nvSpPr>
        <p:spPr>
          <a:xfrm>
            <a:off x="15811614" y="14180508"/>
            <a:ext cx="547270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aligning</a:t>
            </a:r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nl-NL" sz="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nl-NL" sz="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l-NL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kstvak 41"/>
          <p:cNvSpPr txBox="1"/>
          <p:nvPr/>
        </p:nvSpPr>
        <p:spPr>
          <a:xfrm>
            <a:off x="21322250" y="14258666"/>
            <a:ext cx="65335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expanded classroom </a:t>
            </a:r>
          </a:p>
          <a:p>
            <a:pPr algn="ctr"/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mind map </a:t>
            </a:r>
          </a:p>
        </p:txBody>
      </p:sp>
      <p:sp>
        <p:nvSpPr>
          <p:cNvPr id="43" name="Tekstvak 42"/>
          <p:cNvSpPr txBox="1"/>
          <p:nvPr/>
        </p:nvSpPr>
        <p:spPr>
          <a:xfrm>
            <a:off x="1810831" y="17857977"/>
            <a:ext cx="302358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nl-NL" sz="6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nl-NL" sz="6000" i="1" dirty="0" err="1" smtClean="0">
                <a:solidFill>
                  <a:srgbClr val="005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relevance</a:t>
            </a:r>
            <a:r>
              <a:rPr lang="nl-NL" sz="6000" i="1" dirty="0" smtClean="0">
                <a:solidFill>
                  <a:srgbClr val="005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6000" i="1" dirty="0" err="1" smtClean="0">
                <a:solidFill>
                  <a:srgbClr val="005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practicality</a:t>
            </a:r>
            <a:r>
              <a:rPr lang="nl-NL" sz="6000" i="1" dirty="0" smtClean="0">
                <a:solidFill>
                  <a:srgbClr val="005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6000" i="1" dirty="0" err="1" smtClean="0">
                <a:solidFill>
                  <a:srgbClr val="005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6000" i="1" dirty="0" smtClean="0">
                <a:solidFill>
                  <a:srgbClr val="005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6000" i="1" dirty="0" err="1" smtClean="0">
                <a:solidFill>
                  <a:srgbClr val="005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effectiveness</a:t>
            </a:r>
            <a:r>
              <a:rPr lang="nl-NL" sz="6000" i="1" dirty="0" smtClean="0">
                <a:solidFill>
                  <a:srgbClr val="005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6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of a mind map </a:t>
            </a:r>
            <a:r>
              <a:rPr lang="nl-NL" sz="6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supported</a:t>
            </a:r>
            <a:r>
              <a:rPr lang="nl-NL" sz="6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scenario </a:t>
            </a:r>
            <a:r>
              <a:rPr lang="nl-NL" sz="6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NL" sz="6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6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guiding</a:t>
            </a:r>
            <a:r>
              <a:rPr lang="nl-NL" sz="6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6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r>
              <a:rPr lang="nl-NL" sz="6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student questioning in </a:t>
            </a:r>
            <a:r>
              <a:rPr lang="nl-NL" sz="6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nl-NL" sz="6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6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nl-NL" sz="6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NL" sz="6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kstvak 43"/>
          <p:cNvSpPr txBox="1"/>
          <p:nvPr/>
        </p:nvSpPr>
        <p:spPr>
          <a:xfrm>
            <a:off x="605466" y="22210214"/>
            <a:ext cx="4204997" cy="211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kstvak 44"/>
          <p:cNvSpPr txBox="1"/>
          <p:nvPr/>
        </p:nvSpPr>
        <p:spPr>
          <a:xfrm>
            <a:off x="-33419" y="28291582"/>
            <a:ext cx="32481110" cy="1191545"/>
          </a:xfrm>
          <a:prstGeom prst="rect">
            <a:avLst/>
          </a:prstGeom>
          <a:solidFill>
            <a:srgbClr val="00518E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bg1"/>
                </a:solidFill>
              </a:rPr>
              <a:t>RESULTS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7" name="Tekstvak 46"/>
          <p:cNvSpPr txBox="1"/>
          <p:nvPr/>
        </p:nvSpPr>
        <p:spPr>
          <a:xfrm>
            <a:off x="26394062" y="22066152"/>
            <a:ext cx="5185538" cy="211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nl-N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ata </a:t>
            </a:r>
            <a:r>
              <a:rPr lang="nl-NL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hthoek 64"/>
          <p:cNvSpPr/>
          <p:nvPr/>
        </p:nvSpPr>
        <p:spPr>
          <a:xfrm>
            <a:off x="26485825" y="23618971"/>
            <a:ext cx="6095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video-</a:t>
            </a:r>
            <a:r>
              <a:rPr lang="nl-NL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observation</a:t>
            </a:r>
            <a:endParaRPr lang="nl-NL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interviews </a:t>
            </a:r>
            <a:r>
              <a:rPr lang="nl-NL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endParaRPr lang="nl-NL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interviews </a:t>
            </a:r>
            <a:r>
              <a:rPr lang="nl-NL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pupils</a:t>
            </a:r>
            <a:endParaRPr lang="nl-NL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 </a:t>
            </a:r>
            <a:r>
              <a:rPr lang="nl-NL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endParaRPr lang="nl-NL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hthoek 65"/>
          <p:cNvSpPr/>
          <p:nvPr/>
        </p:nvSpPr>
        <p:spPr>
          <a:xfrm>
            <a:off x="591157" y="23775976"/>
            <a:ext cx="62245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2 schools</a:t>
            </a:r>
          </a:p>
          <a:p>
            <a:r>
              <a:rPr lang="nl-N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10 classrooms</a:t>
            </a:r>
          </a:p>
          <a:p>
            <a:r>
              <a:rPr lang="nl-N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nl-NL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endParaRPr lang="nl-NL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273 </a:t>
            </a:r>
            <a:r>
              <a:rPr lang="nl-NL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pupils</a:t>
            </a:r>
            <a:endParaRPr lang="nl-NL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kstvak 66"/>
          <p:cNvSpPr txBox="1"/>
          <p:nvPr/>
        </p:nvSpPr>
        <p:spPr>
          <a:xfrm>
            <a:off x="479023" y="29760199"/>
            <a:ext cx="7934912" cy="211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Relevant </a:t>
            </a:r>
            <a:r>
              <a:rPr lang="nl-NL" sz="60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nl-NL" sz="6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nl-NL" sz="6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nl-NL" sz="6000" i="1" dirty="0" smtClean="0"/>
              <a:t> </a:t>
            </a:r>
            <a:endParaRPr lang="nl-NL" i="1" dirty="0" smtClean="0"/>
          </a:p>
          <a:p>
            <a:endParaRPr lang="nl-NL" dirty="0"/>
          </a:p>
        </p:txBody>
      </p:sp>
      <p:sp>
        <p:nvSpPr>
          <p:cNvPr id="68" name="Tekstvak 67"/>
          <p:cNvSpPr txBox="1"/>
          <p:nvPr/>
        </p:nvSpPr>
        <p:spPr>
          <a:xfrm>
            <a:off x="8572161" y="29766966"/>
            <a:ext cx="6813084" cy="211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Practical (</a:t>
            </a:r>
            <a:r>
              <a:rPr lang="nl-NL" sz="6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nl-NL" sz="6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l-NL" sz="6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69" name="Tekstvak 68"/>
          <p:cNvSpPr txBox="1"/>
          <p:nvPr/>
        </p:nvSpPr>
        <p:spPr>
          <a:xfrm>
            <a:off x="16994800" y="29736042"/>
            <a:ext cx="6811480" cy="211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r>
              <a:rPr lang="nl-NL" sz="6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nl-NL" sz="6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nl-NL" sz="6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l-NL" sz="6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70" name="Tekstvak 69"/>
          <p:cNvSpPr txBox="1"/>
          <p:nvPr/>
        </p:nvSpPr>
        <p:spPr>
          <a:xfrm>
            <a:off x="25755653" y="30658878"/>
            <a:ext cx="184731" cy="2290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72" name="Rechthoek 71"/>
          <p:cNvSpPr/>
          <p:nvPr/>
        </p:nvSpPr>
        <p:spPr>
          <a:xfrm>
            <a:off x="649600" y="30995540"/>
            <a:ext cx="70468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800" dirty="0" err="1">
                <a:latin typeface="Arial" panose="020B0604020202020204" pitchFamily="34" charset="0"/>
                <a:cs typeface="Arial" panose="020B0604020202020204" pitchFamily="34" charset="0"/>
              </a:rPr>
              <a:t>aligned</a:t>
            </a:r>
            <a:r>
              <a:rPr lang="nl-NL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8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teacher’s</a:t>
            </a:r>
            <a:r>
              <a:rPr lang="nl-N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nl-N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nl-NL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guidance</a:t>
            </a:r>
            <a:r>
              <a:rPr lang="nl-N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allows</a:t>
            </a:r>
            <a:r>
              <a:rPr lang="nl-N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freedom</a:t>
            </a:r>
            <a:r>
              <a:rPr lang="nl-N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nl-N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provides</a:t>
            </a:r>
            <a:r>
              <a:rPr lang="nl-N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lang="nl-NL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hthoek 72"/>
          <p:cNvSpPr/>
          <p:nvPr/>
        </p:nvSpPr>
        <p:spPr>
          <a:xfrm>
            <a:off x="8392989" y="31138341"/>
            <a:ext cx="781414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feasible</a:t>
            </a:r>
            <a:r>
              <a:rPr lang="nl-N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in classroom</a:t>
            </a:r>
          </a:p>
          <a:p>
            <a:r>
              <a:rPr lang="nl-N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adaptable</a:t>
            </a:r>
            <a:r>
              <a:rPr lang="nl-N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r>
              <a:rPr lang="nl-N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nl-N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nl-N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requires</a:t>
            </a:r>
            <a:r>
              <a:rPr lang="nl-N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nl-N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effort</a:t>
            </a:r>
            <a:endParaRPr lang="nl-NL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hthoek 73"/>
          <p:cNvSpPr/>
          <p:nvPr/>
        </p:nvSpPr>
        <p:spPr>
          <a:xfrm>
            <a:off x="16798074" y="31070802"/>
            <a:ext cx="74375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r>
              <a:rPr lang="nl-N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on domain</a:t>
            </a:r>
          </a:p>
          <a:p>
            <a:r>
              <a:rPr lang="nl-N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scaffolds</a:t>
            </a:r>
            <a:r>
              <a:rPr lang="nl-N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800" dirty="0" err="1">
                <a:latin typeface="Arial" panose="020B0604020202020204" pitchFamily="34" charset="0"/>
                <a:cs typeface="Arial" panose="020B0604020202020204" pitchFamily="34" charset="0"/>
              </a:rPr>
              <a:t>confidence</a:t>
            </a:r>
            <a:endParaRPr lang="nl-NL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tailored</a:t>
            </a:r>
            <a:r>
              <a:rPr lang="nl-N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guidance</a:t>
            </a:r>
            <a:r>
              <a:rPr lang="nl-NL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</a:p>
          <a:p>
            <a:r>
              <a:rPr lang="nl-N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nl-N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construction</a:t>
            </a:r>
            <a:endParaRPr lang="nl-NL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hthoek 74"/>
          <p:cNvSpPr/>
          <p:nvPr/>
        </p:nvSpPr>
        <p:spPr>
          <a:xfrm>
            <a:off x="25116982" y="31103466"/>
            <a:ext cx="75692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significant </a:t>
            </a:r>
            <a:r>
              <a:rPr lang="nl-NL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gains</a:t>
            </a:r>
            <a:r>
              <a:rPr lang="nl-N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in:</a:t>
            </a:r>
          </a:p>
          <a:p>
            <a:r>
              <a:rPr lang="nl-N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4800" dirty="0" err="1">
                <a:latin typeface="Arial" panose="020B0604020202020204" pitchFamily="34" charset="0"/>
                <a:cs typeface="Arial" panose="020B0604020202020204" pitchFamily="34" charset="0"/>
              </a:rPr>
              <a:t>intrinsic</a:t>
            </a:r>
            <a:r>
              <a:rPr lang="nl-NL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800" dirty="0" err="1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endParaRPr lang="nl-NL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collective</a:t>
            </a:r>
            <a:r>
              <a:rPr lang="nl-N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endParaRPr lang="nl-NL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  <a:r>
              <a:rPr lang="nl-N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endParaRPr lang="nl-NL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kstvak 75"/>
          <p:cNvSpPr txBox="1"/>
          <p:nvPr/>
        </p:nvSpPr>
        <p:spPr>
          <a:xfrm>
            <a:off x="552198" y="36282109"/>
            <a:ext cx="8873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Contributions</a:t>
            </a:r>
            <a:r>
              <a:rPr lang="nl-N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kstvak 76"/>
          <p:cNvSpPr txBox="1"/>
          <p:nvPr/>
        </p:nvSpPr>
        <p:spPr>
          <a:xfrm>
            <a:off x="22588525" y="36168261"/>
            <a:ext cx="9853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nl-N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nl-NL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hthoek 77"/>
          <p:cNvSpPr/>
          <p:nvPr/>
        </p:nvSpPr>
        <p:spPr>
          <a:xfrm>
            <a:off x="552198" y="37496769"/>
            <a:ext cx="1076815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- teacher </a:t>
            </a:r>
            <a:r>
              <a:rPr lang="nl-NL" sz="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guidance</a:t>
            </a:r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supported</a:t>
            </a:r>
            <a:endParaRPr lang="nl-NL" sz="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curricular</a:t>
            </a:r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goals </a:t>
            </a:r>
            <a:r>
              <a:rPr lang="nl-NL" sz="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attained</a:t>
            </a:r>
            <a:endParaRPr lang="nl-NL" sz="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motivates</a:t>
            </a:r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nl-NL" sz="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lang="nl-NL" sz="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enhances</a:t>
            </a:r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inquisitive</a:t>
            </a:r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stance</a:t>
            </a:r>
            <a:endParaRPr lang="nl-NL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hthoek 78"/>
          <p:cNvSpPr/>
          <p:nvPr/>
        </p:nvSpPr>
        <p:spPr>
          <a:xfrm>
            <a:off x="22652834" y="37282230"/>
            <a:ext cx="100082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sustain</a:t>
            </a:r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progressive</a:t>
            </a:r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inquiry</a:t>
            </a:r>
            <a:endParaRPr lang="nl-NL" sz="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elicit</a:t>
            </a:r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operational</a:t>
            </a:r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sz="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- monitor student skills</a:t>
            </a:r>
          </a:p>
          <a:p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implement</a:t>
            </a:r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nl-NL" sz="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contexts</a:t>
            </a:r>
            <a:endParaRPr lang="nl-NL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echthoek 84"/>
          <p:cNvSpPr/>
          <p:nvPr/>
        </p:nvSpPr>
        <p:spPr>
          <a:xfrm>
            <a:off x="-13417" y="0"/>
            <a:ext cx="32412704" cy="16541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SCENARIO FOR GUIDING EFFECTIVE STUDENT QUESTIONING</a:t>
            </a:r>
            <a:endParaRPr lang="nl-NL" dirty="0"/>
          </a:p>
        </p:txBody>
      </p:sp>
      <p:sp>
        <p:nvSpPr>
          <p:cNvPr id="88" name="Rechthoek 87"/>
          <p:cNvSpPr/>
          <p:nvPr/>
        </p:nvSpPr>
        <p:spPr>
          <a:xfrm>
            <a:off x="38305" y="41653150"/>
            <a:ext cx="32333577" cy="154748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9" name="Tekstvak 88"/>
          <p:cNvSpPr txBox="1"/>
          <p:nvPr/>
        </p:nvSpPr>
        <p:spPr>
          <a:xfrm>
            <a:off x="8620794" y="41753955"/>
            <a:ext cx="156250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Harry Stokhof, Bregje de Vries, Theo Bastiaens, Rob Martens</a:t>
            </a:r>
            <a:endParaRPr lang="nl-NL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harry.stokhof@han.nl. or Harry Stokhof at www.researchgate.com</a:t>
            </a:r>
            <a:endParaRPr lang="nl-NL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0" name="Afbeelding 8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8531" y="41653150"/>
            <a:ext cx="3588370" cy="1547487"/>
          </a:xfrm>
          <a:prstGeom prst="rect">
            <a:avLst/>
          </a:prstGeom>
        </p:spPr>
      </p:pic>
      <p:pic>
        <p:nvPicPr>
          <p:cNvPr id="93" name="Afbeelding 92"/>
          <p:cNvPicPr>
            <a:picLocks noChangeAspect="1"/>
          </p:cNvPicPr>
          <p:nvPr/>
        </p:nvPicPr>
        <p:blipFill rotWithShape="1">
          <a:blip r:embed="rId8"/>
          <a:srcRect l="5839" r="6330"/>
          <a:stretch/>
        </p:blipFill>
        <p:spPr>
          <a:xfrm>
            <a:off x="28751494" y="41745167"/>
            <a:ext cx="3598244" cy="1515597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27000">
              <a:schemeClr val="tx1"/>
            </a:glow>
          </a:effectLst>
        </p:spPr>
      </p:pic>
      <p:sp>
        <p:nvSpPr>
          <p:cNvPr id="94" name="Rechthoek 93"/>
          <p:cNvSpPr/>
          <p:nvPr/>
        </p:nvSpPr>
        <p:spPr>
          <a:xfrm>
            <a:off x="1119455" y="4319593"/>
            <a:ext cx="10000903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elicits</a:t>
            </a:r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intrinsic</a:t>
            </a:r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endParaRPr lang="nl-NL" sz="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supports </a:t>
            </a:r>
            <a:r>
              <a:rPr lang="nl-NL" sz="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inquisitive</a:t>
            </a:r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stance &amp;</a:t>
            </a:r>
          </a:p>
          <a:p>
            <a:r>
              <a:rPr lang="nl-NL" sz="5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nl-NL" sz="5000" dirty="0" err="1">
                <a:latin typeface="Arial" panose="020B0604020202020204" pitchFamily="34" charset="0"/>
                <a:cs typeface="Arial" panose="020B0604020202020204" pitchFamily="34" charset="0"/>
              </a:rPr>
              <a:t>deep</a:t>
            </a:r>
            <a:r>
              <a:rPr lang="nl-NL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5000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nl-NL" sz="5000" dirty="0">
                <a:latin typeface="Arial" panose="020B0604020202020204" pitchFamily="34" charset="0"/>
                <a:cs typeface="Arial" panose="020B0604020202020204" pitchFamily="34" charset="0"/>
              </a:rPr>
              <a:t>” of domain content</a:t>
            </a:r>
          </a:p>
          <a:p>
            <a:r>
              <a:rPr lang="nl-NL" sz="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develops</a:t>
            </a:r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metacognitive skills</a:t>
            </a:r>
          </a:p>
          <a:p>
            <a:endParaRPr lang="nl-NL" sz="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echthoek 94"/>
          <p:cNvSpPr/>
          <p:nvPr/>
        </p:nvSpPr>
        <p:spPr>
          <a:xfrm>
            <a:off x="11894354" y="4515418"/>
            <a:ext cx="839016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guide </a:t>
            </a:r>
            <a:r>
              <a:rPr lang="nl-NL" sz="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questioning:</a:t>
            </a:r>
          </a:p>
          <a:p>
            <a:r>
              <a:rPr lang="nl-NL" sz="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align</a:t>
            </a:r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 questioning </a:t>
            </a:r>
            <a:r>
              <a:rPr lang="nl-NL" sz="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curricular</a:t>
            </a:r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goals</a:t>
            </a:r>
          </a:p>
        </p:txBody>
      </p:sp>
      <p:sp>
        <p:nvSpPr>
          <p:cNvPr id="96" name="Rechthoek 95"/>
          <p:cNvSpPr/>
          <p:nvPr/>
        </p:nvSpPr>
        <p:spPr>
          <a:xfrm>
            <a:off x="22520401" y="4368650"/>
            <a:ext cx="1065768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conceptual</a:t>
            </a:r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focus</a:t>
            </a:r>
          </a:p>
          <a:p>
            <a:r>
              <a:rPr lang="nl-NL" sz="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seek</a:t>
            </a:r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endParaRPr lang="nl-NL" sz="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collective</a:t>
            </a:r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responsibility</a:t>
            </a:r>
            <a:endParaRPr lang="nl-NL" sz="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visualize</a:t>
            </a:r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questioning </a:t>
            </a:r>
            <a:r>
              <a:rPr lang="nl-NL" sz="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nl-NL" sz="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0885" y="10362598"/>
            <a:ext cx="5066322" cy="3129342"/>
          </a:xfrm>
          <a:prstGeom prst="rect">
            <a:avLst/>
          </a:prstGeom>
        </p:spPr>
      </p:pic>
      <p:sp>
        <p:nvSpPr>
          <p:cNvPr id="80" name="Tekstvak 79"/>
          <p:cNvSpPr txBox="1"/>
          <p:nvPr/>
        </p:nvSpPr>
        <p:spPr>
          <a:xfrm>
            <a:off x="25116982" y="29689607"/>
            <a:ext cx="5872120" cy="211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r>
              <a:rPr lang="nl-NL" sz="6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nl-NL" sz="6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pupils</a:t>
            </a:r>
            <a:r>
              <a:rPr lang="nl-NL" sz="6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l-NL" sz="6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  <p:pic>
        <p:nvPicPr>
          <p:cNvPr id="12" name="Afbeelding 11">
            <a:hlinkClick r:id="rId10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73"/>
          <a:stretch/>
        </p:blipFill>
        <p:spPr>
          <a:xfrm>
            <a:off x="6815723" y="21474112"/>
            <a:ext cx="17664842" cy="6699330"/>
          </a:xfrm>
          <a:prstGeom prst="rect">
            <a:avLst/>
          </a:prstGeom>
        </p:spPr>
      </p:pic>
      <p:sp>
        <p:nvSpPr>
          <p:cNvPr id="50" name="Tekstvak 49"/>
          <p:cNvSpPr txBox="1"/>
          <p:nvPr/>
        </p:nvSpPr>
        <p:spPr>
          <a:xfrm>
            <a:off x="11482203" y="36175310"/>
            <a:ext cx="8768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Contributions</a:t>
            </a:r>
            <a:r>
              <a:rPr lang="nl-N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hthoek 50"/>
          <p:cNvSpPr/>
          <p:nvPr/>
        </p:nvSpPr>
        <p:spPr>
          <a:xfrm>
            <a:off x="11019219" y="37274863"/>
            <a:ext cx="1064225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questioning is </a:t>
            </a:r>
            <a:r>
              <a:rPr lang="nl-NL" sz="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supported</a:t>
            </a:r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nl-NL" sz="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is):</a:t>
            </a:r>
          </a:p>
          <a:p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regarded</a:t>
            </a:r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as a </a:t>
            </a:r>
            <a:r>
              <a:rPr lang="nl-NL" sz="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autonomous</a:t>
            </a:r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endParaRPr lang="nl-NL" sz="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prompted</a:t>
            </a:r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prior </a:t>
            </a:r>
            <a:r>
              <a:rPr lang="nl-NL" sz="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50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nl-NL" sz="5000" dirty="0" err="1">
                <a:latin typeface="Arial" panose="020B0604020202020204" pitchFamily="34" charset="0"/>
                <a:cs typeface="Arial" panose="020B0604020202020204" pitchFamily="34" charset="0"/>
              </a:rPr>
              <a:t>mutual</a:t>
            </a:r>
            <a:r>
              <a:rPr lang="nl-NL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responsible</a:t>
            </a:r>
            <a:endParaRPr lang="nl-NL" sz="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nl-N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release control</a:t>
            </a:r>
          </a:p>
          <a:p>
            <a:pPr marL="685800" indent="-685800">
              <a:buFontTx/>
              <a:buChar char="-"/>
            </a:pPr>
            <a:endParaRPr lang="nl-NL" sz="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51178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292</Words>
  <Application>Microsoft Office PowerPoint</Application>
  <PresentationFormat>Aangepast</PresentationFormat>
  <Paragraphs>79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Company>Hogeschool van Arnhem en Nijmegen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Stokhof Harry</dc:creator>
  <cp:lastModifiedBy>Stokhof Harry</cp:lastModifiedBy>
  <cp:revision>66</cp:revision>
  <dcterms:created xsi:type="dcterms:W3CDTF">2015-12-18T17:30:44Z</dcterms:created>
  <dcterms:modified xsi:type="dcterms:W3CDTF">2016-09-15T21:58:50Z</dcterms:modified>
</cp:coreProperties>
</file>