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66" r:id="rId3"/>
    <p:sldId id="268" r:id="rId4"/>
    <p:sldId id="257" r:id="rId5"/>
    <p:sldId id="269" r:id="rId6"/>
    <p:sldId id="270" r:id="rId7"/>
    <p:sldId id="259" r:id="rId8"/>
    <p:sldId id="260" r:id="rId9"/>
    <p:sldId id="274" r:id="rId10"/>
    <p:sldId id="275" r:id="rId11"/>
    <p:sldId id="276" r:id="rId12"/>
    <p:sldId id="261" r:id="rId13"/>
    <p:sldId id="262" r:id="rId14"/>
    <p:sldId id="271" r:id="rId15"/>
    <p:sldId id="272" r:id="rId16"/>
    <p:sldId id="273" r:id="rId17"/>
    <p:sldId id="264" r:id="rId18"/>
    <p:sldId id="265" r:id="rId19"/>
    <p:sldId id="263" r:id="rId20"/>
    <p:sldId id="28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711" autoAdjust="0"/>
  </p:normalViewPr>
  <p:slideViewPr>
    <p:cSldViewPr snapToGrid="0">
      <p:cViewPr varScale="1">
        <p:scale>
          <a:sx n="54" d="100"/>
          <a:sy n="54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F28E-8D5C-4136-8132-44351E5C7052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357D-8DED-45BE-B85F-9F5FE6A959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46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https://literaryyard.com/2016/01/29/reading-the-concept-of-global-village/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23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22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06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9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question-</a:t>
            </a:r>
            <a:r>
              <a:rPr lang="nl-NL" dirty="0" err="1" smtClean="0"/>
              <a:t>driven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seen</a:t>
            </a:r>
            <a:r>
              <a:rPr lang="nl-NL" baseline="0" dirty="0" smtClean="0"/>
              <a:t> as a 5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proces mind </a:t>
            </a:r>
            <a:r>
              <a:rPr lang="nl-NL" baseline="0" dirty="0" err="1" smtClean="0"/>
              <a:t>mapping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support </a:t>
            </a:r>
            <a:r>
              <a:rPr lang="nl-NL" baseline="0" dirty="0" err="1" smtClean="0"/>
              <a:t>teachers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designing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guiding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evaluating</a:t>
            </a:r>
            <a:r>
              <a:rPr lang="nl-NL" baseline="0" dirty="0" smtClean="0"/>
              <a:t> question </a:t>
            </a:r>
            <a:r>
              <a:rPr lang="nl-NL" baseline="0" dirty="0" err="1" smtClean="0"/>
              <a:t>driven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learning</a:t>
            </a:r>
            <a:endParaRPr lang="nl-NL" baseline="0" dirty="0" smtClean="0"/>
          </a:p>
          <a:p>
            <a:pPr marL="228600" indent="-228600">
              <a:buAutoNum type="arabicParenR"/>
            </a:pPr>
            <a:r>
              <a:rPr lang="nl-NL" baseline="0" dirty="0" err="1" smtClean="0"/>
              <a:t>teachers</a:t>
            </a:r>
            <a:r>
              <a:rPr lang="nl-NL" baseline="0" dirty="0" smtClean="0"/>
              <a:t> design a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curriculum in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expert mind map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contains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most important </a:t>
            </a:r>
            <a:r>
              <a:rPr lang="nl-NL" baseline="0" dirty="0" err="1" smtClean="0"/>
              <a:t>key-concepts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curriculum is a </a:t>
            </a:r>
            <a:r>
              <a:rPr lang="nl-NL" baseline="0" dirty="0" err="1" smtClean="0"/>
              <a:t>conceptual</a:t>
            </a:r>
            <a:r>
              <a:rPr lang="nl-NL" baseline="0" dirty="0" smtClean="0"/>
              <a:t> focus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elicit</a:t>
            </a:r>
            <a:r>
              <a:rPr lang="nl-NL" baseline="0" dirty="0" smtClean="0"/>
              <a:t> student questioning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structure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subsequent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construction</a:t>
            </a:r>
            <a:endParaRPr lang="nl-NL" baseline="0" dirty="0" smtClean="0"/>
          </a:p>
          <a:p>
            <a:pPr marL="228600" indent="-228600">
              <a:buAutoNum type="arabicParenR"/>
            </a:pPr>
            <a:r>
              <a:rPr lang="nl-NL" baseline="0" dirty="0" smtClean="0"/>
              <a:t>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second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teachers</a:t>
            </a:r>
            <a:r>
              <a:rPr lang="nl-NL" baseline="0" dirty="0" smtClean="0"/>
              <a:t> introduce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pupils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inventory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collective</a:t>
            </a:r>
            <a:r>
              <a:rPr lang="nl-NL" baseline="0" dirty="0" smtClean="0"/>
              <a:t> prior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class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constructing</a:t>
            </a:r>
            <a:r>
              <a:rPr lang="nl-NL" baseline="0" dirty="0" smtClean="0"/>
              <a:t> a classroom mind map</a:t>
            </a:r>
          </a:p>
          <a:p>
            <a:pPr marL="228600" indent="-228600">
              <a:buAutoNum type="arabicParenR"/>
            </a:pPr>
            <a:r>
              <a:rPr lang="nl-NL" baseline="0" dirty="0" err="1" smtClean="0"/>
              <a:t>Having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explored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prior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interests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invented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raise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own</a:t>
            </a:r>
            <a:r>
              <a:rPr lang="nl-NL" baseline="0" dirty="0" smtClean="0"/>
              <a:t> questions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brainstorming in small </a:t>
            </a:r>
            <a:r>
              <a:rPr lang="nl-NL" baseline="0" dirty="0" err="1" smtClean="0"/>
              <a:t>groups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evaluating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quality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raised</a:t>
            </a:r>
            <a:r>
              <a:rPr lang="nl-NL" baseline="0" dirty="0" smtClean="0"/>
              <a:t> questions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adopting</a:t>
            </a:r>
            <a:r>
              <a:rPr lang="nl-NL" baseline="0" dirty="0" smtClean="0"/>
              <a:t> questions of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own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choice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Subsequently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pupils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investigate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own</a:t>
            </a:r>
            <a:r>
              <a:rPr lang="nl-NL" baseline="0" dirty="0" smtClean="0"/>
              <a:t> questions (in </a:t>
            </a:r>
            <a:r>
              <a:rPr lang="nl-NL" baseline="0" dirty="0" err="1" smtClean="0"/>
              <a:t>dyads</a:t>
            </a:r>
            <a:r>
              <a:rPr lang="nl-NL" baseline="0" dirty="0" smtClean="0"/>
              <a:t>) en </a:t>
            </a:r>
            <a:r>
              <a:rPr lang="nl-NL" baseline="0" dirty="0" err="1" smtClean="0"/>
              <a:t>seek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answers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either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resources as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internet or </a:t>
            </a:r>
            <a:r>
              <a:rPr lang="nl-NL" baseline="0" dirty="0" err="1" smtClean="0"/>
              <a:t>books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interviewing</a:t>
            </a:r>
            <a:r>
              <a:rPr lang="nl-NL" baseline="0" dirty="0" smtClean="0"/>
              <a:t> experts, </a:t>
            </a:r>
            <a:r>
              <a:rPr lang="nl-NL" baseline="0" dirty="0" err="1" smtClean="0"/>
              <a:t>conducting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experiment </a:t>
            </a:r>
            <a:r>
              <a:rPr lang="nl-NL" baseline="0" dirty="0" err="1" smtClean="0"/>
              <a:t>etc</a:t>
            </a:r>
            <a:endParaRPr lang="nl-NL" baseline="0" dirty="0" smtClean="0"/>
          </a:p>
          <a:p>
            <a:pPr marL="228600" indent="-228600">
              <a:buAutoNum type="arabicParenR"/>
            </a:pP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answers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student questions are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building </a:t>
            </a:r>
            <a:r>
              <a:rPr lang="nl-NL" baseline="0" dirty="0" err="1" smtClean="0"/>
              <a:t>blocks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constructing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Answers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exchanged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discussed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classroom mindmap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visualize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construction</a:t>
            </a:r>
            <a:endParaRPr lang="nl-NL" baseline="0" dirty="0" smtClean="0"/>
          </a:p>
          <a:p>
            <a:pPr marL="228600" indent="-228600">
              <a:buAutoNum type="arabicParenR"/>
            </a:pPr>
            <a:r>
              <a:rPr lang="nl-NL" baseline="0" dirty="0" err="1" smtClean="0"/>
              <a:t>Finally</a:t>
            </a:r>
            <a:r>
              <a:rPr lang="nl-NL" baseline="0" dirty="0" smtClean="0"/>
              <a:t> mind </a:t>
            </a:r>
            <a:r>
              <a:rPr lang="nl-NL" baseline="0" dirty="0" err="1" smtClean="0"/>
              <a:t>mapping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outcomes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collectively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classroom mind map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individually</a:t>
            </a:r>
            <a:r>
              <a:rPr lang="nl-NL" baseline="0" dirty="0" smtClean="0"/>
              <a:t> in personal mind </a:t>
            </a:r>
            <a:r>
              <a:rPr lang="nl-NL" baseline="0" dirty="0" err="1" smtClean="0"/>
              <a:t>maps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meta </a:t>
            </a:r>
            <a:r>
              <a:rPr lang="nl-NL" baseline="0" dirty="0" err="1" smtClean="0"/>
              <a:t>cognitive</a:t>
            </a:r>
            <a:r>
              <a:rPr lang="nl-NL" baseline="0" dirty="0" smtClean="0"/>
              <a:t> skills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discussing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questions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effective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strategies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succcesful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answering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skills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helpful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developing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individual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C74CB-0A64-4F62-8B21-86ED5E96332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45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81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64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students</a:t>
            </a:r>
            <a:r>
              <a:rPr lang="nl-NL" dirty="0" smtClean="0"/>
              <a:t> select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Australian</a:t>
            </a:r>
            <a:r>
              <a:rPr lang="nl-NL" baseline="0" dirty="0" smtClean="0"/>
              <a:t> Artist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</a:t>
            </a:r>
          </a:p>
          <a:p>
            <a:r>
              <a:rPr lang="nl-NL" baseline="0" dirty="0" smtClean="0"/>
              <a:t>Dutch teacher introduce first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pupils</a:t>
            </a:r>
            <a:r>
              <a:rPr lang="nl-NL" baseline="0" dirty="0" smtClean="0"/>
              <a:t> </a:t>
            </a:r>
          </a:p>
          <a:p>
            <a:r>
              <a:rPr lang="nl-NL" baseline="0" dirty="0" err="1" smtClean="0"/>
              <a:t>Having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explored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mindmap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Rembrandt as </a:t>
            </a:r>
            <a:r>
              <a:rPr lang="nl-NL" baseline="0" dirty="0" err="1" smtClean="0"/>
              <a:t>example</a:t>
            </a:r>
            <a:endParaRPr lang="nl-NL" baseline="0" dirty="0" smtClean="0"/>
          </a:p>
          <a:p>
            <a:r>
              <a:rPr lang="nl-NL" baseline="0" dirty="0" err="1" smtClean="0"/>
              <a:t>Students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allowed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explore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artists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liking</a:t>
            </a:r>
          </a:p>
          <a:p>
            <a:endParaRPr lang="nl-NL" baseline="0" dirty="0" err="1" smtClean="0"/>
          </a:p>
          <a:p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imbed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Australian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previously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selected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Australian</a:t>
            </a:r>
            <a:r>
              <a:rPr lang="nl-NL" baseline="0" dirty="0" smtClean="0"/>
              <a:t> Artist are </a:t>
            </a:r>
            <a:r>
              <a:rPr lang="nl-NL" baseline="0" dirty="0" err="1" smtClean="0"/>
              <a:t>introduced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class</a:t>
            </a:r>
          </a:p>
          <a:p>
            <a:r>
              <a:rPr lang="nl-NL" baseline="0" dirty="0" err="1" smtClean="0"/>
              <a:t>Pupils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raise</a:t>
            </a:r>
            <a:r>
              <a:rPr lang="nl-NL" baseline="0" dirty="0" smtClean="0"/>
              <a:t> questions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these </a:t>
            </a:r>
            <a:r>
              <a:rPr lang="nl-NL" baseline="0" dirty="0" err="1" smtClean="0"/>
              <a:t>Australian</a:t>
            </a:r>
            <a:r>
              <a:rPr lang="nl-NL" baseline="0" dirty="0" smtClean="0"/>
              <a:t> Artist </a:t>
            </a:r>
          </a:p>
          <a:p>
            <a:r>
              <a:rPr lang="nl-NL" baseline="0" dirty="0" err="1" smtClean="0"/>
              <a:t>Their</a:t>
            </a:r>
            <a:r>
              <a:rPr lang="nl-NL" baseline="0" dirty="0" smtClean="0"/>
              <a:t> questions are sent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International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prepare</a:t>
            </a:r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1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8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D357D-8DED-45BE-B85F-9F5FE6A9596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0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37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60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98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9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37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06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8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51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49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30EF-92AE-4134-8129-80C94AD29921}" type="datetimeFigureOut">
              <a:rPr lang="nl-NL" smtClean="0"/>
              <a:t>17-6-2016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E506-8586-43CE-8438-1A4AE17012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68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google.nl/imgres?hl=nl&amp;biw=1333&amp;bih=671&amp;tbm=isch&amp;tbnid=5iQHLxAH5VYVWM:&amp;imgrefurl=http://www.nwlink.com/~donclark/hrd/sat4.html&amp;docid=eCL8hpdg4bnzfM&amp;imgurl=http://www.nwlink.com/~donclark/hrd/isd/design.gif&amp;w=425&amp;h=282&amp;ei=Py8_UrLQMY_M0AWl04D4Dw&amp;zoom=1&amp;ved=1t:3588,r:0,s:0,i:80&amp;iact=rc&amp;page=1&amp;tbnh=183&amp;tbnw=276&amp;start=0&amp;ndsp=15&amp;tx=165.50001525878906&amp;ty=60.16667175292969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“</a:t>
            </a:r>
            <a:r>
              <a:rPr lang="nl-NL" sz="5400" b="1" dirty="0" err="1" smtClean="0">
                <a:latin typeface="+mn-lt"/>
              </a:rPr>
              <a:t>Let’s</a:t>
            </a:r>
            <a:r>
              <a:rPr lang="nl-NL" sz="5400" b="1" dirty="0" smtClean="0">
                <a:latin typeface="+mn-lt"/>
              </a:rPr>
              <a:t> focus on </a:t>
            </a:r>
            <a:r>
              <a:rPr lang="nl-NL" sz="5400" b="1" dirty="0" err="1" smtClean="0">
                <a:latin typeface="+mn-lt"/>
              </a:rPr>
              <a:t>exploration</a:t>
            </a:r>
            <a:r>
              <a:rPr lang="nl-NL" sz="5400" b="1" dirty="0" smtClean="0">
                <a:latin typeface="+mn-lt"/>
              </a:rPr>
              <a:t>”</a:t>
            </a:r>
            <a:endParaRPr lang="nl-NL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hangingPunct="0">
              <a:buNone/>
            </a:pPr>
            <a:endParaRPr lang="en-US" sz="4800" b="1" dirty="0" smtClean="0"/>
          </a:p>
          <a:p>
            <a:pPr marL="0" indent="0" hangingPunct="0">
              <a:buNone/>
            </a:pPr>
            <a:endParaRPr lang="en-US" sz="4800" b="1" dirty="0"/>
          </a:p>
          <a:p>
            <a:pPr marL="0" indent="0" algn="ctr" hangingPunct="0">
              <a:buNone/>
            </a:pPr>
            <a:r>
              <a:rPr lang="en-US" sz="8700" b="1" dirty="0" smtClean="0"/>
              <a:t>Developing </a:t>
            </a:r>
            <a:r>
              <a:rPr lang="en-US" sz="8700" b="1" dirty="0"/>
              <a:t>professional identity </a:t>
            </a:r>
            <a:endParaRPr lang="en-US" sz="8700" b="1" dirty="0" smtClean="0"/>
          </a:p>
          <a:p>
            <a:pPr marL="0" indent="0" algn="ctr" hangingPunct="0">
              <a:buNone/>
            </a:pPr>
            <a:r>
              <a:rPr lang="en-US" sz="8700" b="1" dirty="0" smtClean="0"/>
              <a:t>as </a:t>
            </a:r>
            <a:r>
              <a:rPr lang="en-US" sz="8700" b="1" dirty="0"/>
              <a:t>global teachers </a:t>
            </a:r>
            <a:endParaRPr lang="en-US" sz="8700" b="1" dirty="0" smtClean="0"/>
          </a:p>
          <a:p>
            <a:pPr marL="0" indent="0" algn="ctr" hangingPunct="0">
              <a:buNone/>
            </a:pPr>
            <a:r>
              <a:rPr lang="en-US" sz="8700" b="1" dirty="0" smtClean="0"/>
              <a:t>in </a:t>
            </a:r>
            <a:r>
              <a:rPr lang="en-US" sz="8700" b="1" dirty="0"/>
              <a:t>a question-driven </a:t>
            </a:r>
            <a:r>
              <a:rPr lang="en-US" sz="8700" b="1" dirty="0" smtClean="0"/>
              <a:t>practicum. </a:t>
            </a:r>
            <a:endParaRPr lang="nl-NL" sz="8700" b="1" dirty="0"/>
          </a:p>
          <a:p>
            <a:pPr hangingPunct="0"/>
            <a:endParaRPr lang="nl-NL" dirty="0"/>
          </a:p>
          <a:p>
            <a:pPr marL="0" indent="0" hangingPunct="0">
              <a:buNone/>
            </a:pPr>
            <a:endParaRPr lang="en-US" dirty="0" smtClean="0"/>
          </a:p>
          <a:p>
            <a:pPr marL="0" indent="0" hangingPunct="0">
              <a:buNone/>
            </a:pPr>
            <a:endParaRPr lang="en-US" dirty="0"/>
          </a:p>
          <a:p>
            <a:pPr marL="0" indent="0" hangingPunct="0">
              <a:buNone/>
            </a:pPr>
            <a:endParaRPr lang="en-US" dirty="0" smtClean="0"/>
          </a:p>
          <a:p>
            <a:pPr marL="0" indent="0" hangingPunct="0">
              <a:buNone/>
            </a:pPr>
            <a:endParaRPr lang="en-US" dirty="0"/>
          </a:p>
          <a:p>
            <a:pPr marL="0" indent="0" hangingPunct="0">
              <a:buNone/>
            </a:pPr>
            <a:endParaRPr lang="en-US" dirty="0" smtClean="0"/>
          </a:p>
          <a:p>
            <a:pPr marL="0" indent="0" hangingPunct="0">
              <a:buNone/>
            </a:pPr>
            <a:r>
              <a:rPr lang="en-US" sz="5900" dirty="0" smtClean="0"/>
              <a:t>Peter Fransen &amp; Harry </a:t>
            </a:r>
            <a:r>
              <a:rPr lang="en-US" sz="5900" dirty="0"/>
              <a:t>Stokhof, HAN University, </a:t>
            </a:r>
            <a:r>
              <a:rPr lang="en-US" sz="5900" dirty="0" smtClean="0"/>
              <a:t>Nijmegen, The </a:t>
            </a:r>
            <a:r>
              <a:rPr lang="en-US" sz="5900" dirty="0"/>
              <a:t>Netherlands</a:t>
            </a:r>
            <a:endParaRPr lang="nl-NL" sz="59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92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QDL supports </a:t>
            </a:r>
            <a:r>
              <a:rPr lang="nl-NL" dirty="0" err="1"/>
              <a:t>global</a:t>
            </a:r>
            <a:r>
              <a:rPr lang="nl-NL" dirty="0"/>
              <a:t> </a:t>
            </a:r>
            <a:r>
              <a:rPr lang="nl-NL" dirty="0" err="1"/>
              <a:t>citizenship</a:t>
            </a:r>
            <a:endParaRPr lang="nl-NL" dirty="0"/>
          </a:p>
        </p:txBody>
      </p:sp>
      <p:pic>
        <p:nvPicPr>
          <p:cNvPr id="4" name="Afbeelding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33" y="1767596"/>
            <a:ext cx="3984673" cy="2231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376" y="1690689"/>
            <a:ext cx="87316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 smtClean="0"/>
              <a:t>	Skills</a:t>
            </a:r>
            <a:endParaRPr lang="nl-NL" sz="54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4000" dirty="0" err="1"/>
              <a:t>questioning</a:t>
            </a:r>
            <a:endParaRPr lang="nl-NL" sz="40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4000" dirty="0" err="1"/>
              <a:t>inquiring</a:t>
            </a:r>
            <a:endParaRPr lang="nl-NL" sz="4000" dirty="0"/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nl-NL" sz="4000" dirty="0"/>
              <a:t>planning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nl-NL" sz="4000" dirty="0"/>
              <a:t>cooperation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nl-NL" sz="4000" dirty="0" smtClean="0"/>
              <a:t>presenting</a:t>
            </a:r>
          </a:p>
          <a:p>
            <a:pPr marL="3657600" lvl="7" indent="-457200">
              <a:buFont typeface="Arial" panose="020B0604020202020204" pitchFamily="34" charset="0"/>
              <a:buChar char="•"/>
            </a:pPr>
            <a:r>
              <a:rPr lang="nl-NL" sz="4000" dirty="0" err="1" smtClean="0"/>
              <a:t>discussing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8957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QDL supports </a:t>
            </a:r>
            <a:r>
              <a:rPr lang="nl-NL" dirty="0" err="1"/>
              <a:t>global</a:t>
            </a:r>
            <a:r>
              <a:rPr lang="nl-NL" dirty="0"/>
              <a:t> </a:t>
            </a:r>
            <a:r>
              <a:rPr lang="nl-NL" dirty="0" err="1"/>
              <a:t>citizenship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5400" b="1" dirty="0" smtClean="0"/>
              <a:t>Knowledge</a:t>
            </a:r>
          </a:p>
          <a:p>
            <a:pPr marL="0" indent="0">
              <a:buNone/>
            </a:pPr>
            <a:endParaRPr lang="nl-NL" sz="5400" dirty="0"/>
          </a:p>
          <a:p>
            <a:pPr marL="800100" lvl="1" indent="-342900"/>
            <a:r>
              <a:rPr lang="nl-NL" sz="4000" dirty="0"/>
              <a:t>of </a:t>
            </a:r>
            <a:r>
              <a:rPr lang="nl-NL" sz="4000" dirty="0" err="1"/>
              <a:t>other</a:t>
            </a:r>
            <a:r>
              <a:rPr lang="nl-NL" sz="4000" dirty="0"/>
              <a:t>  (</a:t>
            </a:r>
            <a:r>
              <a:rPr lang="nl-NL" sz="4000" dirty="0" err="1"/>
              <a:t>cultural</a:t>
            </a:r>
            <a:r>
              <a:rPr lang="nl-NL" sz="4000" dirty="0"/>
              <a:t>) </a:t>
            </a:r>
            <a:r>
              <a:rPr lang="nl-NL" sz="4000" dirty="0" err="1" smtClean="0"/>
              <a:t>perspectives</a:t>
            </a:r>
            <a:endParaRPr lang="nl-NL" sz="4000" dirty="0" smtClean="0"/>
          </a:p>
          <a:p>
            <a:pPr marL="457200" lvl="1" indent="0">
              <a:buNone/>
            </a:pPr>
            <a:endParaRPr lang="nl-NL" sz="4000" dirty="0"/>
          </a:p>
          <a:p>
            <a:pPr marL="1714500" lvl="3" indent="-342900"/>
            <a:r>
              <a:rPr lang="nl-NL" sz="4000" dirty="0"/>
              <a:t>awareness of </a:t>
            </a:r>
            <a:r>
              <a:rPr lang="nl-NL" sz="4000" dirty="0" err="1"/>
              <a:t>own</a:t>
            </a:r>
            <a:r>
              <a:rPr lang="nl-NL" sz="4000" dirty="0"/>
              <a:t> </a:t>
            </a:r>
            <a:r>
              <a:rPr lang="nl-NL" sz="4000" dirty="0" err="1"/>
              <a:t>cultural</a:t>
            </a:r>
            <a:r>
              <a:rPr lang="nl-NL" sz="4000" dirty="0"/>
              <a:t> </a:t>
            </a:r>
            <a:r>
              <a:rPr lang="nl-NL" sz="4000" dirty="0" err="1"/>
              <a:t>identity</a:t>
            </a:r>
            <a:endParaRPr lang="nl-NL" sz="4000" dirty="0"/>
          </a:p>
          <a:p>
            <a:endParaRPr lang="nl-NL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1" y="992798"/>
            <a:ext cx="3352800" cy="26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pPr algn="ctr"/>
            <a:r>
              <a:rPr lang="nl-NL" b="1" dirty="0" err="1" smtClean="0"/>
              <a:t>Workplace</a:t>
            </a:r>
            <a:r>
              <a:rPr lang="nl-NL" b="1" dirty="0" smtClean="0"/>
              <a:t> </a:t>
            </a:r>
            <a:r>
              <a:rPr lang="nl-NL" b="1" dirty="0" err="1" smtClean="0"/>
              <a:t>assignment</a:t>
            </a:r>
            <a:r>
              <a:rPr lang="nl-NL" b="1" dirty="0" smtClean="0"/>
              <a:t> Winter Course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21976"/>
            <a:ext cx="8771964" cy="569221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096000" y="6252531"/>
            <a:ext cx="5522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 Mind Map “Living like an Artist”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3365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Multiple partners collaborating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4608" y="3132805"/>
            <a:ext cx="3587496" cy="4351338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sz="4000" b="1" dirty="0" err="1" smtClean="0"/>
              <a:t>Pupils</a:t>
            </a:r>
            <a:r>
              <a:rPr lang="nl-NL" sz="4000" b="1" dirty="0" smtClean="0"/>
              <a:t> </a:t>
            </a:r>
          </a:p>
          <a:p>
            <a:pPr marL="0" indent="0">
              <a:buNone/>
            </a:pPr>
            <a:r>
              <a:rPr lang="nl-NL" sz="4000" b="1" dirty="0" smtClean="0"/>
              <a:t>(&amp; </a:t>
            </a:r>
            <a:r>
              <a:rPr lang="nl-NL" sz="4000" b="1" dirty="0" err="1" smtClean="0"/>
              <a:t>teachers</a:t>
            </a:r>
            <a:r>
              <a:rPr lang="nl-NL" sz="4000" b="1" dirty="0" smtClean="0"/>
              <a:t>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22729" y="3132805"/>
            <a:ext cx="45418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4000" b="1" dirty="0" smtClean="0"/>
              <a:t>International </a:t>
            </a:r>
            <a:r>
              <a:rPr lang="nl-NL" sz="4000" b="1" dirty="0" err="1" smtClean="0"/>
              <a:t>students</a:t>
            </a:r>
            <a:endParaRPr lang="nl-NL" sz="4000" b="1" dirty="0" smtClean="0"/>
          </a:p>
          <a:p>
            <a:pPr>
              <a:buFontTx/>
              <a:buChar char="-"/>
            </a:pPr>
            <a:endParaRPr lang="nl-NL" sz="40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452104" y="3132805"/>
            <a:ext cx="38172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sz="4000" b="1" dirty="0" err="1" smtClean="0"/>
              <a:t>Faculty</a:t>
            </a:r>
            <a:endParaRPr lang="nl-NL" sz="4000" b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35" y="1941809"/>
            <a:ext cx="2564999" cy="162359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04" y="3565399"/>
            <a:ext cx="2619375" cy="1743075"/>
          </a:xfrm>
          <a:prstGeom prst="rect">
            <a:avLst/>
          </a:prstGeom>
        </p:spPr>
      </p:pic>
      <p:pic>
        <p:nvPicPr>
          <p:cNvPr id="9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16" y="2790363"/>
            <a:ext cx="4322254" cy="16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6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partners collaborating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4400" b="1" dirty="0" smtClean="0"/>
          </a:p>
          <a:p>
            <a:pPr marL="0" indent="0">
              <a:buNone/>
            </a:pPr>
            <a:r>
              <a:rPr lang="nl-NL" sz="4400" b="1" dirty="0" smtClean="0"/>
              <a:t>International </a:t>
            </a:r>
            <a:r>
              <a:rPr lang="nl-NL" sz="4400" b="1" dirty="0" err="1" smtClean="0"/>
              <a:t>students</a:t>
            </a:r>
            <a:endParaRPr lang="nl-NL" sz="4400" b="1" dirty="0" smtClean="0"/>
          </a:p>
          <a:p>
            <a:pPr marL="0" indent="0">
              <a:buNone/>
            </a:pPr>
            <a:endParaRPr lang="nl-NL" sz="4400" b="1" dirty="0"/>
          </a:p>
          <a:p>
            <a:pPr>
              <a:buFont typeface="Arial" panose="020B0604020202020204" pitchFamily="34" charset="0"/>
              <a:buChar char="-"/>
            </a:pPr>
            <a:r>
              <a:rPr lang="nl-NL" sz="4400" dirty="0"/>
              <a:t>select artist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nl-NL" sz="4400" dirty="0" err="1"/>
              <a:t>prepare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guide pupil questions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nl-NL" sz="4400" dirty="0"/>
              <a:t>support </a:t>
            </a:r>
            <a:r>
              <a:rPr lang="nl-NL" sz="4400" dirty="0" err="1"/>
              <a:t>pupils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answer</a:t>
            </a:r>
            <a:r>
              <a:rPr lang="nl-NL" sz="4400" dirty="0"/>
              <a:t> questions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nl-NL" sz="4400" dirty="0"/>
              <a:t>support </a:t>
            </a:r>
            <a:r>
              <a:rPr lang="nl-NL" sz="4400" dirty="0" err="1"/>
              <a:t>pupils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exchange </a:t>
            </a:r>
            <a:r>
              <a:rPr lang="nl-NL" sz="4400" dirty="0" err="1"/>
              <a:t>answers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built </a:t>
            </a:r>
            <a:r>
              <a:rPr lang="nl-NL" sz="4400" dirty="0" err="1"/>
              <a:t>knowledge</a:t>
            </a:r>
            <a:endParaRPr lang="nl-NL" sz="4400" dirty="0"/>
          </a:p>
          <a:p>
            <a:endParaRPr lang="nl-NL" dirty="0"/>
          </a:p>
        </p:txBody>
      </p:sp>
      <p:pic>
        <p:nvPicPr>
          <p:cNvPr id="4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16" y="1362635"/>
            <a:ext cx="5271245" cy="20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partners collaborating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16" y="191209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1" y="1912097"/>
            <a:ext cx="3496235" cy="2029487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38199" y="1912097"/>
            <a:ext cx="110669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000" b="1" dirty="0" err="1" smtClean="0"/>
              <a:t>Pupils</a:t>
            </a:r>
            <a:r>
              <a:rPr lang="nl-NL" sz="4000" b="1" dirty="0" smtClean="0"/>
              <a:t> (&amp; </a:t>
            </a:r>
            <a:r>
              <a:rPr lang="nl-NL" sz="4000" b="1" dirty="0" err="1" smtClean="0"/>
              <a:t>teachers</a:t>
            </a:r>
            <a:r>
              <a:rPr lang="nl-NL" sz="4000" b="1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b="1" dirty="0" smtClean="0"/>
          </a:p>
          <a:p>
            <a:pPr>
              <a:buFontTx/>
              <a:buChar char="-"/>
            </a:pPr>
            <a:r>
              <a:rPr lang="nl-NL" sz="4000" dirty="0" smtClean="0"/>
              <a:t>introduce artist in class</a:t>
            </a:r>
          </a:p>
          <a:p>
            <a:pPr>
              <a:buFontTx/>
              <a:buChar char="-"/>
            </a:pPr>
            <a:r>
              <a:rPr lang="nl-NL" sz="4000" dirty="0" err="1" smtClean="0"/>
              <a:t>raise</a:t>
            </a:r>
            <a:r>
              <a:rPr lang="nl-NL" sz="4000" dirty="0" smtClean="0"/>
              <a:t> questions</a:t>
            </a:r>
          </a:p>
          <a:p>
            <a:pPr>
              <a:buFontTx/>
              <a:buChar char="-"/>
            </a:pPr>
            <a:r>
              <a:rPr lang="nl-NL" sz="4000" dirty="0" err="1" smtClean="0"/>
              <a:t>investigate</a:t>
            </a:r>
            <a:r>
              <a:rPr lang="nl-NL" sz="4000" dirty="0" smtClean="0"/>
              <a:t> questions</a:t>
            </a:r>
          </a:p>
          <a:p>
            <a:pPr>
              <a:buFontTx/>
              <a:buChar char="-"/>
            </a:pPr>
            <a:r>
              <a:rPr lang="nl-NL" sz="4000" dirty="0" smtClean="0"/>
              <a:t>exchange </a:t>
            </a:r>
            <a:r>
              <a:rPr lang="nl-NL" sz="4000" dirty="0" err="1" smtClean="0"/>
              <a:t>answers</a:t>
            </a:r>
            <a:endParaRPr lang="nl-NL" sz="4000" dirty="0" smtClean="0"/>
          </a:p>
          <a:p>
            <a:pPr>
              <a:buFontTx/>
              <a:buChar char="-"/>
            </a:pPr>
            <a:r>
              <a:rPr lang="nl-NL" sz="4000" dirty="0" smtClean="0"/>
              <a:t>built </a:t>
            </a:r>
            <a:r>
              <a:rPr lang="nl-NL" sz="4000" dirty="0" err="1" smtClean="0"/>
              <a:t>collective</a:t>
            </a:r>
            <a:r>
              <a:rPr lang="nl-NL" sz="4000" dirty="0" smtClean="0"/>
              <a:t> </a:t>
            </a:r>
            <a:r>
              <a:rPr lang="nl-NL" sz="4000" dirty="0" err="1" smtClean="0"/>
              <a:t>knowledge</a:t>
            </a:r>
            <a:r>
              <a:rPr lang="nl-NL" sz="4000" dirty="0" smtClean="0"/>
              <a:t> in classroom </a:t>
            </a:r>
            <a:r>
              <a:rPr lang="nl-NL" sz="4000" dirty="0" err="1" smtClean="0"/>
              <a:t>mindmap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39757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Multiple partners collaborating</a:t>
            </a:r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 err="1" smtClean="0"/>
              <a:t>Faculty</a:t>
            </a:r>
            <a:endParaRPr lang="nl-NL" sz="4000" b="1" dirty="0" smtClean="0"/>
          </a:p>
          <a:p>
            <a:pPr>
              <a:buFontTx/>
              <a:buChar char="-"/>
            </a:pPr>
            <a:r>
              <a:rPr lang="nl-NL" sz="4000" dirty="0" smtClean="0"/>
              <a:t>introduce concept of QDL</a:t>
            </a:r>
          </a:p>
          <a:p>
            <a:pPr>
              <a:buFontTx/>
              <a:buChar char="-"/>
            </a:pPr>
            <a:r>
              <a:rPr lang="nl-NL" sz="4000" dirty="0" smtClean="0"/>
              <a:t>support </a:t>
            </a:r>
            <a:r>
              <a:rPr lang="nl-NL" sz="4000" dirty="0" err="1" smtClean="0"/>
              <a:t>students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000" dirty="0" smtClean="0"/>
              <a:t> mind </a:t>
            </a:r>
            <a:r>
              <a:rPr lang="nl-NL" sz="4000" dirty="0" err="1" smtClean="0"/>
              <a:t>mapping</a:t>
            </a:r>
            <a:r>
              <a:rPr lang="nl-NL" sz="4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000" dirty="0" smtClean="0"/>
              <a:t> </a:t>
            </a:r>
            <a:r>
              <a:rPr lang="nl-NL" sz="4000" dirty="0" err="1" smtClean="0"/>
              <a:t>guiding</a:t>
            </a:r>
            <a:r>
              <a:rPr lang="nl-NL" sz="4000" dirty="0" smtClean="0"/>
              <a:t>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000" dirty="0" smtClean="0"/>
              <a:t> </a:t>
            </a:r>
            <a:r>
              <a:rPr lang="nl-NL" sz="4000" dirty="0" err="1" smtClean="0"/>
              <a:t>knowledge</a:t>
            </a:r>
            <a:r>
              <a:rPr lang="nl-NL" sz="4000" dirty="0" smtClean="0"/>
              <a:t> </a:t>
            </a:r>
            <a:r>
              <a:rPr lang="nl-NL" sz="4000" dirty="0" err="1" smtClean="0"/>
              <a:t>construction</a:t>
            </a:r>
            <a:endParaRPr lang="nl-NL" sz="4000" dirty="0" smtClean="0"/>
          </a:p>
          <a:p>
            <a:pPr>
              <a:buFontTx/>
              <a:buChar char="-"/>
            </a:pPr>
            <a:r>
              <a:rPr lang="nl-NL" sz="4000" dirty="0" smtClean="0"/>
              <a:t>support student </a:t>
            </a:r>
            <a:r>
              <a:rPr lang="nl-NL" sz="4000" dirty="0" err="1" smtClean="0"/>
              <a:t>reflection</a:t>
            </a:r>
            <a:endParaRPr lang="nl-NL" sz="4000" b="1" dirty="0"/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16" y="1690688"/>
            <a:ext cx="3884578" cy="25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+mn-lt"/>
              </a:rPr>
              <a:t>Becoming</a:t>
            </a:r>
            <a:r>
              <a:rPr lang="nl-NL" b="1" dirty="0" smtClean="0">
                <a:latin typeface="+mn-lt"/>
              </a:rPr>
              <a:t> </a:t>
            </a:r>
            <a:r>
              <a:rPr lang="nl-NL" b="1" dirty="0" err="1" smtClean="0">
                <a:latin typeface="+mn-lt"/>
              </a:rPr>
              <a:t>global</a:t>
            </a:r>
            <a:r>
              <a:rPr lang="nl-NL" b="1" dirty="0" smtClean="0">
                <a:latin typeface="+mn-lt"/>
              </a:rPr>
              <a:t> </a:t>
            </a:r>
            <a:r>
              <a:rPr lang="nl-NL" b="1" dirty="0" err="1" smtClean="0">
                <a:latin typeface="+mn-lt"/>
              </a:rPr>
              <a:t>teachers</a:t>
            </a:r>
            <a:r>
              <a:rPr lang="nl-NL" b="1" dirty="0" smtClean="0">
                <a:latin typeface="+mn-lt"/>
              </a:rPr>
              <a:t>: </a:t>
            </a:r>
            <a:r>
              <a:rPr lang="nl-NL" b="1" dirty="0" err="1" smtClean="0">
                <a:latin typeface="+mn-lt"/>
              </a:rPr>
              <a:t>knowledge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This experience changed my idea of teaching from need to know all the answers, to co-inquire and co-construct knowledge with </a:t>
            </a:r>
            <a:r>
              <a:rPr lang="en-US" sz="3600" dirty="0" smtClean="0"/>
              <a:t>pupils.”</a:t>
            </a:r>
          </a:p>
          <a:p>
            <a:endParaRPr lang="en-US" sz="3600" dirty="0"/>
          </a:p>
          <a:p>
            <a:r>
              <a:rPr lang="en-US" sz="3600" dirty="0"/>
              <a:t>“Question-driven learning requires knowing what pupils’ interests </a:t>
            </a:r>
            <a:r>
              <a:rPr lang="en-US" sz="3600" dirty="0" smtClean="0"/>
              <a:t>are.”</a:t>
            </a:r>
          </a:p>
          <a:p>
            <a:endParaRPr lang="en-US" sz="3600" dirty="0"/>
          </a:p>
          <a:p>
            <a:r>
              <a:rPr lang="en-US" sz="3600" dirty="0" smtClean="0"/>
              <a:t>“Making a mind map pushes </a:t>
            </a:r>
            <a:r>
              <a:rPr lang="en-US" sz="3600" dirty="0"/>
              <a:t>you to think more in depth and push past mental boundaries”.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40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+mn-lt"/>
              </a:rPr>
              <a:t>Becoming</a:t>
            </a:r>
            <a:r>
              <a:rPr lang="nl-NL" b="1" dirty="0" smtClean="0">
                <a:latin typeface="+mn-lt"/>
              </a:rPr>
              <a:t> </a:t>
            </a:r>
            <a:r>
              <a:rPr lang="nl-NL" b="1" dirty="0" err="1" smtClean="0">
                <a:latin typeface="+mn-lt"/>
              </a:rPr>
              <a:t>global</a:t>
            </a:r>
            <a:r>
              <a:rPr lang="nl-NL" b="1" dirty="0" smtClean="0">
                <a:latin typeface="+mn-lt"/>
              </a:rPr>
              <a:t> </a:t>
            </a:r>
            <a:r>
              <a:rPr lang="nl-NL" b="1" dirty="0" err="1" smtClean="0">
                <a:latin typeface="+mn-lt"/>
              </a:rPr>
              <a:t>teachers</a:t>
            </a:r>
            <a:r>
              <a:rPr lang="nl-NL" b="1" dirty="0" smtClean="0">
                <a:latin typeface="+mn-lt"/>
              </a:rPr>
              <a:t>: skills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513294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“It is possible to organize shared control of learning in which children and their interest are more involved”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mind map was a good base to design activities and plan to suit interests</a:t>
            </a:r>
            <a:r>
              <a:rPr lang="en-US" sz="3600" dirty="0" smtClean="0"/>
              <a:t>”</a:t>
            </a:r>
          </a:p>
          <a:p>
            <a:r>
              <a:rPr lang="en-US" sz="3600" dirty="0"/>
              <a:t>“It maps out pupils’ ideas and where they and the teacher are heading for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“Elaboration </a:t>
            </a:r>
            <a:r>
              <a:rPr lang="en-US" sz="3600" dirty="0"/>
              <a:t>of classroom mind maps shows development of student learning”.</a:t>
            </a:r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311400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5154"/>
            <a:ext cx="10515600" cy="1021976"/>
          </a:xfrm>
        </p:spPr>
        <p:txBody>
          <a:bodyPr/>
          <a:lstStyle/>
          <a:p>
            <a:r>
              <a:rPr lang="nl-NL" dirty="0" err="1" smtClean="0"/>
              <a:t>Becoming</a:t>
            </a:r>
            <a:r>
              <a:rPr lang="nl-NL" dirty="0" smtClean="0"/>
              <a:t>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r>
              <a:rPr lang="nl-NL" dirty="0" smtClean="0"/>
              <a:t>: </a:t>
            </a:r>
            <a:r>
              <a:rPr lang="nl-NL" b="1" dirty="0" smtClean="0"/>
              <a:t>attitude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70212"/>
            <a:ext cx="10515600" cy="5387787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“This </a:t>
            </a:r>
            <a:r>
              <a:rPr lang="en-US" sz="3900" dirty="0"/>
              <a:t>experience dramatically changed my vision on my role as a teacher, I was a facilitator and guide to knowledge and tools</a:t>
            </a:r>
            <a:r>
              <a:rPr lang="en-US" sz="3900" dirty="0" smtClean="0"/>
              <a:t>”</a:t>
            </a:r>
          </a:p>
          <a:p>
            <a:endParaRPr lang="en-US" sz="3900" dirty="0"/>
          </a:p>
          <a:p>
            <a:r>
              <a:rPr lang="en-US" sz="3900" dirty="0" smtClean="0"/>
              <a:t>“I </a:t>
            </a:r>
            <a:r>
              <a:rPr lang="en-US" sz="3900" dirty="0"/>
              <a:t>have come to see how pupil-centered teaching allows pupils to feel valued and deepens the meaning of their </a:t>
            </a:r>
            <a:r>
              <a:rPr lang="en-US" sz="3900" dirty="0" smtClean="0"/>
              <a:t>learning”.</a:t>
            </a:r>
          </a:p>
          <a:p>
            <a:endParaRPr lang="en-US" sz="3900" dirty="0"/>
          </a:p>
          <a:p>
            <a:r>
              <a:rPr lang="en-US" sz="3900" dirty="0" smtClean="0"/>
              <a:t>“I felt confident when pupils were engaged in their tasks….In this way, children are more prepared for life”.</a:t>
            </a:r>
            <a:endParaRPr lang="nl-NL" sz="3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8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 smtClean="0">
                <a:latin typeface="+mn-lt"/>
              </a:rPr>
              <a:t>Global </a:t>
            </a:r>
            <a:r>
              <a:rPr lang="nl-NL" sz="6000" b="1" dirty="0" err="1" smtClean="0">
                <a:latin typeface="+mn-lt"/>
              </a:rPr>
              <a:t>Village</a:t>
            </a:r>
            <a:endParaRPr lang="nl-NL" sz="60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9383" r="9550" b="6897"/>
          <a:stretch/>
        </p:blipFill>
        <p:spPr>
          <a:xfrm>
            <a:off x="2545977" y="1437193"/>
            <a:ext cx="6974542" cy="5420807"/>
          </a:xfrm>
        </p:spPr>
      </p:pic>
    </p:spTree>
    <p:extLst>
      <p:ext uri="{BB962C8B-B14F-4D97-AF65-F5344CB8AC3E}">
        <p14:creationId xmlns:p14="http://schemas.microsoft.com/office/powerpoint/2010/main" val="39486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5" y="1899628"/>
            <a:ext cx="16462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nl-NL" sz="8000" b="1" dirty="0"/>
              <a:t>“</a:t>
            </a:r>
            <a:r>
              <a:rPr lang="nl-NL" sz="8000" b="1" dirty="0" err="1"/>
              <a:t>Let’s</a:t>
            </a:r>
            <a:r>
              <a:rPr lang="nl-NL" sz="8000" b="1" dirty="0"/>
              <a:t> focus on </a:t>
            </a:r>
            <a:r>
              <a:rPr lang="nl-NL" sz="8000" b="1" dirty="0" err="1"/>
              <a:t>exploration</a:t>
            </a:r>
            <a:r>
              <a:rPr lang="nl-NL" sz="8000" b="1" dirty="0"/>
              <a:t>”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200686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r="11183" b="1"/>
          <a:stretch/>
        </p:blipFill>
        <p:spPr bwMode="auto">
          <a:xfrm>
            <a:off x="968188" y="0"/>
            <a:ext cx="8839200" cy="6700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28761" y="6300581"/>
            <a:ext cx="5296643" cy="400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Global Citizenship (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Carabain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Global teacher</a:t>
            </a:r>
            <a:endParaRPr lang="nl-NL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7927"/>
            <a:ext cx="4973754" cy="516976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517136" y="1899983"/>
            <a:ext cx="7674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personal </a:t>
            </a:r>
            <a:r>
              <a:rPr lang="nl-NL" sz="4000" dirty="0" err="1" smtClean="0"/>
              <a:t>identity</a:t>
            </a:r>
            <a:r>
              <a:rPr lang="nl-NL" sz="4000" dirty="0" smtClean="0"/>
              <a:t>: </a:t>
            </a:r>
            <a:r>
              <a:rPr lang="nl-NL" sz="4000" dirty="0" err="1" smtClean="0"/>
              <a:t>global</a:t>
            </a:r>
            <a:r>
              <a:rPr lang="nl-NL" sz="4000" dirty="0" smtClean="0"/>
              <a:t> </a:t>
            </a:r>
            <a:r>
              <a:rPr lang="nl-NL" sz="4000" dirty="0" err="1" smtClean="0"/>
              <a:t>citizen</a:t>
            </a:r>
            <a:endParaRPr lang="nl-NL" sz="4000" dirty="0" smtClean="0"/>
          </a:p>
          <a:p>
            <a:endParaRPr lang="nl-NL" sz="4000" dirty="0" smtClean="0"/>
          </a:p>
          <a:p>
            <a:endParaRPr lang="nl-NL" sz="4000" dirty="0" smtClean="0"/>
          </a:p>
          <a:p>
            <a:endParaRPr lang="nl-NL" sz="4000" dirty="0"/>
          </a:p>
          <a:p>
            <a:r>
              <a:rPr lang="nl-NL" sz="4000" dirty="0" smtClean="0"/>
              <a:t>professional </a:t>
            </a:r>
            <a:r>
              <a:rPr lang="nl-NL" sz="4000" dirty="0" err="1" smtClean="0"/>
              <a:t>identity</a:t>
            </a:r>
            <a:r>
              <a:rPr lang="nl-NL" sz="4000" dirty="0" smtClean="0"/>
              <a:t>: </a:t>
            </a:r>
            <a:r>
              <a:rPr lang="nl-NL" sz="4000" dirty="0" err="1" smtClean="0"/>
              <a:t>global</a:t>
            </a:r>
            <a:r>
              <a:rPr lang="nl-NL" sz="4000" dirty="0" smtClean="0"/>
              <a:t> teacher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7332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latin typeface="+mn-lt"/>
              </a:rPr>
              <a:t>How </a:t>
            </a:r>
            <a:r>
              <a:rPr lang="nl-NL" b="1" dirty="0" err="1" smtClean="0">
                <a:latin typeface="+mn-lt"/>
              </a:rPr>
              <a:t>to</a:t>
            </a:r>
            <a:r>
              <a:rPr lang="nl-NL" b="1" dirty="0" smtClean="0">
                <a:latin typeface="+mn-lt"/>
              </a:rPr>
              <a:t> </a:t>
            </a:r>
            <a:r>
              <a:rPr lang="nl-NL" b="1" dirty="0" err="1" smtClean="0">
                <a:latin typeface="+mn-lt"/>
              </a:rPr>
              <a:t>become</a:t>
            </a:r>
            <a:r>
              <a:rPr lang="nl-NL" b="1" dirty="0" smtClean="0">
                <a:latin typeface="+mn-lt"/>
              </a:rPr>
              <a:t> a </a:t>
            </a:r>
            <a:r>
              <a:rPr lang="nl-NL" b="1" dirty="0" err="1" smtClean="0">
                <a:latin typeface="+mn-lt"/>
              </a:rPr>
              <a:t>global</a:t>
            </a:r>
            <a:r>
              <a:rPr lang="nl-NL" b="1" dirty="0" smtClean="0">
                <a:latin typeface="+mn-lt"/>
              </a:rPr>
              <a:t> teacher?</a:t>
            </a:r>
            <a:endParaRPr lang="nl-NL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400" b="1" dirty="0" smtClean="0"/>
          </a:p>
          <a:p>
            <a:r>
              <a:rPr lang="nl-NL" sz="4400" b="1" dirty="0" smtClean="0"/>
              <a:t> </a:t>
            </a:r>
            <a:r>
              <a:rPr lang="nl-NL" sz="4400" b="1" dirty="0" err="1" smtClean="0"/>
              <a:t>be</a:t>
            </a:r>
            <a:r>
              <a:rPr lang="nl-NL" sz="4400" b="1" dirty="0" smtClean="0"/>
              <a:t>  a </a:t>
            </a:r>
            <a:r>
              <a:rPr lang="nl-NL" sz="4400" b="1" dirty="0" err="1" smtClean="0"/>
              <a:t>global</a:t>
            </a:r>
            <a:r>
              <a:rPr lang="nl-NL" sz="4400" b="1" dirty="0" smtClean="0"/>
              <a:t> </a:t>
            </a:r>
            <a:r>
              <a:rPr lang="nl-NL" sz="4400" b="1" dirty="0" err="1" smtClean="0"/>
              <a:t>citizen</a:t>
            </a:r>
            <a:endParaRPr lang="nl-NL" sz="4400" b="1" dirty="0" smtClean="0"/>
          </a:p>
          <a:p>
            <a:pPr marL="0" indent="0">
              <a:buNone/>
            </a:pPr>
            <a:endParaRPr lang="nl-NL" sz="4400" b="1" dirty="0"/>
          </a:p>
          <a:p>
            <a:r>
              <a:rPr lang="nl-NL" sz="4400" b="1" dirty="0" smtClean="0"/>
              <a:t> </a:t>
            </a:r>
            <a:r>
              <a:rPr lang="nl-NL" sz="4800" b="1" dirty="0" smtClean="0">
                <a:solidFill>
                  <a:srgbClr val="FF0000"/>
                </a:solidFill>
              </a:rPr>
              <a:t>+ </a:t>
            </a:r>
            <a:r>
              <a:rPr lang="nl-NL" sz="4400" b="1" dirty="0" smtClean="0">
                <a:solidFill>
                  <a:srgbClr val="FF0000"/>
                </a:solidFill>
              </a:rPr>
              <a:t>  (more)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5553637" y="3244334"/>
            <a:ext cx="142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01087" y="1825623"/>
            <a:ext cx="4370295" cy="4037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 of comfort zone in an international workplace</a:t>
            </a:r>
            <a:endParaRPr lang="nl-NL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7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latin typeface="+mn-lt"/>
              </a:rPr>
              <a:t>International </a:t>
            </a:r>
            <a:r>
              <a:rPr lang="nl-NL" b="1" dirty="0" err="1" smtClean="0">
                <a:latin typeface="+mn-lt"/>
              </a:rPr>
              <a:t>workplace</a:t>
            </a:r>
            <a:r>
              <a:rPr lang="nl-NL" b="1" dirty="0" smtClean="0">
                <a:latin typeface="+mn-lt"/>
              </a:rPr>
              <a:t> </a:t>
            </a:r>
            <a:r>
              <a:rPr lang="nl-NL" b="1" dirty="0" err="1" smtClean="0">
                <a:latin typeface="+mn-lt"/>
              </a:rPr>
              <a:t>requirements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5400" dirty="0" smtClean="0"/>
              <a:t> </a:t>
            </a:r>
          </a:p>
          <a:p>
            <a:r>
              <a:rPr lang="nl-NL" sz="4800" dirty="0" smtClean="0"/>
              <a:t>        attitude</a:t>
            </a:r>
          </a:p>
          <a:p>
            <a:endParaRPr lang="nl-NL" sz="4800" dirty="0"/>
          </a:p>
          <a:p>
            <a:r>
              <a:rPr lang="nl-NL" sz="4800" dirty="0" smtClean="0"/>
              <a:t>        skills</a:t>
            </a:r>
          </a:p>
          <a:p>
            <a:endParaRPr lang="nl-NL" sz="4800" dirty="0"/>
          </a:p>
          <a:p>
            <a:r>
              <a:rPr lang="nl-NL" sz="4800" dirty="0" smtClean="0"/>
              <a:t>        </a:t>
            </a:r>
            <a:r>
              <a:rPr lang="nl-NL" sz="4800" dirty="0" err="1" smtClean="0"/>
              <a:t>knowledge</a:t>
            </a:r>
            <a:endParaRPr lang="nl-NL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484095" y="1825625"/>
            <a:ext cx="5535706" cy="4351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Into a zone of proximal development as </a:t>
            </a:r>
            <a:endParaRPr lang="en-US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endParaRPr lang="nl-NL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0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46185"/>
            <a:ext cx="10515600" cy="714427"/>
          </a:xfrm>
        </p:spPr>
        <p:txBody>
          <a:bodyPr/>
          <a:lstStyle/>
          <a:p>
            <a:r>
              <a:rPr lang="nl-NL" b="1" dirty="0" smtClean="0"/>
              <a:t>Question-</a:t>
            </a:r>
            <a:r>
              <a:rPr lang="nl-NL" b="1" dirty="0" err="1" smtClean="0"/>
              <a:t>driven</a:t>
            </a:r>
            <a:r>
              <a:rPr lang="nl-NL" b="1" dirty="0" smtClean="0"/>
              <a:t> </a:t>
            </a:r>
            <a:r>
              <a:rPr lang="nl-NL" b="1" dirty="0" err="1" smtClean="0"/>
              <a:t>learning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243763"/>
              </p:ext>
            </p:extLst>
          </p:nvPr>
        </p:nvGraphicFramePr>
        <p:xfrm>
          <a:off x="268941" y="860613"/>
          <a:ext cx="11743765" cy="599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27"/>
                <a:gridCol w="2331395"/>
                <a:gridCol w="2307681"/>
                <a:gridCol w="2221497"/>
                <a:gridCol w="2648365"/>
              </a:tblGrid>
              <a:tr h="550181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Phase</a:t>
                      </a:r>
                      <a:r>
                        <a:rPr lang="nl-NL" sz="2800" dirty="0" smtClean="0"/>
                        <a:t> 1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Phase</a:t>
                      </a:r>
                      <a:r>
                        <a:rPr lang="nl-NL" sz="2800" baseline="0" dirty="0" smtClean="0"/>
                        <a:t> 2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Phase</a:t>
                      </a:r>
                      <a:r>
                        <a:rPr lang="nl-NL" sz="2800" dirty="0" smtClean="0"/>
                        <a:t> 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Phase</a:t>
                      </a:r>
                      <a:r>
                        <a:rPr lang="nl-NL" sz="2800" dirty="0" smtClean="0"/>
                        <a:t> 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 smtClean="0"/>
                        <a:t>Phase</a:t>
                      </a:r>
                      <a:r>
                        <a:rPr lang="nl-NL" sz="2800" dirty="0" smtClean="0"/>
                        <a:t> 5</a:t>
                      </a:r>
                      <a:endParaRPr lang="nl-NL" sz="2800" dirty="0"/>
                    </a:p>
                  </a:txBody>
                  <a:tcPr/>
                </a:tc>
              </a:tr>
              <a:tr h="92003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design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introduce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questioning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construct </a:t>
                      </a:r>
                      <a:r>
                        <a:rPr lang="nl-NL" sz="3200" dirty="0" err="1" smtClean="0"/>
                        <a:t>knowledge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 smtClean="0"/>
                        <a:t>evaluate</a:t>
                      </a:r>
                      <a:endParaRPr lang="nl-NL" sz="3200" dirty="0"/>
                    </a:p>
                  </a:txBody>
                  <a:tcPr/>
                </a:tc>
              </a:tr>
              <a:tr h="1365093">
                <a:tc>
                  <a:txBody>
                    <a:bodyPr/>
                    <a:lstStyle/>
                    <a:p>
                      <a:endParaRPr lang="nl-NL" sz="2400" dirty="0" smtClean="0"/>
                    </a:p>
                    <a:p>
                      <a:endParaRPr lang="nl-NL" sz="2400" dirty="0" smtClean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 smtClean="0"/>
                    </a:p>
                    <a:p>
                      <a:endParaRPr lang="nl-NL" sz="2400" dirty="0" smtClean="0"/>
                    </a:p>
                    <a:p>
                      <a:endParaRPr lang="nl-NL" sz="2400" dirty="0" smtClean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</a:tr>
              <a:tr h="97090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Core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curriclum</a:t>
                      </a:r>
                      <a:endParaRPr lang="nl-N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Inventory</a:t>
                      </a:r>
                      <a:r>
                        <a:rPr lang="nl-NL" sz="2400" baseline="0" dirty="0" smtClean="0"/>
                        <a:t> of prior </a:t>
                      </a:r>
                      <a:r>
                        <a:rPr lang="nl-NL" sz="2400" baseline="0" dirty="0" err="1" smtClean="0"/>
                        <a:t>knowledge</a:t>
                      </a:r>
                      <a:endParaRPr lang="nl-NL" sz="2400" baseline="0" dirty="0" smtClean="0"/>
                    </a:p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nl-NL" sz="2400" dirty="0" err="1" smtClean="0"/>
                        <a:t>elicit</a:t>
                      </a:r>
                      <a:endParaRPr lang="nl-NL" sz="2400" dirty="0" smtClean="0"/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nl-NL" sz="2400" dirty="0" smtClean="0"/>
                        <a:t>select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nl-NL" sz="2400" dirty="0" smtClean="0"/>
                        <a:t>c)   </a:t>
                      </a:r>
                      <a:r>
                        <a:rPr lang="nl-NL" sz="2400" dirty="0" err="1" smtClean="0"/>
                        <a:t>answer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Construct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dirty="0" smtClean="0"/>
                        <a:t>collectieve </a:t>
                      </a:r>
                      <a:r>
                        <a:rPr lang="nl-NL" sz="2400" dirty="0" err="1" smtClean="0"/>
                        <a:t>knowledge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nl-NL" sz="2400" dirty="0" err="1" smtClean="0"/>
                        <a:t>knowledge</a:t>
                      </a:r>
                      <a:endParaRPr lang="nl-NL" sz="2400" dirty="0" smtClean="0"/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nl-NL" sz="2400" dirty="0" smtClean="0"/>
                        <a:t>(meta) </a:t>
                      </a:r>
                      <a:r>
                        <a:rPr lang="nl-NL" sz="2400" dirty="0" err="1" smtClean="0"/>
                        <a:t>cognitive</a:t>
                      </a:r>
                      <a:r>
                        <a:rPr lang="nl-NL" sz="2400" dirty="0" smtClean="0"/>
                        <a:t> skills</a:t>
                      </a:r>
                      <a:endParaRPr lang="nl-NL" sz="2400" dirty="0"/>
                    </a:p>
                  </a:txBody>
                  <a:tcPr/>
                </a:tc>
              </a:tr>
              <a:tr h="809281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Expert mind map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Classroom</a:t>
                      </a:r>
                      <a:r>
                        <a:rPr lang="nl-NL" sz="2000" baseline="0" dirty="0" smtClean="0"/>
                        <a:t> mind map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Classroom</a:t>
                      </a:r>
                      <a:r>
                        <a:rPr lang="nl-NL" sz="2000" baseline="0" dirty="0" smtClean="0"/>
                        <a:t> mind map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Classroom</a:t>
                      </a:r>
                      <a:r>
                        <a:rPr lang="nl-NL" sz="2000" baseline="0" dirty="0" smtClean="0"/>
                        <a:t> mind map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Classroom</a:t>
                      </a:r>
                      <a:r>
                        <a:rPr lang="nl-NL" sz="2000" baseline="0" dirty="0" smtClean="0"/>
                        <a:t> mind map</a:t>
                      </a:r>
                      <a:endParaRPr lang="nl-NL" sz="2000" dirty="0" smtClean="0"/>
                    </a:p>
                    <a:p>
                      <a:pPr algn="ctr"/>
                      <a:endParaRPr lang="nl-NL" sz="2000" dirty="0" smtClean="0"/>
                    </a:p>
                  </a:txBody>
                  <a:tcPr/>
                </a:tc>
              </a:tr>
              <a:tr h="679635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Teachers</a:t>
                      </a:r>
                    </a:p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Teachers </a:t>
                      </a:r>
                    </a:p>
                    <a:p>
                      <a:pPr algn="ctr"/>
                      <a:r>
                        <a:rPr lang="nl-NL" sz="2400" dirty="0" err="1" smtClean="0"/>
                        <a:t>Pupils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Teachers </a:t>
                      </a:r>
                    </a:p>
                    <a:p>
                      <a:pPr algn="ctr"/>
                      <a:r>
                        <a:rPr lang="nl-NL" sz="2400" dirty="0" err="1" smtClean="0"/>
                        <a:t>Pupils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Teachers </a:t>
                      </a:r>
                    </a:p>
                    <a:p>
                      <a:pPr algn="ctr"/>
                      <a:r>
                        <a:rPr lang="nl-NL" sz="2400" dirty="0" err="1" smtClean="0"/>
                        <a:t>Pupils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err="1" smtClean="0"/>
                        <a:t>lTeachers</a:t>
                      </a:r>
                      <a:r>
                        <a:rPr lang="nl-NL" sz="2400" dirty="0" smtClean="0"/>
                        <a:t> </a:t>
                      </a:r>
                    </a:p>
                    <a:p>
                      <a:pPr algn="ctr"/>
                      <a:r>
                        <a:rPr lang="nl-NL" sz="2400" dirty="0" err="1" smtClean="0"/>
                        <a:t>Pupils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8" descr="clipboard(7).png">
            <a:hlinkClick r:id="rId3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66" y="2591522"/>
            <a:ext cx="2145944" cy="1309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364" y="2600549"/>
            <a:ext cx="1854129" cy="13006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6"/>
          <a:srcRect l="7812" t="703" r="8402" b="16667"/>
          <a:stretch/>
        </p:blipFill>
        <p:spPr>
          <a:xfrm>
            <a:off x="7305999" y="2551768"/>
            <a:ext cx="2026281" cy="130962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1303" y="2581933"/>
            <a:ext cx="1937126" cy="131921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729" y="2551768"/>
            <a:ext cx="1740716" cy="13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8549"/>
            <a:ext cx="10515600" cy="1325563"/>
          </a:xfrm>
        </p:spPr>
        <p:txBody>
          <a:bodyPr/>
          <a:lstStyle/>
          <a:p>
            <a:r>
              <a:rPr lang="nl-NL" dirty="0" smtClean="0"/>
              <a:t>QDL supports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  <a:r>
              <a:rPr lang="nl-NL" dirty="0" err="1" smtClean="0"/>
              <a:t>citizenship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3608" y="3826173"/>
            <a:ext cx="34046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   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</a:t>
            </a:r>
          </a:p>
          <a:p>
            <a:pPr marL="0" indent="0">
              <a:buNone/>
            </a:pPr>
            <a:endParaRPr lang="nl-NL" sz="1100" b="1" dirty="0" smtClean="0"/>
          </a:p>
          <a:p>
            <a:pPr marL="0" indent="0">
              <a:buNone/>
            </a:pPr>
            <a:r>
              <a:rPr lang="nl-NL" sz="4800" b="1" dirty="0" smtClean="0"/>
              <a:t>Attitude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sz="2800" dirty="0"/>
          </a:p>
          <a:p>
            <a:pPr lvl="1"/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4575048" y="3826173"/>
            <a:ext cx="2877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 smtClean="0"/>
          </a:p>
          <a:p>
            <a:r>
              <a:rPr lang="nl-NL" sz="2800" dirty="0" smtClean="0"/>
              <a:t>	</a:t>
            </a:r>
          </a:p>
          <a:p>
            <a:endParaRPr lang="nl-NL" sz="2800" b="1" dirty="0"/>
          </a:p>
          <a:p>
            <a:r>
              <a:rPr lang="nl-NL" sz="4800" b="1" dirty="0" smtClean="0"/>
              <a:t>Skills</a:t>
            </a:r>
          </a:p>
        </p:txBody>
      </p:sp>
      <p:sp>
        <p:nvSpPr>
          <p:cNvPr id="5" name="Rechthoek 4"/>
          <p:cNvSpPr/>
          <p:nvPr/>
        </p:nvSpPr>
        <p:spPr>
          <a:xfrm>
            <a:off x="8086165" y="3826173"/>
            <a:ext cx="35236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 </a:t>
            </a:r>
            <a:r>
              <a:rPr lang="nl-NL" sz="2800" dirty="0" smtClean="0"/>
              <a:t>    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    </a:t>
            </a:r>
          </a:p>
          <a:p>
            <a:endParaRPr lang="nl-NL" sz="2800" b="1" dirty="0"/>
          </a:p>
          <a:p>
            <a:r>
              <a:rPr lang="nl-NL" sz="4800" b="1" dirty="0" smtClean="0"/>
              <a:t>Knowledge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97" y="1689524"/>
            <a:ext cx="3432575" cy="26852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7" y="1654112"/>
            <a:ext cx="2657975" cy="27206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5" y="1621517"/>
            <a:ext cx="3747254" cy="27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QDL supports </a:t>
            </a:r>
            <a:r>
              <a:rPr lang="nl-NL" dirty="0" err="1"/>
              <a:t>global</a:t>
            </a:r>
            <a:r>
              <a:rPr lang="nl-NL" dirty="0"/>
              <a:t> </a:t>
            </a:r>
            <a:r>
              <a:rPr lang="nl-NL" dirty="0" err="1" smtClean="0"/>
              <a:t>citizenship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5400" b="1" dirty="0" smtClean="0"/>
              <a:t>Attitude</a:t>
            </a:r>
          </a:p>
          <a:p>
            <a:pPr marL="0" indent="0">
              <a:buNone/>
            </a:pPr>
            <a:endParaRPr lang="nl-NL" sz="5400" dirty="0"/>
          </a:p>
          <a:p>
            <a:pPr lvl="1"/>
            <a:r>
              <a:rPr lang="nl-NL" sz="4000" dirty="0" err="1"/>
              <a:t>inquiry</a:t>
            </a:r>
            <a:r>
              <a:rPr lang="nl-NL" sz="4000" dirty="0"/>
              <a:t> as a stance</a:t>
            </a:r>
          </a:p>
          <a:p>
            <a:pPr lvl="3"/>
            <a:r>
              <a:rPr lang="nl-NL" sz="3800" dirty="0"/>
              <a:t>open </a:t>
            </a:r>
            <a:r>
              <a:rPr lang="nl-NL" sz="3800" dirty="0" err="1"/>
              <a:t>mindedness</a:t>
            </a:r>
            <a:endParaRPr lang="nl-NL" sz="3800" dirty="0"/>
          </a:p>
          <a:p>
            <a:pPr lvl="5"/>
            <a:r>
              <a:rPr lang="nl-NL" sz="4000" dirty="0" err="1"/>
              <a:t>critical</a:t>
            </a:r>
            <a:r>
              <a:rPr lang="nl-NL" sz="4000" dirty="0"/>
              <a:t> thinking</a:t>
            </a:r>
          </a:p>
          <a:p>
            <a:pPr lvl="7"/>
            <a:r>
              <a:rPr lang="nl-NL" sz="4000" dirty="0"/>
              <a:t>life long </a:t>
            </a:r>
            <a:r>
              <a:rPr lang="nl-NL" sz="4000" dirty="0" err="1"/>
              <a:t>learning</a:t>
            </a:r>
            <a:endParaRPr lang="nl-NL" sz="4000" dirty="0"/>
          </a:p>
          <a:p>
            <a:endParaRPr lang="nl-NL" dirty="0"/>
          </a:p>
        </p:txBody>
      </p:sp>
      <p:pic>
        <p:nvPicPr>
          <p:cNvPr id="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825625"/>
            <a:ext cx="2675965" cy="27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518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Widescreen</PresentationFormat>
  <Paragraphs>194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Kantoorthema</vt:lpstr>
      <vt:lpstr>“Let’s focus on exploration”</vt:lpstr>
      <vt:lpstr>Global Village</vt:lpstr>
      <vt:lpstr>PowerPoint Presentation</vt:lpstr>
      <vt:lpstr>Global teacher</vt:lpstr>
      <vt:lpstr>How to become a global teacher?</vt:lpstr>
      <vt:lpstr>International workplace requirements</vt:lpstr>
      <vt:lpstr>Question-driven learning</vt:lpstr>
      <vt:lpstr>QDL supports global citizenship</vt:lpstr>
      <vt:lpstr>QDL supports global citizenship </vt:lpstr>
      <vt:lpstr>QDL supports global citizenship</vt:lpstr>
      <vt:lpstr>QDL supports global citizenship</vt:lpstr>
      <vt:lpstr>Workplace assignment Winter Course</vt:lpstr>
      <vt:lpstr>Multiple partners collaborating</vt:lpstr>
      <vt:lpstr>Multiple partners collaborating</vt:lpstr>
      <vt:lpstr>Multiple partners collaborating</vt:lpstr>
      <vt:lpstr>Multiple partners collaborating</vt:lpstr>
      <vt:lpstr>Becoming global teachers: knowledge</vt:lpstr>
      <vt:lpstr>Becoming global teachers: skills</vt:lpstr>
      <vt:lpstr>Becoming global teachers: attitude</vt:lpstr>
      <vt:lpstr>PowerPoint Presentation</vt:lpstr>
    </vt:vector>
  </TitlesOfParts>
  <Company>Hogeschool van Arnhem en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Stokhof Harry</dc:creator>
  <cp:lastModifiedBy>Fransen Peter</cp:lastModifiedBy>
  <cp:revision>27</cp:revision>
  <dcterms:created xsi:type="dcterms:W3CDTF">2016-06-07T06:50:50Z</dcterms:created>
  <dcterms:modified xsi:type="dcterms:W3CDTF">2016-06-17T10:56:29Z</dcterms:modified>
</cp:coreProperties>
</file>