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1" r:id="rId3"/>
    <p:sldId id="302" r:id="rId4"/>
    <p:sldId id="303" r:id="rId5"/>
    <p:sldId id="304" r:id="rId6"/>
    <p:sldId id="305" r:id="rId7"/>
    <p:sldId id="307" r:id="rId8"/>
    <p:sldId id="311" r:id="rId9"/>
    <p:sldId id="312" r:id="rId10"/>
    <p:sldId id="313" r:id="rId11"/>
    <p:sldId id="314" r:id="rId12"/>
  </p:sldIdLst>
  <p:sldSz cx="10160000" cy="8890000"/>
  <p:notesSz cx="6794500" cy="9931400"/>
  <p:embeddedFontLs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16" y="78"/>
      </p:cViewPr>
      <p:guideLst>
        <p:guide orient="horz" pos="2800"/>
        <p:guide pos="3200"/>
      </p:guideLst>
    </p:cSldViewPr>
  </p:slideViewPr>
  <p:notesTextViewPr>
    <p:cViewPr>
      <p:scale>
        <a:sx n="100" d="100"/>
        <a:sy n="100" d="100"/>
      </p:scale>
      <p:origin x="0" y="29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17C52-0EE2-47CC-96BA-DC2FEAF61048}" type="datetimeFigureOut">
              <a:rPr lang="nl-NL" smtClean="0"/>
              <a:pPr/>
              <a:t>23-11-2013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7ADDA-7D27-4E36-B833-91519C4BC619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9E97E-5D76-4064-89E6-8E893EEE59C4}" type="datetimeFigureOut">
              <a:rPr lang="nl-NL" smtClean="0"/>
              <a:pPr/>
              <a:t>23-11-2013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44538"/>
            <a:ext cx="42545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BCCB6-930C-470E-A965-1646EC334716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200" dirty="0" smtClean="0"/>
              <a:t>(voorbeeld meenemen)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CCB6-930C-470E-A965-1646EC334716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CCB6-930C-470E-A965-1646EC334716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CCB6-930C-470E-A965-1646EC334716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mtClean="0"/>
              <a:t>http://www.google.nl/imgres?hl=nl&amp;biw=1280&amp;bih=645&amp;tbm=isch&amp;tbnid=S_acNdZyJ6InEM:&amp;imgrefurl=http://www.b-lay.com/2013/01/10/finding-your-software-balance/&amp;docid=FiVjzePEj9sY9M&amp;imgurl=http://www.b-lay.com/wp-content/uploads/2013/01/finding_balance_news_625x430.jpg&amp;w=625&amp;h=430&amp;ei=DWiSUta7K4Tcswa634HYDA&amp;zoom=1&amp;ved=1t:3588,r:14,s:0,i:132&amp;iact=rc&amp;page=2&amp;tbnh=176&amp;tbnw=239&amp;start=10&amp;ndsp=21&amp;tx=103.60009765625&amp;ty=108.80000305175781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CCB6-930C-470E-A965-1646EC334716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ttp://www.google.nl/url?sa=i&amp;rct=j&amp;q=&amp;esrc=s&amp;frm=1&amp;source=images&amp;cd=&amp;cad=rja&amp;docid=oAN0tJfG56Gl0M&amp;tbnid=Ev1bn5_Y5Wcy3M:&amp;ved=0CAUQjRw&amp;url=http%3A%2F%2Fwww.toevalgezocht.nl%2Fprojecten%2Fcultura_familia_i_project_van_een_jaar%2Fbeeldverslag%2F7845&amp;ei=2WeSUorAKeiw0QWO3IDYDg&amp;bvm=bv.57127890,d.Yms&amp;psig=AFQjCNGSzqLneteEmsFEzAzh78lcNFm8jQ&amp;ust=1385412943135713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CCB6-930C-470E-A965-1646EC334716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61664"/>
            <a:ext cx="8636000" cy="1905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37667"/>
            <a:ext cx="7112000" cy="22718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570-783F-4800-A1CC-C1D52EDD8AC0}" type="datetimeFigureOut">
              <a:rPr lang="nl-NL" smtClean="0"/>
              <a:pPr/>
              <a:t>23-11-2013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EE8-C367-4243-A485-985649310CE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570-783F-4800-A1CC-C1D52EDD8AC0}" type="datetimeFigureOut">
              <a:rPr lang="nl-NL" smtClean="0"/>
              <a:pPr/>
              <a:t>23-11-2013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EE8-C367-4243-A485-985649310CE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56014"/>
            <a:ext cx="2286000" cy="75853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56014"/>
            <a:ext cx="6688667" cy="75853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570-783F-4800-A1CC-C1D52EDD8AC0}" type="datetimeFigureOut">
              <a:rPr lang="nl-NL" smtClean="0"/>
              <a:pPr/>
              <a:t>23-11-2013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EE8-C367-4243-A485-985649310CE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570-783F-4800-A1CC-C1D52EDD8AC0}" type="datetimeFigureOut">
              <a:rPr lang="nl-NL" smtClean="0"/>
              <a:pPr/>
              <a:t>23-11-2013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EE8-C367-4243-A485-985649310CE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712650"/>
            <a:ext cx="8636000" cy="17656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767962"/>
            <a:ext cx="8636000" cy="19446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570-783F-4800-A1CC-C1D52EDD8AC0}" type="datetimeFigureOut">
              <a:rPr lang="nl-NL" smtClean="0"/>
              <a:pPr/>
              <a:t>23-11-2013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EE8-C367-4243-A485-985649310CE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074335"/>
            <a:ext cx="4487333" cy="58669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074335"/>
            <a:ext cx="4487333" cy="58669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570-783F-4800-A1CC-C1D52EDD8AC0}" type="datetimeFigureOut">
              <a:rPr lang="nl-NL" smtClean="0"/>
              <a:pPr/>
              <a:t>23-11-2013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EE8-C367-4243-A485-985649310CE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89961"/>
            <a:ext cx="4489098" cy="8293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819282"/>
            <a:ext cx="4489098" cy="51220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989961"/>
            <a:ext cx="4490861" cy="8293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819282"/>
            <a:ext cx="4490861" cy="51220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570-783F-4800-A1CC-C1D52EDD8AC0}" type="datetimeFigureOut">
              <a:rPr lang="nl-NL" smtClean="0"/>
              <a:pPr/>
              <a:t>23-11-2013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EE8-C367-4243-A485-985649310CE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570-783F-4800-A1CC-C1D52EDD8AC0}" type="datetimeFigureOut">
              <a:rPr lang="nl-NL" smtClean="0"/>
              <a:pPr/>
              <a:t>23-11-2013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EE8-C367-4243-A485-985649310CE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570-783F-4800-A1CC-C1D52EDD8AC0}" type="datetimeFigureOut">
              <a:rPr lang="nl-NL" smtClean="0"/>
              <a:pPr/>
              <a:t>23-11-2013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EE8-C367-4243-A485-985649310CE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53954"/>
            <a:ext cx="3342570" cy="150636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53956"/>
            <a:ext cx="5679722" cy="7587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860317"/>
            <a:ext cx="3342570" cy="60810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570-783F-4800-A1CC-C1D52EDD8AC0}" type="datetimeFigureOut">
              <a:rPr lang="nl-NL" smtClean="0"/>
              <a:pPr/>
              <a:t>23-11-2013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EE8-C367-4243-A485-985649310CE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6223000"/>
            <a:ext cx="6096000" cy="7346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94338"/>
            <a:ext cx="6096000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957660"/>
            <a:ext cx="6096000" cy="10433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570-783F-4800-A1CC-C1D52EDD8AC0}" type="datetimeFigureOut">
              <a:rPr lang="nl-NL" smtClean="0"/>
              <a:pPr/>
              <a:t>23-11-2013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EE8-C367-4243-A485-985649310CE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6012"/>
            <a:ext cx="9144000" cy="1481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74335"/>
            <a:ext cx="9144000" cy="5866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8239715"/>
            <a:ext cx="2370667" cy="4733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39570-783F-4800-A1CC-C1D52EDD8AC0}" type="datetimeFigureOut">
              <a:rPr lang="nl-NL" smtClean="0"/>
              <a:pPr/>
              <a:t>23-11-2013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8239715"/>
            <a:ext cx="3217333" cy="4733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8239715"/>
            <a:ext cx="2370667" cy="4733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15EE8-C367-4243-A485-985649310CE0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www.google.nl/url?sa=i&amp;rct=j&amp;q=&amp;esrc=s&amp;frm=1&amp;source=images&amp;cd=&amp;cad=rja&amp;docid=FiVjzePEj9sY9M&amp;tbnid=S_acNdZyJ6InEM:&amp;ved=0CAUQjRw&amp;url=http%3A%2F%2Fwww.b-lay.com%2F2013%2F01%2F10%2Ffinding-your-software-balance%2F&amp;ei=5DySUsGoI-nP0AXbwYGgBg&amp;bvm=bv.57127890,d.Yms&amp;psig=AFQjCNFqpXQOKzSewHZBnZ8VuiZUNcUyyg&amp;ust=1385401931610493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://www.google.nl/url?sa=i&amp;rct=j&amp;q=&amp;esrc=s&amp;frm=1&amp;source=images&amp;cd=&amp;cad=rja&amp;docid=oAN0tJfG56Gl0M&amp;tbnid=Ev1bn5_Y5Wcy3M:&amp;ved=0CAUQjRw&amp;url=http%3A%2F%2Fwww.toevalgezocht.nl%2Fprojecten%2Fcultura_familia_i_project_van_een_jaar%2Fbeeldverslag%2F7845&amp;ei=2WeSUorAKeiw0QWO3IDYDg&amp;bvm=bv.57127890,d.Yms&amp;psig=AFQjCNGSzqLneteEmsFEzAzh78lcNFm8jQ&amp;ust=138541294313571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www.google.nl/url?sa=i&amp;rct=j&amp;q=&amp;esrc=s&amp;frm=1&amp;source=images&amp;cd=&amp;cad=rja&amp;docid=SbWY0FQkMf61vM&amp;tbnid=PtioZI6OdUFscM:&amp;ved=0CAUQjRw&amp;url=http%3A%2F%2Fwww.glasbergen.com%2Fmath-and-science-cartoons%2F&amp;ei=oAWSUsq6H-Ki0QWh_oGACw&amp;bvm=bv.57127890,d.Yms&amp;psig=AFQjCNF4cAGhLhh75YO_1D2X8fB4YV6QYg&amp;ust=138538767304494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SOfficePNG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496" y="1636688"/>
            <a:ext cx="8928992" cy="64087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8" name="Group 7"/>
          <p:cNvGrpSpPr/>
          <p:nvPr/>
        </p:nvGrpSpPr>
        <p:grpSpPr>
          <a:xfrm>
            <a:off x="50292" y="-507"/>
            <a:ext cx="10068815" cy="799589"/>
            <a:chOff x="50292" y="-507"/>
            <a:chExt cx="10068815" cy="799589"/>
          </a:xfrm>
        </p:grpSpPr>
        <p:sp>
          <p:nvSpPr>
            <p:cNvPr id="4" name="Freeform 3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14700" y="50800"/>
              <a:ext cx="37338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nl-NL" sz="3600" smtClean="0">
                  <a:solidFill>
                    <a:srgbClr val="FFFFFF"/>
                  </a:solidFill>
                  <a:latin typeface="Arial - 48"/>
                </a:rPr>
                <a:t>DYNAMIND</a:t>
              </a:r>
              <a:endParaRPr lang="nl-NL" sz="3600">
                <a:solidFill>
                  <a:srgbClr val="FFFFFF"/>
                </a:solidFill>
                <a:latin typeface="Arial - 48"/>
              </a:endParaRPr>
            </a:p>
          </p:txBody>
        </p:sp>
        <p:pic>
          <p:nvPicPr>
            <p:cNvPr id="6" name="Picture 5" descr="logo_han[1]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06" y="14477"/>
              <a:ext cx="1124458" cy="7846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7" name="Picture 6" descr="LOOK[1]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3064" y="6985"/>
              <a:ext cx="1596770" cy="765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9" name="TextBox 8"/>
          <p:cNvSpPr txBox="1"/>
          <p:nvPr/>
        </p:nvSpPr>
        <p:spPr>
          <a:xfrm>
            <a:off x="327472" y="7325320"/>
            <a:ext cx="6912768" cy="12618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nl-NL" sz="1900" dirty="0" smtClean="0">
                <a:solidFill>
                  <a:srgbClr val="000000"/>
                </a:solidFill>
                <a:latin typeface="Calibri - 26"/>
              </a:rPr>
              <a:t>Harry </a:t>
            </a:r>
            <a:r>
              <a:rPr lang="nl-NL" sz="1900" dirty="0" smtClean="0">
                <a:solidFill>
                  <a:srgbClr val="000000"/>
                </a:solidFill>
                <a:latin typeface="Calibri - 26"/>
              </a:rPr>
              <a:t>Stokhof- HAN </a:t>
            </a:r>
            <a:r>
              <a:rPr lang="nl-NL" sz="1900" dirty="0" err="1" smtClean="0">
                <a:solidFill>
                  <a:srgbClr val="000000"/>
                </a:solidFill>
                <a:latin typeface="Calibri - 26"/>
              </a:rPr>
              <a:t>University</a:t>
            </a:r>
            <a:endParaRPr lang="nl-NL" sz="1900" dirty="0" smtClean="0">
              <a:solidFill>
                <a:srgbClr val="000000"/>
              </a:solidFill>
              <a:latin typeface="Calibri - 26"/>
            </a:endParaRPr>
          </a:p>
          <a:p>
            <a:r>
              <a:rPr lang="nl-NL" sz="1900" dirty="0" smtClean="0">
                <a:solidFill>
                  <a:srgbClr val="000000"/>
                </a:solidFill>
                <a:latin typeface="Calibri - 26"/>
              </a:rPr>
              <a:t>Bregje de Vries- </a:t>
            </a:r>
            <a:r>
              <a:rPr lang="nl-NL" sz="1900" dirty="0" smtClean="0">
                <a:solidFill>
                  <a:srgbClr val="000000"/>
                </a:solidFill>
                <a:latin typeface="Calibri - 26"/>
              </a:rPr>
              <a:t> HAN </a:t>
            </a:r>
            <a:r>
              <a:rPr lang="nl-NL" sz="1900" dirty="0" err="1" smtClean="0">
                <a:solidFill>
                  <a:srgbClr val="000000"/>
                </a:solidFill>
                <a:latin typeface="Calibri - 26"/>
              </a:rPr>
              <a:t>University</a:t>
            </a:r>
            <a:endParaRPr lang="nl-NL" sz="1900" dirty="0" smtClean="0">
              <a:solidFill>
                <a:srgbClr val="000000"/>
              </a:solidFill>
              <a:latin typeface="Calibri - 26"/>
            </a:endParaRPr>
          </a:p>
          <a:p>
            <a:r>
              <a:rPr lang="nl-NL" sz="1900" dirty="0" smtClean="0">
                <a:solidFill>
                  <a:srgbClr val="000000"/>
                </a:solidFill>
                <a:latin typeface="Calibri - 26"/>
              </a:rPr>
              <a:t>Theo Bastiaens- Open </a:t>
            </a:r>
            <a:r>
              <a:rPr lang="nl-NL" sz="1900" dirty="0" err="1" smtClean="0">
                <a:solidFill>
                  <a:srgbClr val="000000"/>
                </a:solidFill>
                <a:latin typeface="Calibri - 26"/>
              </a:rPr>
              <a:t>University</a:t>
            </a:r>
            <a:endParaRPr lang="nl-NL" sz="1900" dirty="0" smtClean="0">
              <a:solidFill>
                <a:srgbClr val="000000"/>
              </a:solidFill>
              <a:latin typeface="Calibri - 26"/>
            </a:endParaRPr>
          </a:p>
          <a:p>
            <a:r>
              <a:rPr lang="nl-NL" sz="1900" dirty="0" smtClean="0">
                <a:solidFill>
                  <a:srgbClr val="000000"/>
                </a:solidFill>
                <a:latin typeface="Calibri - 26"/>
              </a:rPr>
              <a:t>Rob Martens- Open </a:t>
            </a:r>
            <a:r>
              <a:rPr lang="nl-NL" sz="1900" dirty="0" err="1" smtClean="0">
                <a:solidFill>
                  <a:srgbClr val="000000"/>
                </a:solidFill>
                <a:latin typeface="Calibri - 26"/>
              </a:rPr>
              <a:t>University</a:t>
            </a:r>
            <a:endParaRPr lang="nl-NL" sz="1900" dirty="0" smtClean="0">
              <a:solidFill>
                <a:srgbClr val="000000"/>
              </a:solidFill>
              <a:latin typeface="Calibri - 26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55464" y="924883"/>
            <a:ext cx="99045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700" dirty="0" err="1" smtClean="0">
                <a:solidFill>
                  <a:srgbClr val="000000"/>
                </a:solidFill>
                <a:latin typeface="Calibri - 36"/>
              </a:rPr>
              <a:t>Supporting</a:t>
            </a:r>
            <a:r>
              <a:rPr lang="nl-NL" sz="2700" dirty="0" smtClean="0">
                <a:solidFill>
                  <a:srgbClr val="000000"/>
                </a:solidFill>
                <a:latin typeface="Calibri - 36"/>
              </a:rPr>
              <a:t> </a:t>
            </a:r>
            <a:r>
              <a:rPr lang="nl-NL" sz="2700" dirty="0" err="1" smtClean="0">
                <a:solidFill>
                  <a:srgbClr val="000000"/>
                </a:solidFill>
                <a:latin typeface="Calibri - 36"/>
              </a:rPr>
              <a:t>Question-Driven</a:t>
            </a:r>
            <a:r>
              <a:rPr lang="nl-NL" sz="2700" dirty="0" smtClean="0">
                <a:solidFill>
                  <a:srgbClr val="000000"/>
                </a:solidFill>
                <a:latin typeface="Calibri - 36"/>
              </a:rPr>
              <a:t> </a:t>
            </a:r>
            <a:r>
              <a:rPr lang="nl-NL" sz="2700" dirty="0" err="1" smtClean="0">
                <a:solidFill>
                  <a:srgbClr val="000000"/>
                </a:solidFill>
                <a:latin typeface="Calibri - 36"/>
              </a:rPr>
              <a:t>Learning</a:t>
            </a:r>
            <a:r>
              <a:rPr lang="nl-NL" sz="2700" dirty="0" smtClean="0">
                <a:solidFill>
                  <a:srgbClr val="000000"/>
                </a:solidFill>
                <a:latin typeface="Calibri - 36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700" dirty="0" err="1" smtClean="0">
                <a:solidFill>
                  <a:srgbClr val="000000"/>
                </a:solidFill>
                <a:latin typeface="Calibri - 36"/>
              </a:rPr>
              <a:t>by</a:t>
            </a:r>
            <a:r>
              <a:rPr lang="nl-NL" sz="2700" dirty="0" smtClean="0">
                <a:solidFill>
                  <a:srgbClr val="000000"/>
                </a:solidFill>
                <a:latin typeface="Calibri - 36"/>
              </a:rPr>
              <a:t> Digital </a:t>
            </a:r>
            <a:r>
              <a:rPr lang="nl-NL" sz="2700" dirty="0" err="1" smtClean="0">
                <a:solidFill>
                  <a:srgbClr val="000000"/>
                </a:solidFill>
                <a:latin typeface="Calibri - 36"/>
              </a:rPr>
              <a:t>Mind</a:t>
            </a:r>
            <a:r>
              <a:rPr lang="nl-NL" sz="2700" dirty="0" smtClean="0">
                <a:solidFill>
                  <a:srgbClr val="000000"/>
                </a:solidFill>
                <a:latin typeface="Calibri - 36"/>
              </a:rPr>
              <a:t> </a:t>
            </a:r>
            <a:r>
              <a:rPr lang="nl-NL" sz="2700" dirty="0" err="1" smtClean="0">
                <a:solidFill>
                  <a:srgbClr val="000000"/>
                </a:solidFill>
                <a:latin typeface="Calibri - 36"/>
              </a:rPr>
              <a:t>Mapping</a:t>
            </a:r>
            <a:endParaRPr lang="nl-NL" sz="2700" dirty="0" smtClean="0">
              <a:solidFill>
                <a:srgbClr val="000000"/>
              </a:solidFill>
              <a:latin typeface="Calibri - 36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04136" y="8117408"/>
            <a:ext cx="3526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 err="1" smtClean="0"/>
              <a:t>Figure</a:t>
            </a:r>
            <a:r>
              <a:rPr lang="nl-NL" i="1" dirty="0" smtClean="0"/>
              <a:t> 1</a:t>
            </a:r>
            <a:r>
              <a:rPr lang="nl-NL" i="1" dirty="0" smtClean="0"/>
              <a:t>: </a:t>
            </a:r>
            <a:r>
              <a:rPr lang="nl-NL" i="1" dirty="0" smtClean="0"/>
              <a:t>student </a:t>
            </a:r>
            <a:r>
              <a:rPr lang="nl-NL" i="1" dirty="0" err="1" smtClean="0"/>
              <a:t>mind</a:t>
            </a:r>
            <a:r>
              <a:rPr lang="nl-NL" i="1" dirty="0" smtClean="0"/>
              <a:t> map </a:t>
            </a:r>
            <a:r>
              <a:rPr lang="nl-NL" i="1" dirty="0" err="1" smtClean="0"/>
              <a:t>g</a:t>
            </a:r>
            <a:r>
              <a:rPr lang="nl-NL" i="1" dirty="0" err="1" smtClean="0"/>
              <a:t>rade</a:t>
            </a:r>
            <a:r>
              <a:rPr lang="nl-NL" i="1" dirty="0" smtClean="0"/>
              <a:t> 5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50292" y="-507"/>
            <a:ext cx="10068815" cy="799589"/>
            <a:chOff x="50292" y="-507"/>
            <a:chExt cx="10068815" cy="799589"/>
          </a:xfrm>
        </p:grpSpPr>
        <p:sp>
          <p:nvSpPr>
            <p:cNvPr id="3" name="Freeform 2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14700" y="50800"/>
              <a:ext cx="37338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nl-NL" sz="3600" smtClean="0">
                  <a:solidFill>
                    <a:srgbClr val="FFFFFF"/>
                  </a:solidFill>
                  <a:latin typeface="Arial - 48"/>
                </a:rPr>
                <a:t>DYNAMIND</a:t>
              </a:r>
              <a:endParaRPr lang="nl-NL" sz="3600">
                <a:solidFill>
                  <a:srgbClr val="FFFFFF"/>
                </a:solidFill>
                <a:latin typeface="Arial - 48"/>
              </a:endParaRPr>
            </a:p>
          </p:txBody>
        </p:sp>
        <p:pic>
          <p:nvPicPr>
            <p:cNvPr id="5" name="Picture 4" descr="logo_han[1]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06" y="14477"/>
              <a:ext cx="1124458" cy="7846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Picture 5" descr="LOOK[1]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3064" y="6985"/>
              <a:ext cx="1596770" cy="765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8" name="TextBox 7"/>
          <p:cNvSpPr txBox="1"/>
          <p:nvPr/>
        </p:nvSpPr>
        <p:spPr>
          <a:xfrm>
            <a:off x="615504" y="1636688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 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12" name="Rectangle 11"/>
          <p:cNvSpPr/>
          <p:nvPr/>
        </p:nvSpPr>
        <p:spPr>
          <a:xfrm>
            <a:off x="3279800" y="1060624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b="1" dirty="0" smtClean="0">
                <a:solidFill>
                  <a:prstClr val="black"/>
                </a:solidFill>
              </a:rPr>
              <a:t>Design </a:t>
            </a:r>
            <a:r>
              <a:rPr lang="nl-NL" sz="2800" b="1" dirty="0" err="1" smtClean="0">
                <a:solidFill>
                  <a:prstClr val="black"/>
                </a:solidFill>
              </a:rPr>
              <a:t>principle</a:t>
            </a:r>
            <a:endParaRPr lang="nl-NL" sz="2800" b="1" dirty="0" smtClean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496" y="1852712"/>
            <a:ext cx="961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central design principle of the scenario </a:t>
            </a:r>
            <a:r>
              <a:rPr lang="en-GB" sz="2400" dirty="0" smtClean="0"/>
              <a:t>is:</a:t>
            </a:r>
            <a:r>
              <a:rPr lang="en-GB" sz="2400" dirty="0" smtClean="0">
                <a:solidFill>
                  <a:srgbClr val="FF0000"/>
                </a:solidFill>
              </a:rPr>
              <a:t> “structured freedom”</a:t>
            </a:r>
            <a:endParaRPr lang="en-GB" sz="2400" dirty="0" smtClean="0">
              <a:solidFill>
                <a:srgbClr val="FF0000"/>
              </a:solidFill>
            </a:endParaRPr>
          </a:p>
          <a:p>
            <a:endParaRPr lang="en-GB" sz="2400" dirty="0" smtClean="0"/>
          </a:p>
          <a:p>
            <a:r>
              <a:rPr lang="en-GB" sz="2400" dirty="0" smtClean="0"/>
              <a:t>The </a:t>
            </a:r>
            <a:r>
              <a:rPr lang="en-GB" sz="2400" dirty="0" smtClean="0">
                <a:solidFill>
                  <a:srgbClr val="FF0000"/>
                </a:solidFill>
              </a:rPr>
              <a:t>freedom</a:t>
            </a:r>
            <a:r>
              <a:rPr lang="en-GB" sz="2400" dirty="0" smtClean="0"/>
              <a:t> to </a:t>
            </a:r>
            <a:r>
              <a:rPr lang="en-GB" sz="2400" dirty="0" smtClean="0">
                <a:solidFill>
                  <a:srgbClr val="0070C0"/>
                </a:solidFill>
              </a:rPr>
              <a:t>inquire into a topic of interest </a:t>
            </a:r>
            <a:r>
              <a:rPr lang="en-GB" sz="2400" dirty="0" smtClean="0"/>
              <a:t>is balanced </a:t>
            </a:r>
          </a:p>
          <a:p>
            <a:r>
              <a:rPr lang="en-GB" sz="2400" dirty="0" smtClean="0"/>
              <a:t>by the visible </a:t>
            </a:r>
            <a:r>
              <a:rPr lang="en-GB" sz="2400" dirty="0" smtClean="0">
                <a:solidFill>
                  <a:srgbClr val="FF0000"/>
                </a:solidFill>
              </a:rPr>
              <a:t>structure</a:t>
            </a:r>
            <a:r>
              <a:rPr lang="en-GB" sz="2400" dirty="0" smtClean="0"/>
              <a:t> of </a:t>
            </a:r>
            <a:r>
              <a:rPr lang="en-GB" sz="2400" dirty="0" smtClean="0">
                <a:solidFill>
                  <a:srgbClr val="0070C0"/>
                </a:solidFill>
              </a:rPr>
              <a:t>the core </a:t>
            </a:r>
            <a:r>
              <a:rPr lang="en-GB" sz="2400" dirty="0" smtClean="0">
                <a:solidFill>
                  <a:srgbClr val="0070C0"/>
                </a:solidFill>
              </a:rPr>
              <a:t>curriculum </a:t>
            </a:r>
            <a:r>
              <a:rPr lang="en-GB" sz="2400" dirty="0" smtClean="0"/>
              <a:t>in the Classroom </a:t>
            </a:r>
            <a:r>
              <a:rPr lang="en-GB" sz="2400" dirty="0" smtClean="0"/>
              <a:t>Mind </a:t>
            </a:r>
            <a:r>
              <a:rPr lang="en-GB" sz="2400" dirty="0" smtClean="0"/>
              <a:t>Map, </a:t>
            </a:r>
          </a:p>
          <a:p>
            <a:r>
              <a:rPr lang="en-GB" sz="2400" dirty="0" smtClean="0"/>
              <a:t>to scaffold </a:t>
            </a:r>
            <a:r>
              <a:rPr lang="en-GB" sz="2400" dirty="0" smtClean="0"/>
              <a:t>both individual </a:t>
            </a:r>
            <a:r>
              <a:rPr lang="en-GB" sz="2400" dirty="0" smtClean="0"/>
              <a:t>and collective </a:t>
            </a:r>
            <a:r>
              <a:rPr lang="en-GB" sz="2400" dirty="0" smtClean="0"/>
              <a:t>cognitive </a:t>
            </a:r>
            <a:r>
              <a:rPr lang="en-GB" sz="2400" dirty="0" smtClean="0"/>
              <a:t>development.</a:t>
            </a:r>
            <a:endParaRPr lang="nl-NL" sz="2400" dirty="0" smtClean="0"/>
          </a:p>
        </p:txBody>
      </p:sp>
      <p:pic>
        <p:nvPicPr>
          <p:cNvPr id="26626" name="Picture 2" descr="https://encrypted-tbn0.gstatic.com/images?q=tbn:ANd9GcSVlBBTueHtGD2F02UybpuxaOlWihZcVeXItYapkfeOsgtUMUgv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7632" y="4156968"/>
            <a:ext cx="55340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50292" y="-507"/>
            <a:ext cx="10068815" cy="799589"/>
            <a:chOff x="50292" y="-507"/>
            <a:chExt cx="10068815" cy="799589"/>
          </a:xfrm>
        </p:grpSpPr>
        <p:sp>
          <p:nvSpPr>
            <p:cNvPr id="3" name="Freeform 2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14700" y="50800"/>
              <a:ext cx="37338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nl-NL" sz="3600" smtClean="0">
                  <a:solidFill>
                    <a:srgbClr val="FFFFFF"/>
                  </a:solidFill>
                  <a:latin typeface="Arial - 48"/>
                </a:rPr>
                <a:t>DYNAMIND</a:t>
              </a:r>
              <a:endParaRPr lang="nl-NL" sz="3600">
                <a:solidFill>
                  <a:srgbClr val="FFFFFF"/>
                </a:solidFill>
                <a:latin typeface="Arial - 48"/>
              </a:endParaRPr>
            </a:p>
          </p:txBody>
        </p:sp>
        <p:pic>
          <p:nvPicPr>
            <p:cNvPr id="5" name="Picture 4" descr="logo_han[1]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06" y="14477"/>
              <a:ext cx="1124458" cy="7846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Picture 5" descr="LOOK[1]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3064" y="6985"/>
              <a:ext cx="1596770" cy="765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8" name="TextBox 7"/>
          <p:cNvSpPr txBox="1"/>
          <p:nvPr/>
        </p:nvSpPr>
        <p:spPr>
          <a:xfrm>
            <a:off x="615504" y="1636688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 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12" name="Rectangle 11"/>
          <p:cNvSpPr/>
          <p:nvPr/>
        </p:nvSpPr>
        <p:spPr>
          <a:xfrm>
            <a:off x="2703736" y="1132632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b="1" dirty="0" err="1" smtClean="0">
                <a:solidFill>
                  <a:prstClr val="black"/>
                </a:solidFill>
              </a:rPr>
              <a:t>Discussing</a:t>
            </a:r>
            <a:r>
              <a:rPr lang="nl-NL" sz="2800" b="1" dirty="0" smtClean="0">
                <a:solidFill>
                  <a:prstClr val="black"/>
                </a:solidFill>
              </a:rPr>
              <a:t> the scenario</a:t>
            </a:r>
            <a:endParaRPr lang="nl-NL" sz="2800" b="1" dirty="0" smtClean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496" y="1852712"/>
            <a:ext cx="961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Please take some time to scan through the hand-out of the scenario </a:t>
            </a:r>
          </a:p>
          <a:p>
            <a:r>
              <a:rPr lang="en-GB" sz="2400" dirty="0" smtClean="0"/>
              <a:t>and discuss in small groups :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What is the potential of mind mapping for establishing 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“structured </a:t>
            </a:r>
            <a:r>
              <a:rPr lang="en-GB" sz="2400" dirty="0" err="1" smtClean="0">
                <a:solidFill>
                  <a:srgbClr val="FF0000"/>
                </a:solidFill>
              </a:rPr>
              <a:t>freedom”in</a:t>
            </a:r>
            <a:r>
              <a:rPr lang="en-GB" sz="2400" dirty="0" smtClean="0">
                <a:solidFill>
                  <a:srgbClr val="FF0000"/>
                </a:solidFill>
              </a:rPr>
              <a:t> to the Question-driven Classroom</a:t>
            </a:r>
            <a:r>
              <a:rPr lang="en-GB" sz="2400" dirty="0" smtClean="0"/>
              <a:t>?</a:t>
            </a:r>
            <a:endParaRPr lang="nl-NL" sz="2400" dirty="0" smtClean="0"/>
          </a:p>
        </p:txBody>
      </p:sp>
      <p:pic>
        <p:nvPicPr>
          <p:cNvPr id="30722" name="Picture 2" descr="https://encrypted-tbn3.gstatic.com/images?q=tbn:ANd9GcTvky_R3izcQl7UWwAsULBr5UNvGnMkHLk0e7dKTiki5aTvUcvFzQ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5664" y="4084959"/>
            <a:ext cx="5328592" cy="3552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50292" y="-507"/>
            <a:ext cx="10068815" cy="799589"/>
            <a:chOff x="50292" y="-507"/>
            <a:chExt cx="10068815" cy="799589"/>
          </a:xfrm>
        </p:grpSpPr>
        <p:sp>
          <p:nvSpPr>
            <p:cNvPr id="3" name="Freeform 2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14700" y="50800"/>
              <a:ext cx="37338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nl-NL" sz="3600" smtClean="0">
                  <a:solidFill>
                    <a:srgbClr val="FFFFFF"/>
                  </a:solidFill>
                  <a:latin typeface="Arial - 48"/>
                </a:rPr>
                <a:t>DYNAMIND</a:t>
              </a:r>
              <a:endParaRPr lang="nl-NL" sz="3600">
                <a:solidFill>
                  <a:srgbClr val="FFFFFF"/>
                </a:solidFill>
                <a:latin typeface="Arial - 48"/>
              </a:endParaRPr>
            </a:p>
          </p:txBody>
        </p:sp>
        <p:pic>
          <p:nvPicPr>
            <p:cNvPr id="5" name="Picture 4" descr="logo_han[1]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06" y="14477"/>
              <a:ext cx="1124458" cy="7846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Picture 5" descr="LOOK[1]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13064" y="6985"/>
              <a:ext cx="1596770" cy="765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8" name="TextBox 7"/>
          <p:cNvSpPr txBox="1"/>
          <p:nvPr/>
        </p:nvSpPr>
        <p:spPr>
          <a:xfrm>
            <a:off x="399481" y="1708696"/>
            <a:ext cx="976051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/>
              <a:t>Growing</a:t>
            </a:r>
            <a:r>
              <a:rPr lang="nl-NL" sz="2400" dirty="0" smtClean="0"/>
              <a:t> </a:t>
            </a:r>
            <a:r>
              <a:rPr lang="nl-NL" sz="2400" dirty="0" smtClean="0"/>
              <a:t>interest in </a:t>
            </a:r>
            <a:r>
              <a:rPr lang="nl-NL" sz="2400" dirty="0" err="1" smtClean="0"/>
              <a:t>role</a:t>
            </a:r>
            <a:r>
              <a:rPr lang="nl-NL" sz="2400" dirty="0" smtClean="0"/>
              <a:t> of </a:t>
            </a:r>
            <a:r>
              <a:rPr lang="nl-NL" sz="2400" dirty="0" err="1" smtClean="0"/>
              <a:t>students</a:t>
            </a:r>
            <a:r>
              <a:rPr lang="nl-NL" sz="2400" dirty="0" smtClean="0"/>
              <a:t>’ </a:t>
            </a:r>
            <a:r>
              <a:rPr lang="nl-NL" sz="2400" dirty="0" err="1" smtClean="0"/>
              <a:t>questions</a:t>
            </a:r>
            <a:r>
              <a:rPr lang="nl-NL" sz="2400" dirty="0" smtClean="0"/>
              <a:t>,</a:t>
            </a:r>
            <a:endParaRPr lang="nl-NL" sz="2400" dirty="0" smtClean="0"/>
          </a:p>
          <a:p>
            <a:r>
              <a:rPr lang="nl-NL" sz="2400" dirty="0" err="1" smtClean="0"/>
              <a:t>especially</a:t>
            </a:r>
            <a:r>
              <a:rPr lang="nl-NL" sz="2400" dirty="0" smtClean="0"/>
              <a:t> in context of the </a:t>
            </a:r>
            <a:r>
              <a:rPr lang="nl-NL" sz="2400" dirty="0" err="1" smtClean="0"/>
              <a:t>development</a:t>
            </a:r>
            <a:r>
              <a:rPr lang="nl-NL" sz="2400" dirty="0" smtClean="0"/>
              <a:t> of </a:t>
            </a:r>
            <a:r>
              <a:rPr lang="nl-NL" sz="2400" dirty="0" err="1" smtClean="0"/>
              <a:t>Science</a:t>
            </a:r>
            <a:r>
              <a:rPr lang="nl-NL" sz="2400" dirty="0" smtClean="0"/>
              <a:t> </a:t>
            </a:r>
            <a:r>
              <a:rPr lang="nl-NL" sz="2400" dirty="0" err="1" smtClean="0"/>
              <a:t>Education</a:t>
            </a:r>
            <a:endParaRPr lang="nl-NL" sz="2400" dirty="0" smtClean="0"/>
          </a:p>
          <a:p>
            <a:r>
              <a:rPr lang="nl-NL" sz="24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smtClean="0"/>
              <a:t>Centre for Science, 2000; High Level Group on Science Education, 2007).</a:t>
            </a:r>
            <a:endParaRPr lang="nl-NL" sz="2000" dirty="0" smtClean="0"/>
          </a:p>
          <a:p>
            <a:r>
              <a:rPr lang="en-US" sz="2400" dirty="0" smtClean="0"/>
              <a:t> </a:t>
            </a:r>
            <a:endParaRPr lang="nl-NL" sz="2400" dirty="0" smtClean="0"/>
          </a:p>
          <a:p>
            <a:r>
              <a:rPr lang="nl-NL" sz="2400" dirty="0" err="1" smtClean="0"/>
              <a:t>Empiric</a:t>
            </a:r>
            <a:r>
              <a:rPr lang="nl-NL" sz="2400" dirty="0" smtClean="0"/>
              <a:t> </a:t>
            </a:r>
            <a:r>
              <a:rPr lang="nl-NL" sz="2400" dirty="0" err="1" smtClean="0"/>
              <a:t>evidence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the </a:t>
            </a:r>
            <a:r>
              <a:rPr lang="nl-NL" sz="2400" dirty="0" err="1" smtClean="0"/>
              <a:t>benefits</a:t>
            </a:r>
            <a:r>
              <a:rPr lang="nl-NL" sz="2400" dirty="0" smtClean="0"/>
              <a:t> of </a:t>
            </a:r>
            <a:r>
              <a:rPr lang="nl-NL" sz="2400" dirty="0" err="1" smtClean="0"/>
              <a:t>students</a:t>
            </a:r>
            <a:r>
              <a:rPr lang="nl-NL" sz="2400" dirty="0" smtClean="0"/>
              <a:t>’ </a:t>
            </a:r>
            <a:r>
              <a:rPr lang="nl-NL" sz="2400" dirty="0" err="1" smtClean="0"/>
              <a:t>questions</a:t>
            </a:r>
            <a:r>
              <a:rPr lang="nl-NL" sz="2400" dirty="0" smtClean="0"/>
              <a:t>:</a:t>
            </a:r>
            <a:endParaRPr lang="nl-NL" sz="2400" dirty="0" smtClean="0"/>
          </a:p>
          <a:p>
            <a:pPr lvl="0">
              <a:buFont typeface="Wingdings" pitchFamily="2" charset="2"/>
              <a:buChar char="Ø"/>
            </a:pPr>
            <a:r>
              <a:rPr lang="nl-NL" sz="2400" dirty="0" err="1" smtClean="0"/>
              <a:t>increases</a:t>
            </a:r>
            <a:r>
              <a:rPr lang="nl-NL" sz="2400" dirty="0" smtClean="0"/>
              <a:t> </a:t>
            </a:r>
            <a:r>
              <a:rPr lang="nl-NL" sz="2400" dirty="0" err="1" smtClean="0"/>
              <a:t>intrinsic</a:t>
            </a:r>
            <a:r>
              <a:rPr lang="nl-NL" sz="2400" dirty="0" smtClean="0"/>
              <a:t> </a:t>
            </a:r>
            <a:r>
              <a:rPr lang="nl-NL" sz="2400" dirty="0" err="1" smtClean="0"/>
              <a:t>motivation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learning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	</a:t>
            </a:r>
            <a:r>
              <a:rPr lang="nl-NL" sz="2000" dirty="0" smtClean="0"/>
              <a:t>(</a:t>
            </a:r>
            <a:r>
              <a:rPr lang="nl-NL" sz="2000" dirty="0" err="1" smtClean="0"/>
              <a:t>Chin</a:t>
            </a:r>
            <a:r>
              <a:rPr lang="nl-NL" sz="2000" dirty="0" smtClean="0"/>
              <a:t> &amp; </a:t>
            </a:r>
            <a:r>
              <a:rPr lang="nl-NL" sz="2000" dirty="0" err="1" smtClean="0"/>
              <a:t>Osborne</a:t>
            </a:r>
            <a:r>
              <a:rPr lang="nl-NL" sz="2000" dirty="0" smtClean="0"/>
              <a:t>, 2008; </a:t>
            </a:r>
            <a:r>
              <a:rPr lang="nl-NL" sz="2000" dirty="0" err="1" smtClean="0"/>
              <a:t>Deci</a:t>
            </a:r>
            <a:r>
              <a:rPr lang="nl-NL" sz="2000" dirty="0" smtClean="0"/>
              <a:t> &amp; Ryan)  </a:t>
            </a:r>
          </a:p>
          <a:p>
            <a:pPr lvl="0">
              <a:buFont typeface="Wingdings" pitchFamily="2" charset="2"/>
              <a:buChar char="Ø"/>
            </a:pPr>
            <a:r>
              <a:rPr lang="nl-NL" sz="2400" dirty="0" err="1" smtClean="0"/>
              <a:t>connects</a:t>
            </a:r>
            <a:r>
              <a:rPr lang="nl-NL" sz="2400" dirty="0" smtClean="0"/>
              <a:t> </a:t>
            </a:r>
            <a:r>
              <a:rPr lang="nl-NL" sz="2400" dirty="0" err="1" smtClean="0"/>
              <a:t>learning</a:t>
            </a:r>
            <a:r>
              <a:rPr lang="nl-NL" sz="2400" dirty="0" smtClean="0"/>
              <a:t> to prior </a:t>
            </a:r>
            <a:r>
              <a:rPr lang="nl-NL" sz="2400" dirty="0" err="1" smtClean="0"/>
              <a:t>knowledge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	</a:t>
            </a:r>
            <a:r>
              <a:rPr lang="nl-NL" sz="2000" dirty="0" smtClean="0"/>
              <a:t>(</a:t>
            </a:r>
            <a:r>
              <a:rPr lang="nl-NL" sz="2000" dirty="0" err="1" smtClean="0"/>
              <a:t>Palincsar</a:t>
            </a:r>
            <a:r>
              <a:rPr lang="nl-NL" sz="2000" dirty="0" smtClean="0"/>
              <a:t> &amp; Brown, 1984)</a:t>
            </a:r>
          </a:p>
          <a:p>
            <a:pPr lvl="0">
              <a:buFont typeface="Wingdings" pitchFamily="2" charset="2"/>
              <a:buChar char="Ø"/>
            </a:pPr>
            <a:r>
              <a:rPr lang="nl-NL" sz="2400" dirty="0" err="1" smtClean="0"/>
              <a:t>stimulates</a:t>
            </a:r>
            <a:r>
              <a:rPr lang="nl-NL" sz="2400" dirty="0" smtClean="0"/>
              <a:t> </a:t>
            </a:r>
            <a:r>
              <a:rPr lang="nl-NL" sz="2400" dirty="0" err="1" smtClean="0"/>
              <a:t>deep</a:t>
            </a:r>
            <a:r>
              <a:rPr lang="nl-NL" sz="2400" dirty="0" smtClean="0"/>
              <a:t> and </a:t>
            </a:r>
            <a:r>
              <a:rPr lang="nl-NL" sz="2400" dirty="0" err="1" smtClean="0"/>
              <a:t>meaningful</a:t>
            </a:r>
            <a:r>
              <a:rPr lang="nl-NL" sz="2400" dirty="0" smtClean="0"/>
              <a:t> </a:t>
            </a:r>
            <a:r>
              <a:rPr lang="nl-NL" sz="2400" dirty="0" err="1" smtClean="0"/>
              <a:t>learning</a:t>
            </a:r>
            <a:r>
              <a:rPr lang="nl-NL" sz="2400" dirty="0" smtClean="0"/>
              <a:t>   </a:t>
            </a:r>
            <a:endParaRPr lang="nl-NL" sz="2400" dirty="0" smtClean="0"/>
          </a:p>
          <a:p>
            <a:pPr lvl="0"/>
            <a:r>
              <a:rPr lang="nl-NL" sz="2400" dirty="0" smtClean="0"/>
              <a:t>	</a:t>
            </a:r>
            <a:r>
              <a:rPr lang="nl-NL" sz="2000" dirty="0" smtClean="0"/>
              <a:t>(</a:t>
            </a:r>
            <a:r>
              <a:rPr lang="nl-NL" sz="2000" dirty="0" err="1" smtClean="0"/>
              <a:t>Rosenshine</a:t>
            </a:r>
            <a:r>
              <a:rPr lang="nl-NL" sz="2000" dirty="0" smtClean="0"/>
              <a:t>, Meister &amp; </a:t>
            </a:r>
            <a:r>
              <a:rPr lang="nl-NL" sz="2000" dirty="0" err="1" smtClean="0"/>
              <a:t>Chapman</a:t>
            </a:r>
            <a:r>
              <a:rPr lang="nl-NL" sz="2000" dirty="0" smtClean="0"/>
              <a:t>, 1996). </a:t>
            </a:r>
          </a:p>
          <a:p>
            <a:pPr lvl="0">
              <a:buFont typeface="Wingdings" pitchFamily="2" charset="2"/>
              <a:buChar char="Ø"/>
            </a:pPr>
            <a:r>
              <a:rPr lang="nl-NL" sz="2400" dirty="0" err="1" smtClean="0"/>
              <a:t>fosters</a:t>
            </a:r>
            <a:r>
              <a:rPr lang="nl-NL" sz="2400" dirty="0" smtClean="0"/>
              <a:t> </a:t>
            </a:r>
            <a:r>
              <a:rPr lang="nl-NL" sz="2400" dirty="0" err="1" smtClean="0"/>
              <a:t>development</a:t>
            </a:r>
            <a:r>
              <a:rPr lang="nl-NL" sz="2400" dirty="0" smtClean="0"/>
              <a:t> of </a:t>
            </a:r>
            <a:r>
              <a:rPr lang="nl-NL" sz="2400" dirty="0" err="1" smtClean="0"/>
              <a:t>metacognitive</a:t>
            </a:r>
            <a:r>
              <a:rPr lang="nl-NL" sz="2400" dirty="0" smtClean="0"/>
              <a:t> </a:t>
            </a:r>
            <a:r>
              <a:rPr lang="nl-NL" sz="2400" dirty="0" err="1" smtClean="0"/>
              <a:t>strategies</a:t>
            </a:r>
            <a:r>
              <a:rPr lang="nl-NL" sz="2400" dirty="0" smtClean="0"/>
              <a:t> 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	</a:t>
            </a:r>
            <a:r>
              <a:rPr lang="nl-NL" sz="2000" dirty="0" smtClean="0"/>
              <a:t>(</a:t>
            </a:r>
            <a:r>
              <a:rPr lang="nl-NL" sz="2000" dirty="0" err="1" smtClean="0"/>
              <a:t>Chin</a:t>
            </a:r>
            <a:r>
              <a:rPr lang="nl-NL" sz="2000" dirty="0" smtClean="0"/>
              <a:t> &amp; </a:t>
            </a:r>
            <a:r>
              <a:rPr lang="nl-NL" sz="2000" dirty="0" err="1" smtClean="0"/>
              <a:t>Osborne</a:t>
            </a:r>
            <a:r>
              <a:rPr lang="nl-NL" sz="2000" dirty="0" smtClean="0"/>
              <a:t>, 2008 ; </a:t>
            </a:r>
            <a:r>
              <a:rPr lang="nl-NL" sz="2000" dirty="0" err="1" smtClean="0"/>
              <a:t>Scardamalia</a:t>
            </a:r>
            <a:r>
              <a:rPr lang="nl-NL" sz="2000" dirty="0" smtClean="0"/>
              <a:t> &amp; </a:t>
            </a:r>
            <a:r>
              <a:rPr lang="nl-NL" sz="2000" dirty="0" err="1" smtClean="0"/>
              <a:t>Bereiter</a:t>
            </a:r>
            <a:r>
              <a:rPr lang="nl-NL" sz="2000" dirty="0" smtClean="0"/>
              <a:t>, 1992)</a:t>
            </a:r>
          </a:p>
          <a:p>
            <a:r>
              <a:rPr lang="nl-NL" sz="2000" dirty="0" smtClean="0"/>
              <a:t> </a:t>
            </a:r>
          </a:p>
          <a:p>
            <a:r>
              <a:rPr lang="nl-NL" sz="2400" i="1" dirty="0" err="1" smtClean="0"/>
              <a:t>Question-driven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Learning</a:t>
            </a:r>
            <a:r>
              <a:rPr lang="nl-NL" sz="2400" i="1" dirty="0" smtClean="0"/>
              <a:t> </a:t>
            </a:r>
            <a:r>
              <a:rPr lang="nl-NL" sz="2400" dirty="0" smtClean="0"/>
              <a:t> is a </a:t>
            </a:r>
            <a:r>
              <a:rPr lang="nl-NL" sz="2400" dirty="0" err="1" smtClean="0"/>
              <a:t>specific</a:t>
            </a:r>
            <a:r>
              <a:rPr lang="nl-NL" sz="2400" dirty="0" smtClean="0"/>
              <a:t> open </a:t>
            </a:r>
            <a:r>
              <a:rPr lang="nl-NL" sz="2400" dirty="0" err="1" smtClean="0"/>
              <a:t>f</a:t>
            </a:r>
            <a:r>
              <a:rPr lang="nl-NL" sz="2400" dirty="0" err="1" smtClean="0"/>
              <a:t>orm</a:t>
            </a:r>
            <a:r>
              <a:rPr lang="nl-NL" sz="2400" dirty="0" smtClean="0"/>
              <a:t> of </a:t>
            </a:r>
            <a:r>
              <a:rPr lang="nl-NL" sz="2400" dirty="0" err="1" smtClean="0"/>
              <a:t>Inquiry</a:t>
            </a:r>
            <a:r>
              <a:rPr lang="nl-NL" sz="2400" dirty="0" smtClean="0"/>
              <a:t> </a:t>
            </a:r>
            <a:r>
              <a:rPr lang="nl-NL" sz="2400" dirty="0" err="1" smtClean="0"/>
              <a:t>Learning</a:t>
            </a:r>
            <a:r>
              <a:rPr lang="nl-NL" sz="2400" dirty="0" smtClean="0"/>
              <a:t> </a:t>
            </a:r>
          </a:p>
          <a:p>
            <a:r>
              <a:rPr lang="nl-NL" sz="2400" dirty="0" smtClean="0"/>
              <a:t>in </a:t>
            </a:r>
            <a:r>
              <a:rPr lang="nl-NL" sz="2400" dirty="0" err="1" smtClean="0"/>
              <a:t>which</a:t>
            </a:r>
            <a:r>
              <a:rPr lang="nl-NL" sz="2400" dirty="0" smtClean="0"/>
              <a:t> </a:t>
            </a:r>
            <a:r>
              <a:rPr lang="nl-NL" sz="2400" dirty="0" err="1" smtClean="0"/>
              <a:t>students</a:t>
            </a:r>
            <a:r>
              <a:rPr lang="nl-NL" sz="2400" dirty="0" smtClean="0"/>
              <a:t> </a:t>
            </a:r>
            <a:r>
              <a:rPr lang="nl-NL" sz="2400" dirty="0" err="1" smtClean="0"/>
              <a:t>formulate</a:t>
            </a:r>
            <a:r>
              <a:rPr lang="nl-NL" sz="2400" dirty="0" smtClean="0"/>
              <a:t> and </a:t>
            </a:r>
            <a:r>
              <a:rPr lang="nl-NL" sz="2400" dirty="0" err="1" smtClean="0"/>
              <a:t>investigate</a:t>
            </a:r>
            <a:r>
              <a:rPr lang="nl-NL" sz="2400" dirty="0" smtClean="0"/>
              <a:t> </a:t>
            </a:r>
            <a:r>
              <a:rPr lang="nl-NL" sz="2400" dirty="0" err="1" smtClean="0"/>
              <a:t>their</a:t>
            </a:r>
            <a:r>
              <a:rPr lang="nl-NL" sz="2400" dirty="0" smtClean="0"/>
              <a:t> </a:t>
            </a:r>
            <a:r>
              <a:rPr lang="nl-NL" sz="2400" dirty="0" err="1" smtClean="0"/>
              <a:t>own</a:t>
            </a:r>
            <a:r>
              <a:rPr lang="nl-NL" sz="2400" dirty="0" smtClean="0"/>
              <a:t> </a:t>
            </a:r>
            <a:r>
              <a:rPr lang="nl-NL" sz="2400" dirty="0" err="1" smtClean="0"/>
              <a:t>questions</a:t>
            </a:r>
            <a:endParaRPr lang="nl-NL" sz="2400" dirty="0" smtClean="0"/>
          </a:p>
          <a:p>
            <a:r>
              <a:rPr lang="nl-NL" sz="2400" dirty="0" smtClean="0"/>
              <a:t> </a:t>
            </a:r>
            <a:r>
              <a:rPr lang="en-US" sz="2000" dirty="0" smtClean="0"/>
              <a:t>(Chin &amp; </a:t>
            </a:r>
            <a:r>
              <a:rPr lang="en-US" sz="2000" dirty="0" err="1" smtClean="0"/>
              <a:t>Chia</a:t>
            </a:r>
            <a:r>
              <a:rPr lang="en-US" sz="2000" dirty="0" smtClean="0"/>
              <a:t>, 2004;  </a:t>
            </a:r>
            <a:r>
              <a:rPr lang="en-US" sz="2000" dirty="0" err="1" smtClean="0"/>
              <a:t>Scardamalia</a:t>
            </a:r>
            <a:r>
              <a:rPr lang="en-US" sz="2000" dirty="0" smtClean="0"/>
              <a:t> &amp; </a:t>
            </a:r>
            <a:r>
              <a:rPr lang="en-US" sz="2000" dirty="0" err="1" smtClean="0"/>
              <a:t>Bereiter</a:t>
            </a:r>
            <a:r>
              <a:rPr lang="en-US" sz="2000" dirty="0" smtClean="0"/>
              <a:t>, 1992; </a:t>
            </a:r>
            <a:r>
              <a:rPr lang="en-US" sz="2000" dirty="0" err="1" smtClean="0"/>
              <a:t>Shodell</a:t>
            </a:r>
            <a:r>
              <a:rPr lang="en-US" sz="2000" dirty="0" smtClean="0"/>
              <a:t>, 1995; Wells, 2001).</a:t>
            </a:r>
            <a:endParaRPr lang="nl-NL" sz="2000" dirty="0" smtClean="0"/>
          </a:p>
          <a:p>
            <a:r>
              <a:rPr lang="en-US" dirty="0" smtClean="0"/>
              <a:t> 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9" name="Rectangle 8"/>
          <p:cNvSpPr/>
          <p:nvPr/>
        </p:nvSpPr>
        <p:spPr>
          <a:xfrm>
            <a:off x="1767632" y="916608"/>
            <a:ext cx="6204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 err="1" smtClean="0"/>
              <a:t>Importance</a:t>
            </a:r>
            <a:r>
              <a:rPr lang="nl-NL" sz="2800" b="1" dirty="0" smtClean="0"/>
              <a:t> of </a:t>
            </a:r>
            <a:r>
              <a:rPr lang="nl-NL" sz="2800" b="1" dirty="0" err="1" smtClean="0"/>
              <a:t>question</a:t>
            </a:r>
            <a:r>
              <a:rPr lang="nl-NL" sz="2800" b="1" dirty="0" smtClean="0"/>
              <a:t>- </a:t>
            </a:r>
            <a:r>
              <a:rPr lang="nl-NL" sz="2800" b="1" dirty="0" err="1" smtClean="0"/>
              <a:t>driven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learning</a:t>
            </a:r>
            <a:r>
              <a:rPr lang="nl-NL" sz="2800" b="1" dirty="0" smtClean="0"/>
              <a:t> </a:t>
            </a:r>
            <a:endParaRPr lang="nl-N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50292" y="-507"/>
            <a:ext cx="10068815" cy="799589"/>
            <a:chOff x="50292" y="-507"/>
            <a:chExt cx="10068815" cy="799589"/>
          </a:xfrm>
        </p:grpSpPr>
        <p:sp>
          <p:nvSpPr>
            <p:cNvPr id="3" name="Freeform 2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14700" y="50800"/>
              <a:ext cx="37338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nl-NL" sz="3600" smtClean="0">
                  <a:solidFill>
                    <a:srgbClr val="FFFFFF"/>
                  </a:solidFill>
                  <a:latin typeface="Arial - 48"/>
                </a:rPr>
                <a:t>DYNAMIND</a:t>
              </a:r>
              <a:endParaRPr lang="nl-NL" sz="3600">
                <a:solidFill>
                  <a:srgbClr val="FFFFFF"/>
                </a:solidFill>
                <a:latin typeface="Arial - 48"/>
              </a:endParaRPr>
            </a:p>
          </p:txBody>
        </p:sp>
        <p:pic>
          <p:nvPicPr>
            <p:cNvPr id="5" name="Picture 4" descr="logo_han[1]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06" y="14477"/>
              <a:ext cx="1124458" cy="7846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Picture 5" descr="LOOK[1]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13064" y="6985"/>
              <a:ext cx="1596770" cy="765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8" name="TextBox 7"/>
          <p:cNvSpPr txBox="1"/>
          <p:nvPr/>
        </p:nvSpPr>
        <p:spPr>
          <a:xfrm>
            <a:off x="615504" y="1636688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 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471488" y="1924720"/>
            <a:ext cx="871296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/>
              <a:t>Teachers</a:t>
            </a:r>
            <a:r>
              <a:rPr lang="nl-NL" sz="2400" dirty="0" smtClean="0"/>
              <a:t> are positieve </a:t>
            </a:r>
            <a:r>
              <a:rPr lang="nl-NL" sz="2400" dirty="0" err="1" smtClean="0"/>
              <a:t>about</a:t>
            </a:r>
            <a:r>
              <a:rPr lang="nl-NL" sz="2400" dirty="0" smtClean="0"/>
              <a:t> </a:t>
            </a:r>
            <a:r>
              <a:rPr lang="nl-NL" sz="2400" dirty="0" err="1" smtClean="0"/>
              <a:t>forms</a:t>
            </a:r>
            <a:r>
              <a:rPr lang="nl-NL" sz="2400" dirty="0" smtClean="0"/>
              <a:t> of </a:t>
            </a:r>
            <a:r>
              <a:rPr lang="nl-NL" sz="2400" dirty="0" err="1" smtClean="0"/>
              <a:t>Inquiry</a:t>
            </a:r>
            <a:r>
              <a:rPr lang="nl-NL" sz="2400" dirty="0" smtClean="0"/>
              <a:t> </a:t>
            </a:r>
            <a:r>
              <a:rPr lang="nl-NL" sz="2400" dirty="0" err="1" smtClean="0"/>
              <a:t>learning</a:t>
            </a:r>
            <a:r>
              <a:rPr lang="nl-NL" sz="2400" dirty="0" smtClean="0"/>
              <a:t>.</a:t>
            </a:r>
            <a:endParaRPr lang="nl-NL" sz="2400" dirty="0" smtClean="0"/>
          </a:p>
          <a:p>
            <a:r>
              <a:rPr lang="nl-NL" sz="2400" dirty="0" smtClean="0"/>
              <a:t>(</a:t>
            </a:r>
            <a:r>
              <a:rPr lang="nl-NL" sz="2000" dirty="0" err="1" smtClean="0"/>
              <a:t>Sikko</a:t>
            </a:r>
            <a:r>
              <a:rPr lang="nl-NL" sz="2000" dirty="0" smtClean="0"/>
              <a:t>, </a:t>
            </a:r>
            <a:r>
              <a:rPr lang="nl-NL" sz="2000" dirty="0" err="1" smtClean="0"/>
              <a:t>Lyngved</a:t>
            </a:r>
            <a:r>
              <a:rPr lang="nl-NL" sz="2000" dirty="0" smtClean="0"/>
              <a:t> &amp; </a:t>
            </a:r>
            <a:r>
              <a:rPr lang="nl-NL" sz="2000" dirty="0" err="1" smtClean="0"/>
              <a:t>Pepin</a:t>
            </a:r>
            <a:r>
              <a:rPr lang="nl-NL" sz="2000" dirty="0" smtClean="0"/>
              <a:t>, 2012) </a:t>
            </a:r>
          </a:p>
          <a:p>
            <a:endParaRPr lang="nl-NL" sz="2000" dirty="0" smtClean="0"/>
          </a:p>
          <a:p>
            <a:r>
              <a:rPr lang="nl-NL" sz="2400" dirty="0" err="1" smtClean="0"/>
              <a:t>Implementation</a:t>
            </a:r>
            <a:r>
              <a:rPr lang="nl-NL" sz="2400" dirty="0" smtClean="0"/>
              <a:t> in schools </a:t>
            </a:r>
            <a:r>
              <a:rPr lang="nl-NL" sz="2400" dirty="0" err="1" smtClean="0"/>
              <a:t>meets</a:t>
            </a:r>
            <a:r>
              <a:rPr lang="nl-NL" sz="2400" dirty="0" smtClean="0"/>
              <a:t> </a:t>
            </a:r>
            <a:r>
              <a:rPr lang="nl-NL" sz="2400" dirty="0" err="1" smtClean="0"/>
              <a:t>challenges</a:t>
            </a:r>
            <a:r>
              <a:rPr lang="nl-NL" sz="2400" dirty="0" smtClean="0"/>
              <a:t>, </a:t>
            </a:r>
            <a:r>
              <a:rPr lang="nl-NL" sz="2400" dirty="0" err="1" smtClean="0"/>
              <a:t>despite</a:t>
            </a:r>
            <a:r>
              <a:rPr lang="nl-NL" sz="2400" dirty="0" smtClean="0"/>
              <a:t> </a:t>
            </a:r>
            <a:r>
              <a:rPr lang="nl-NL" sz="2400" dirty="0" err="1" smtClean="0"/>
              <a:t>benefits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teachers</a:t>
            </a:r>
            <a:r>
              <a:rPr lang="nl-NL" sz="2400" dirty="0" smtClean="0"/>
              <a:t> and </a:t>
            </a:r>
            <a:r>
              <a:rPr lang="nl-NL" sz="2400" dirty="0" err="1" smtClean="0"/>
              <a:t>students</a:t>
            </a:r>
            <a:r>
              <a:rPr lang="nl-NL" sz="2400" dirty="0" smtClean="0"/>
              <a:t>.</a:t>
            </a:r>
            <a:endParaRPr lang="nl-NL" sz="2400" dirty="0" smtClean="0"/>
          </a:p>
          <a:p>
            <a:r>
              <a:rPr lang="nl-NL" sz="2000" dirty="0" smtClean="0"/>
              <a:t>(</a:t>
            </a:r>
            <a:r>
              <a:rPr lang="nl-NL" sz="2000" dirty="0" err="1" smtClean="0"/>
              <a:t>Chin &amp; Osborne</a:t>
            </a:r>
            <a:r>
              <a:rPr lang="nl-NL" sz="2000" dirty="0" smtClean="0"/>
              <a:t>, 2008)</a:t>
            </a:r>
          </a:p>
          <a:p>
            <a:r>
              <a:rPr lang="nl-NL" sz="2400" dirty="0" smtClean="0"/>
              <a:t> </a:t>
            </a:r>
          </a:p>
          <a:p>
            <a:r>
              <a:rPr lang="nl-NL" sz="2400" dirty="0" err="1" smtClean="0"/>
              <a:t>Teachers</a:t>
            </a:r>
            <a:r>
              <a:rPr lang="nl-NL" sz="2400" dirty="0" smtClean="0"/>
              <a:t> </a:t>
            </a:r>
            <a:r>
              <a:rPr lang="nl-NL" sz="2400" dirty="0" err="1" smtClean="0"/>
              <a:t>seek</a:t>
            </a:r>
            <a:r>
              <a:rPr lang="nl-NL" sz="2400" dirty="0" smtClean="0"/>
              <a:t> </a:t>
            </a:r>
            <a:r>
              <a:rPr lang="nl-NL" sz="2400" dirty="0" err="1" smtClean="0"/>
              <a:t>balance</a:t>
            </a:r>
            <a:r>
              <a:rPr lang="nl-NL" sz="2400" dirty="0" smtClean="0"/>
              <a:t> </a:t>
            </a:r>
            <a:r>
              <a:rPr lang="nl-NL" sz="2400" dirty="0" err="1" smtClean="0"/>
              <a:t>between</a:t>
            </a:r>
            <a:r>
              <a:rPr lang="nl-NL" sz="2400" dirty="0" smtClean="0"/>
              <a:t> </a:t>
            </a:r>
            <a:r>
              <a:rPr lang="nl-NL" sz="2400" dirty="0" err="1" smtClean="0"/>
              <a:t>providing</a:t>
            </a:r>
            <a:r>
              <a:rPr lang="nl-NL" sz="2400" dirty="0" smtClean="0"/>
              <a:t> </a:t>
            </a:r>
            <a:r>
              <a:rPr lang="nl-NL" sz="2400" dirty="0" err="1" smtClean="0"/>
              <a:t>freedom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question</a:t>
            </a:r>
            <a:r>
              <a:rPr lang="nl-NL" sz="2400" dirty="0" smtClean="0"/>
              <a:t> </a:t>
            </a:r>
            <a:r>
              <a:rPr lang="nl-NL" sz="2400" dirty="0" err="1" smtClean="0"/>
              <a:t>articulation</a:t>
            </a:r>
            <a:r>
              <a:rPr lang="nl-NL" sz="2400" dirty="0" smtClean="0"/>
              <a:t> and </a:t>
            </a:r>
            <a:r>
              <a:rPr lang="nl-NL" sz="2400" dirty="0" err="1" smtClean="0"/>
              <a:t>responsibility</a:t>
            </a:r>
            <a:r>
              <a:rPr lang="nl-NL" sz="2400" dirty="0" smtClean="0"/>
              <a:t> to </a:t>
            </a:r>
            <a:r>
              <a:rPr lang="nl-NL" sz="2400" dirty="0" err="1" smtClean="0"/>
              <a:t>attain</a:t>
            </a:r>
            <a:r>
              <a:rPr lang="nl-NL" sz="2400" dirty="0" smtClean="0"/>
              <a:t> the curriculum.</a:t>
            </a:r>
            <a:endParaRPr lang="nl-NL" sz="2400" dirty="0" smtClean="0"/>
          </a:p>
          <a:p>
            <a:r>
              <a:rPr lang="nl-NL" sz="2000" dirty="0" smtClean="0"/>
              <a:t>(Brown, 1992; Rop, 2003; Wells, 2001)</a:t>
            </a:r>
          </a:p>
          <a:p>
            <a:r>
              <a:rPr lang="nl-NL" sz="2400" dirty="0" smtClean="0"/>
              <a:t> </a:t>
            </a:r>
          </a:p>
          <a:p>
            <a:r>
              <a:rPr lang="nl-NL" sz="2400" dirty="0" err="1" smtClean="0"/>
              <a:t>Teachers</a:t>
            </a:r>
            <a:r>
              <a:rPr lang="nl-NL" sz="2400" dirty="0" smtClean="0"/>
              <a:t> </a:t>
            </a:r>
            <a:r>
              <a:rPr lang="nl-NL" sz="2400" dirty="0" err="1" smtClean="0"/>
              <a:t>need</a:t>
            </a:r>
            <a:r>
              <a:rPr lang="nl-NL" sz="2400" dirty="0" smtClean="0"/>
              <a:t> support in </a:t>
            </a:r>
            <a:r>
              <a:rPr lang="nl-NL" sz="2400" dirty="0" err="1" smtClean="0"/>
              <a:t>designing</a:t>
            </a:r>
            <a:r>
              <a:rPr lang="nl-NL" sz="2400" dirty="0" smtClean="0"/>
              <a:t>, </a:t>
            </a:r>
            <a:r>
              <a:rPr lang="nl-NL" sz="2400" dirty="0" err="1" smtClean="0"/>
              <a:t>coaching</a:t>
            </a:r>
            <a:r>
              <a:rPr lang="nl-NL" sz="2400" dirty="0" smtClean="0"/>
              <a:t> and </a:t>
            </a:r>
            <a:r>
              <a:rPr lang="nl-NL" sz="2400" dirty="0" err="1" smtClean="0"/>
              <a:t>evaluating</a:t>
            </a:r>
            <a:r>
              <a:rPr lang="nl-NL" sz="2400" dirty="0" smtClean="0"/>
              <a:t> </a:t>
            </a:r>
            <a:r>
              <a:rPr lang="nl-NL" sz="2400" dirty="0" err="1" smtClean="0"/>
              <a:t>Question-driven</a:t>
            </a:r>
            <a:r>
              <a:rPr lang="nl-NL" sz="2400" dirty="0" smtClean="0"/>
              <a:t> </a:t>
            </a:r>
            <a:r>
              <a:rPr lang="nl-NL" sz="2400" dirty="0" err="1" smtClean="0"/>
              <a:t>Learning</a:t>
            </a:r>
            <a:endParaRPr lang="nl-NL" sz="2400" dirty="0" smtClean="0"/>
          </a:p>
          <a:p>
            <a:r>
              <a:rPr lang="nl-NL" sz="2000" dirty="0" smtClean="0"/>
              <a:t>(</a:t>
            </a:r>
            <a:r>
              <a:rPr lang="nl-NL" sz="2000" dirty="0" err="1" smtClean="0"/>
              <a:t>Aguiar</a:t>
            </a:r>
            <a:r>
              <a:rPr lang="nl-NL" sz="2000" dirty="0" smtClean="0"/>
              <a:t>, Mortimer &amp; </a:t>
            </a:r>
            <a:r>
              <a:rPr lang="nl-NL" sz="2000" dirty="0" err="1" smtClean="0"/>
              <a:t>Scott</a:t>
            </a:r>
            <a:r>
              <a:rPr lang="nl-NL" sz="2000" dirty="0" smtClean="0"/>
              <a:t>, 2009; </a:t>
            </a:r>
            <a:r>
              <a:rPr lang="nl-NL" sz="2000" dirty="0" err="1" smtClean="0"/>
              <a:t>Nardone</a:t>
            </a:r>
            <a:r>
              <a:rPr lang="nl-NL" sz="2000" dirty="0" smtClean="0"/>
              <a:t> &amp; Lee, 2011; </a:t>
            </a:r>
            <a:r>
              <a:rPr lang="nl-NL" sz="2000" dirty="0" err="1" smtClean="0"/>
              <a:t>Polman</a:t>
            </a:r>
            <a:r>
              <a:rPr lang="nl-NL" sz="2000" dirty="0" smtClean="0"/>
              <a:t>, 2004 ) </a:t>
            </a:r>
          </a:p>
          <a:p>
            <a:endParaRPr lang="nl-NL" dirty="0"/>
          </a:p>
        </p:txBody>
      </p:sp>
      <p:sp>
        <p:nvSpPr>
          <p:cNvPr id="10" name="Rectangle 9"/>
          <p:cNvSpPr/>
          <p:nvPr/>
        </p:nvSpPr>
        <p:spPr>
          <a:xfrm>
            <a:off x="1767632" y="1060624"/>
            <a:ext cx="738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b="1" dirty="0" err="1" smtClean="0">
                <a:solidFill>
                  <a:prstClr val="black"/>
                </a:solidFill>
              </a:rPr>
              <a:t>Teachers</a:t>
            </a:r>
            <a:r>
              <a:rPr lang="nl-NL" sz="2800" b="1" dirty="0" smtClean="0">
                <a:solidFill>
                  <a:prstClr val="black"/>
                </a:solidFill>
              </a:rPr>
              <a:t> and </a:t>
            </a:r>
            <a:r>
              <a:rPr lang="nl-NL" sz="2800" b="1" dirty="0" err="1" smtClean="0">
                <a:solidFill>
                  <a:prstClr val="black"/>
                </a:solidFill>
              </a:rPr>
              <a:t>Question-driven</a:t>
            </a:r>
            <a:r>
              <a:rPr lang="nl-NL" sz="2800" b="1" dirty="0" smtClean="0">
                <a:solidFill>
                  <a:prstClr val="black"/>
                </a:solidFill>
              </a:rPr>
              <a:t> </a:t>
            </a:r>
            <a:r>
              <a:rPr lang="nl-NL" sz="2800" b="1" dirty="0" err="1" smtClean="0">
                <a:solidFill>
                  <a:prstClr val="black"/>
                </a:solidFill>
              </a:rPr>
              <a:t>Learning</a:t>
            </a:r>
            <a:endParaRPr lang="nl-NL" sz="2800" b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SOfficePNG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7752" y="3868936"/>
            <a:ext cx="4320480" cy="26117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" name="TextBox 8"/>
          <p:cNvSpPr txBox="1"/>
          <p:nvPr/>
        </p:nvSpPr>
        <p:spPr>
          <a:xfrm>
            <a:off x="327472" y="1852712"/>
            <a:ext cx="964907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/>
              <a:t>Can</a:t>
            </a:r>
            <a:r>
              <a:rPr lang="nl-NL" sz="2400" dirty="0" smtClean="0"/>
              <a:t> digital </a:t>
            </a:r>
            <a:r>
              <a:rPr lang="nl-NL" sz="2400" dirty="0" err="1" smtClean="0"/>
              <a:t>mind</a:t>
            </a:r>
            <a:r>
              <a:rPr lang="nl-NL" sz="2400" dirty="0" smtClean="0"/>
              <a:t> </a:t>
            </a:r>
            <a:r>
              <a:rPr lang="nl-NL" sz="2400" dirty="0" err="1" smtClean="0"/>
              <a:t>maps</a:t>
            </a:r>
            <a:r>
              <a:rPr lang="nl-NL" sz="2400" dirty="0" smtClean="0"/>
              <a:t> support the </a:t>
            </a:r>
            <a:r>
              <a:rPr lang="nl-NL" sz="2400" dirty="0" err="1" smtClean="0"/>
              <a:t>balance</a:t>
            </a:r>
            <a:r>
              <a:rPr lang="nl-NL" sz="2400" dirty="0" smtClean="0"/>
              <a:t> </a:t>
            </a:r>
            <a:r>
              <a:rPr lang="nl-NL" sz="2400" dirty="0" err="1" smtClean="0"/>
              <a:t>between</a:t>
            </a:r>
            <a:r>
              <a:rPr lang="nl-NL" sz="2400" dirty="0" smtClean="0"/>
              <a:t> </a:t>
            </a:r>
            <a:r>
              <a:rPr lang="nl-NL" sz="2400" dirty="0" err="1" smtClean="0"/>
              <a:t>question</a:t>
            </a:r>
            <a:r>
              <a:rPr lang="nl-NL" sz="2400" dirty="0" smtClean="0"/>
              <a:t> </a:t>
            </a:r>
            <a:r>
              <a:rPr lang="nl-NL" sz="2400" dirty="0" err="1" smtClean="0"/>
              <a:t>articulation</a:t>
            </a:r>
            <a:r>
              <a:rPr lang="nl-NL" sz="2400" dirty="0" smtClean="0"/>
              <a:t> and </a:t>
            </a:r>
            <a:r>
              <a:rPr lang="nl-NL" sz="2400" dirty="0" err="1" smtClean="0"/>
              <a:t>attainement</a:t>
            </a:r>
            <a:r>
              <a:rPr lang="nl-NL" sz="2400" dirty="0" smtClean="0"/>
              <a:t> of the curriculum in QDL? </a:t>
            </a:r>
          </a:p>
          <a:p>
            <a:endParaRPr lang="nl-NL" sz="2400" dirty="0" smtClean="0"/>
          </a:p>
          <a:p>
            <a:r>
              <a:rPr lang="nl-NL" sz="2400" dirty="0" smtClean="0"/>
              <a:t>To research </a:t>
            </a:r>
            <a:r>
              <a:rPr lang="nl-NL" sz="2400" dirty="0" err="1" smtClean="0"/>
              <a:t>this</a:t>
            </a:r>
            <a:r>
              <a:rPr lang="nl-NL" sz="2400" dirty="0" smtClean="0"/>
              <a:t> a </a:t>
            </a:r>
            <a:r>
              <a:rPr lang="nl-NL" sz="2400" dirty="0" err="1" smtClean="0"/>
              <a:t>Q</a:t>
            </a:r>
            <a:r>
              <a:rPr lang="nl-NL" sz="2400" dirty="0" err="1" smtClean="0"/>
              <a:t>uestion-drive</a:t>
            </a:r>
            <a:r>
              <a:rPr lang="nl-NL" sz="2400" dirty="0" err="1" smtClean="0"/>
              <a:t>n</a:t>
            </a:r>
            <a:r>
              <a:rPr lang="nl-NL" sz="2400" dirty="0" smtClean="0"/>
              <a:t> Scenario was </a:t>
            </a:r>
            <a:r>
              <a:rPr lang="nl-NL" sz="2400" dirty="0" err="1" smtClean="0"/>
              <a:t>developed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primary</a:t>
            </a:r>
            <a:r>
              <a:rPr lang="nl-NL" sz="2400" dirty="0" smtClean="0"/>
              <a:t> </a:t>
            </a:r>
            <a:r>
              <a:rPr lang="nl-NL" sz="2400" dirty="0" err="1" smtClean="0"/>
              <a:t>e</a:t>
            </a:r>
            <a:r>
              <a:rPr lang="nl-NL" sz="2400" dirty="0" err="1" smtClean="0"/>
              <a:t>ducation</a:t>
            </a:r>
            <a:r>
              <a:rPr lang="nl-NL" sz="2400" dirty="0" smtClean="0"/>
              <a:t>: </a:t>
            </a:r>
            <a:r>
              <a:rPr lang="nl-NL" sz="2400" i="1" dirty="0" smtClean="0"/>
              <a:t>Dynamind</a:t>
            </a:r>
            <a:r>
              <a:rPr lang="nl-NL" sz="2400" dirty="0" smtClean="0"/>
              <a:t>  (</a:t>
            </a:r>
            <a:r>
              <a:rPr lang="nl-NL" sz="2400" dirty="0" err="1" smtClean="0"/>
              <a:t>Dynamic</a:t>
            </a:r>
            <a:r>
              <a:rPr lang="nl-NL" sz="2400" dirty="0" smtClean="0"/>
              <a:t> </a:t>
            </a:r>
            <a:r>
              <a:rPr lang="nl-NL" sz="2400" dirty="0" err="1" smtClean="0"/>
              <a:t>Mind</a:t>
            </a:r>
            <a:r>
              <a:rPr lang="nl-NL" sz="2400" dirty="0" smtClean="0"/>
              <a:t> </a:t>
            </a:r>
            <a:r>
              <a:rPr lang="nl-NL" sz="2400" dirty="0" err="1" smtClean="0"/>
              <a:t>Mapping</a:t>
            </a:r>
            <a:r>
              <a:rPr lang="nl-NL" sz="2400" dirty="0" smtClean="0"/>
              <a:t>).</a:t>
            </a:r>
            <a:endParaRPr lang="nl-NL" sz="2400" dirty="0" smtClean="0"/>
          </a:p>
          <a:p>
            <a:r>
              <a:rPr lang="nl-NL" sz="2000" dirty="0" smtClean="0"/>
              <a:t>(Stokhof &amp; De Vries, 2009; Stokhof, Sluijsmans, Vlokhoven &amp; Peters, 2011</a:t>
            </a:r>
            <a:r>
              <a:rPr lang="nl-NL" sz="2000" dirty="0" smtClean="0"/>
              <a:t>)</a:t>
            </a:r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r>
              <a:rPr lang="nl-NL" sz="2400" dirty="0" err="1" smtClean="0"/>
              <a:t>Mind</a:t>
            </a:r>
            <a:r>
              <a:rPr lang="nl-NL" sz="2400" dirty="0" smtClean="0"/>
              <a:t> Map is a </a:t>
            </a:r>
            <a:r>
              <a:rPr lang="nl-NL" sz="2400" dirty="0" err="1" smtClean="0"/>
              <a:t>powerful</a:t>
            </a:r>
            <a:r>
              <a:rPr lang="nl-NL" sz="2400" dirty="0" smtClean="0"/>
              <a:t> tool </a:t>
            </a:r>
            <a:r>
              <a:rPr lang="nl-NL" sz="2400" dirty="0" smtClean="0"/>
              <a:t>to </a:t>
            </a:r>
            <a:r>
              <a:rPr lang="nl-NL" sz="2400" dirty="0" err="1" smtClean="0"/>
              <a:t>visualize</a:t>
            </a:r>
            <a:r>
              <a:rPr lang="nl-NL" sz="2400" dirty="0" smtClean="0"/>
              <a:t> and </a:t>
            </a:r>
            <a:r>
              <a:rPr lang="nl-NL" sz="2400" dirty="0" err="1" smtClean="0"/>
              <a:t>structure</a:t>
            </a:r>
            <a:r>
              <a:rPr lang="nl-NL" sz="2400" dirty="0" smtClean="0"/>
              <a:t> </a:t>
            </a:r>
            <a:r>
              <a:rPr lang="nl-NL" sz="2400" dirty="0" err="1" smtClean="0"/>
              <a:t>key</a:t>
            </a:r>
            <a:r>
              <a:rPr lang="nl-NL" sz="2400" dirty="0" smtClean="0"/>
              <a:t> </a:t>
            </a:r>
            <a:r>
              <a:rPr lang="nl-NL" sz="2400" dirty="0" err="1" smtClean="0"/>
              <a:t>concepts</a:t>
            </a:r>
            <a:r>
              <a:rPr lang="nl-NL" sz="2400" dirty="0" smtClean="0"/>
              <a:t> , </a:t>
            </a:r>
          </a:p>
          <a:p>
            <a:r>
              <a:rPr lang="nl-NL" sz="2400" dirty="0" smtClean="0"/>
              <a:t>easy to </a:t>
            </a:r>
            <a:r>
              <a:rPr lang="nl-NL" sz="2400" dirty="0" err="1" smtClean="0"/>
              <a:t>learn</a:t>
            </a:r>
            <a:r>
              <a:rPr lang="nl-NL" sz="2400" dirty="0" smtClean="0"/>
              <a:t> </a:t>
            </a:r>
            <a:r>
              <a:rPr lang="nl-NL" sz="2400" dirty="0" err="1" smtClean="0"/>
              <a:t>by</a:t>
            </a:r>
            <a:r>
              <a:rPr lang="nl-NL" sz="2400" dirty="0" smtClean="0"/>
              <a:t>  </a:t>
            </a:r>
            <a:r>
              <a:rPr lang="nl-NL" sz="2400" dirty="0" err="1" smtClean="0"/>
              <a:t>students</a:t>
            </a:r>
            <a:r>
              <a:rPr lang="nl-NL" sz="2400" dirty="0" smtClean="0"/>
              <a:t> in </a:t>
            </a:r>
            <a:r>
              <a:rPr lang="nl-NL" sz="2400" dirty="0" err="1" smtClean="0"/>
              <a:t>primary</a:t>
            </a:r>
            <a:r>
              <a:rPr lang="nl-NL" sz="2400" dirty="0" smtClean="0"/>
              <a:t> </a:t>
            </a:r>
            <a:r>
              <a:rPr lang="nl-NL" sz="2400" dirty="0" err="1" smtClean="0"/>
              <a:t>education</a:t>
            </a:r>
            <a:r>
              <a:rPr lang="nl-NL" sz="2400" dirty="0" smtClean="0"/>
              <a:t>.</a:t>
            </a:r>
            <a:r>
              <a:rPr lang="nl-NL" sz="2400" dirty="0" smtClean="0"/>
              <a:t>  </a:t>
            </a:r>
            <a:endParaRPr lang="nl-NL" sz="2400" dirty="0" smtClean="0"/>
          </a:p>
          <a:p>
            <a:r>
              <a:rPr lang="nl-NL" sz="2000" dirty="0" smtClean="0"/>
              <a:t>(</a:t>
            </a:r>
            <a:r>
              <a:rPr lang="nl-NL" sz="2000" dirty="0" err="1" smtClean="0"/>
              <a:t>Buzan</a:t>
            </a:r>
            <a:r>
              <a:rPr lang="nl-NL" sz="2000" dirty="0" smtClean="0"/>
              <a:t> &amp; </a:t>
            </a:r>
            <a:r>
              <a:rPr lang="nl-NL" sz="2000" dirty="0" err="1" smtClean="0"/>
              <a:t>Buzan</a:t>
            </a:r>
            <a:r>
              <a:rPr lang="nl-NL" sz="2000" dirty="0" smtClean="0"/>
              <a:t>, 2007; </a:t>
            </a:r>
            <a:r>
              <a:rPr lang="nl-NL" sz="2000" dirty="0" err="1" smtClean="0"/>
              <a:t>Merchie</a:t>
            </a:r>
            <a:r>
              <a:rPr lang="nl-NL" sz="2000" dirty="0" smtClean="0"/>
              <a:t>, 2009)</a:t>
            </a:r>
          </a:p>
          <a:p>
            <a:endParaRPr lang="nl-NL" sz="2000" dirty="0" smtClean="0"/>
          </a:p>
          <a:p>
            <a:r>
              <a:rPr lang="nl-NL" sz="2400" dirty="0" smtClean="0"/>
              <a:t>Digital </a:t>
            </a:r>
            <a:r>
              <a:rPr lang="nl-NL" sz="2400" dirty="0" err="1" smtClean="0"/>
              <a:t>Mind</a:t>
            </a:r>
            <a:r>
              <a:rPr lang="nl-NL" sz="2400" dirty="0" smtClean="0"/>
              <a:t> </a:t>
            </a:r>
            <a:r>
              <a:rPr lang="nl-NL" sz="2400" dirty="0" err="1" smtClean="0"/>
              <a:t>Mapping</a:t>
            </a:r>
            <a:r>
              <a:rPr lang="nl-NL" sz="2400" dirty="0" smtClean="0"/>
              <a:t>: </a:t>
            </a:r>
            <a:r>
              <a:rPr lang="nl-NL" sz="2400" dirty="0" err="1" smtClean="0"/>
              <a:t>flexible</a:t>
            </a:r>
            <a:r>
              <a:rPr lang="nl-NL" sz="2400" dirty="0" smtClean="0"/>
              <a:t>, </a:t>
            </a:r>
            <a:r>
              <a:rPr lang="nl-NL" sz="2400" dirty="0" err="1" smtClean="0"/>
              <a:t>dynamic</a:t>
            </a:r>
            <a:r>
              <a:rPr lang="nl-NL" sz="2400" dirty="0" smtClean="0"/>
              <a:t>, more </a:t>
            </a:r>
            <a:r>
              <a:rPr lang="nl-NL" sz="2400" dirty="0" err="1" smtClean="0"/>
              <a:t>elaborate</a:t>
            </a:r>
            <a:r>
              <a:rPr lang="nl-NL" sz="2400" dirty="0" smtClean="0"/>
              <a:t> </a:t>
            </a:r>
            <a:r>
              <a:rPr lang="nl-NL" sz="2400" dirty="0" err="1" smtClean="0"/>
              <a:t>functionality</a:t>
            </a:r>
            <a:r>
              <a:rPr lang="nl-NL" sz="2400" dirty="0" smtClean="0"/>
              <a:t>.</a:t>
            </a:r>
            <a:endParaRPr lang="nl-NL" sz="2400" dirty="0" smtClean="0"/>
          </a:p>
          <a:p>
            <a:r>
              <a:rPr lang="en-US" sz="2000" dirty="0" smtClean="0"/>
              <a:t>(Stokhof, et al. 2011; </a:t>
            </a:r>
            <a:r>
              <a:rPr lang="en-US" sz="2000" dirty="0" err="1" smtClean="0"/>
              <a:t>Tergan</a:t>
            </a:r>
            <a:r>
              <a:rPr lang="en-US" sz="2000" dirty="0" smtClean="0"/>
              <a:t>, 2005)</a:t>
            </a:r>
            <a:endParaRPr lang="nl-NL" sz="2000" dirty="0" smtClean="0"/>
          </a:p>
          <a:p>
            <a:r>
              <a:rPr lang="nl-NL" sz="2400" dirty="0" smtClean="0"/>
              <a:t> 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50292" y="-507"/>
            <a:ext cx="10068815" cy="799589"/>
            <a:chOff x="50292" y="-507"/>
            <a:chExt cx="10068815" cy="799589"/>
          </a:xfrm>
        </p:grpSpPr>
        <p:sp>
          <p:nvSpPr>
            <p:cNvPr id="3" name="Freeform 2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14700" y="50800"/>
              <a:ext cx="37338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nl-NL" sz="3600" smtClean="0">
                  <a:solidFill>
                    <a:srgbClr val="FFFFFF"/>
                  </a:solidFill>
                  <a:latin typeface="Arial - 48"/>
                </a:rPr>
                <a:t>DYNAMIND</a:t>
              </a:r>
              <a:endParaRPr lang="nl-NL" sz="3600">
                <a:solidFill>
                  <a:srgbClr val="FFFFFF"/>
                </a:solidFill>
                <a:latin typeface="Arial - 48"/>
              </a:endParaRPr>
            </a:p>
          </p:txBody>
        </p:sp>
        <p:pic>
          <p:nvPicPr>
            <p:cNvPr id="5" name="Picture 4" descr="logo_han[1]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06" y="14477"/>
              <a:ext cx="1124458" cy="7846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Picture 5" descr="LOOK[1]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3064" y="6985"/>
              <a:ext cx="1596770" cy="765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8" name="TextBox 7"/>
          <p:cNvSpPr txBox="1"/>
          <p:nvPr/>
        </p:nvSpPr>
        <p:spPr>
          <a:xfrm>
            <a:off x="615504" y="1636688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 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10" name="Rectangle 9"/>
          <p:cNvSpPr/>
          <p:nvPr/>
        </p:nvSpPr>
        <p:spPr>
          <a:xfrm>
            <a:off x="2631728" y="916608"/>
            <a:ext cx="6865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b="1" dirty="0" smtClean="0">
                <a:solidFill>
                  <a:prstClr val="black"/>
                </a:solidFill>
              </a:rPr>
              <a:t>Digital </a:t>
            </a:r>
            <a:r>
              <a:rPr lang="nl-NL" sz="2800" b="1" dirty="0" err="1" smtClean="0">
                <a:solidFill>
                  <a:prstClr val="black"/>
                </a:solidFill>
              </a:rPr>
              <a:t>Mind</a:t>
            </a:r>
            <a:r>
              <a:rPr lang="nl-NL" sz="2800" b="1" dirty="0" smtClean="0">
                <a:solidFill>
                  <a:prstClr val="black"/>
                </a:solidFill>
              </a:rPr>
              <a:t> </a:t>
            </a:r>
            <a:r>
              <a:rPr lang="nl-NL" sz="2800" b="1" dirty="0" err="1" smtClean="0">
                <a:solidFill>
                  <a:prstClr val="black"/>
                </a:solidFill>
              </a:rPr>
              <a:t>Mapping</a:t>
            </a:r>
            <a:r>
              <a:rPr lang="nl-NL" sz="2800" b="1" dirty="0" smtClean="0">
                <a:solidFill>
                  <a:prstClr val="black"/>
                </a:solidFill>
              </a:rPr>
              <a:t> as support?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50292" y="-507"/>
            <a:ext cx="10068815" cy="799589"/>
            <a:chOff x="50292" y="-507"/>
            <a:chExt cx="10068815" cy="799589"/>
          </a:xfrm>
        </p:grpSpPr>
        <p:sp>
          <p:nvSpPr>
            <p:cNvPr id="3" name="Freeform 2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14700" y="50800"/>
              <a:ext cx="37338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nl-NL" sz="3600" smtClean="0">
                  <a:solidFill>
                    <a:srgbClr val="FFFFFF"/>
                  </a:solidFill>
                  <a:latin typeface="Arial - 48"/>
                </a:rPr>
                <a:t>DYNAMIND</a:t>
              </a:r>
              <a:endParaRPr lang="nl-NL" sz="3600">
                <a:solidFill>
                  <a:srgbClr val="FFFFFF"/>
                </a:solidFill>
                <a:latin typeface="Arial - 48"/>
              </a:endParaRPr>
            </a:p>
          </p:txBody>
        </p:sp>
        <p:pic>
          <p:nvPicPr>
            <p:cNvPr id="5" name="Picture 4" descr="logo_han[1]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06" y="14477"/>
              <a:ext cx="1124458" cy="7846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Picture 5" descr="LOOK[1]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13064" y="6985"/>
              <a:ext cx="1596770" cy="765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8" name="TextBox 7"/>
          <p:cNvSpPr txBox="1"/>
          <p:nvPr/>
        </p:nvSpPr>
        <p:spPr>
          <a:xfrm>
            <a:off x="615504" y="1636688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 </a:t>
            </a:r>
            <a:endParaRPr lang="nl-NL" dirty="0" smtClean="0"/>
          </a:p>
          <a:p>
            <a:endParaRPr lang="nl-NL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715890" y="2170557"/>
            <a:ext cx="4070" cy="6522915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3496" y="1564680"/>
            <a:ext cx="381642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</a:rPr>
              <a:t>design of core curriculum 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2008" y="1564680"/>
            <a:ext cx="479196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nl-NL" sz="2400" dirty="0" err="1" smtClean="0">
                <a:solidFill>
                  <a:srgbClr val="FF0000"/>
                </a:solidFill>
              </a:rPr>
              <a:t>activate</a:t>
            </a:r>
            <a:r>
              <a:rPr lang="nl-NL" sz="2400" dirty="0" smtClean="0">
                <a:solidFill>
                  <a:srgbClr val="FF0000"/>
                </a:solidFill>
              </a:rPr>
              <a:t> &amp; </a:t>
            </a:r>
            <a:r>
              <a:rPr lang="nl-NL" sz="2400" dirty="0" err="1" smtClean="0">
                <a:solidFill>
                  <a:srgbClr val="FF0000"/>
                </a:solidFill>
              </a:rPr>
              <a:t>structure</a:t>
            </a:r>
            <a:r>
              <a:rPr lang="nl-NL" sz="2400" dirty="0" smtClean="0">
                <a:solidFill>
                  <a:srgbClr val="FF0000"/>
                </a:solidFill>
              </a:rPr>
              <a:t> prior </a:t>
            </a:r>
            <a:r>
              <a:rPr lang="nl-NL" sz="2400" dirty="0" err="1" smtClean="0">
                <a:solidFill>
                  <a:srgbClr val="FF0000"/>
                </a:solidFill>
              </a:rPr>
              <a:t>knowledge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464" y="5165080"/>
            <a:ext cx="475252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nl-NL" sz="2400" dirty="0" err="1" smtClean="0">
                <a:solidFill>
                  <a:srgbClr val="FF0000"/>
                </a:solidFill>
              </a:rPr>
              <a:t>generating</a:t>
            </a:r>
            <a:r>
              <a:rPr lang="nl-NL" sz="2400" dirty="0" smtClean="0">
                <a:solidFill>
                  <a:srgbClr val="FF0000"/>
                </a:solidFill>
              </a:rPr>
              <a:t> &amp; </a:t>
            </a:r>
            <a:r>
              <a:rPr lang="nl-NL" sz="2400" dirty="0" err="1" smtClean="0">
                <a:solidFill>
                  <a:srgbClr val="FF0000"/>
                </a:solidFill>
              </a:rPr>
              <a:t>coaching</a:t>
            </a:r>
            <a:r>
              <a:rPr lang="nl-NL" sz="2400" dirty="0" smtClean="0">
                <a:solidFill>
                  <a:srgbClr val="FF0000"/>
                </a:solidFill>
              </a:rPr>
              <a:t> </a:t>
            </a:r>
            <a:r>
              <a:rPr lang="nl-NL" sz="2400" dirty="0" err="1" smtClean="0">
                <a:solidFill>
                  <a:srgbClr val="FF0000"/>
                </a:solidFill>
              </a:rPr>
              <a:t>questions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3976" y="5093072"/>
            <a:ext cx="529602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monitor </a:t>
            </a:r>
            <a:r>
              <a:rPr lang="en-US" sz="2400" dirty="0" smtClean="0">
                <a:solidFill>
                  <a:srgbClr val="FF0000"/>
                </a:solidFill>
              </a:rPr>
              <a:t>&amp; </a:t>
            </a:r>
            <a:r>
              <a:rPr lang="en-US" sz="2400" dirty="0" smtClean="0">
                <a:solidFill>
                  <a:srgbClr val="FF0000"/>
                </a:solidFill>
              </a:rPr>
              <a:t>evaluate learning outcomes</a:t>
            </a:r>
            <a:endParaRPr lang="nl-NL" sz="2400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15504" y="2140744"/>
            <a:ext cx="2930564" cy="1462024"/>
            <a:chOff x="831528" y="2926606"/>
            <a:chExt cx="2524252" cy="1462024"/>
          </a:xfrm>
        </p:grpSpPr>
        <p:pic>
          <p:nvPicPr>
            <p:cNvPr id="17" name="Picture 16" descr="clipboard(2).png">
              <a:hlinkClick r:id="" action="ppaction://noaction"/>
            </p:cNvPr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3017" y="3054857"/>
              <a:ext cx="2138045" cy="12909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8" name="Oval 17">
              <a:hlinkClick r:id="" action="ppaction://noaction"/>
            </p:cNvPr>
            <p:cNvSpPr/>
            <p:nvPr/>
          </p:nvSpPr>
          <p:spPr>
            <a:xfrm>
              <a:off x="1501139" y="3071748"/>
              <a:ext cx="1201674" cy="1211072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Oval 18">
              <a:hlinkClick r:id="" action="ppaction://noaction"/>
            </p:cNvPr>
            <p:cNvSpPr/>
            <p:nvPr/>
          </p:nvSpPr>
          <p:spPr>
            <a:xfrm>
              <a:off x="831528" y="2926606"/>
              <a:ext cx="2524252" cy="1462024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TextBox 19">
              <a:hlinkClick r:id="" action="ppaction://noaction"/>
            </p:cNvPr>
            <p:cNvSpPr txBox="1"/>
            <p:nvPr/>
          </p:nvSpPr>
          <p:spPr>
            <a:xfrm>
              <a:off x="831528" y="3502670"/>
              <a:ext cx="955948" cy="25391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nl-NL" sz="1050" dirty="0" err="1" smtClean="0">
                  <a:solidFill>
                    <a:srgbClr val="0000FF"/>
                  </a:solidFill>
                  <a:latin typeface="Arial - 20"/>
                </a:rPr>
                <a:t>Elaboration</a:t>
              </a:r>
              <a:endParaRPr lang="nl-NL" sz="1050" dirty="0">
                <a:solidFill>
                  <a:srgbClr val="0000FF"/>
                </a:solidFill>
                <a:latin typeface="Arial - 20"/>
              </a:endParaRPr>
            </a:p>
          </p:txBody>
        </p:sp>
        <p:sp>
          <p:nvSpPr>
            <p:cNvPr id="21" name="TextBox 20">
              <a:hlinkClick r:id="" action="ppaction://noaction"/>
            </p:cNvPr>
            <p:cNvSpPr txBox="1"/>
            <p:nvPr/>
          </p:nvSpPr>
          <p:spPr>
            <a:xfrm>
              <a:off x="1885942" y="3214638"/>
              <a:ext cx="819944" cy="29238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nl-NL" sz="1300" dirty="0" smtClean="0">
                  <a:solidFill>
                    <a:srgbClr val="FF0000"/>
                  </a:solidFill>
                  <a:latin typeface="Arial - 18"/>
                </a:rPr>
                <a:t>Core</a:t>
              </a:r>
              <a:endParaRPr lang="nl-NL" sz="1300" dirty="0">
                <a:solidFill>
                  <a:srgbClr val="FF0000"/>
                </a:solidFill>
                <a:latin typeface="Arial - 1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7472" y="5885160"/>
            <a:ext cx="4464496" cy="1321835"/>
            <a:chOff x="183456" y="5518894"/>
            <a:chExt cx="4464496" cy="1321835"/>
          </a:xfrm>
        </p:grpSpPr>
        <p:grpSp>
          <p:nvGrpSpPr>
            <p:cNvPr id="23" name="Group 103"/>
            <p:cNvGrpSpPr/>
            <p:nvPr/>
          </p:nvGrpSpPr>
          <p:grpSpPr>
            <a:xfrm>
              <a:off x="206247" y="5831585"/>
              <a:ext cx="1331723" cy="1000381"/>
              <a:chOff x="206247" y="5831585"/>
              <a:chExt cx="1331723" cy="1000381"/>
            </a:xfrm>
          </p:grpSpPr>
          <p:sp>
            <p:nvSpPr>
              <p:cNvPr id="33" name="Freeform 32">
                <a:hlinkClick r:id="" action="ppaction://noaction"/>
              </p:cNvPr>
              <p:cNvSpPr/>
              <p:nvPr/>
            </p:nvSpPr>
            <p:spPr>
              <a:xfrm>
                <a:off x="206247" y="5831585"/>
                <a:ext cx="1331723" cy="1000381"/>
              </a:xfrm>
              <a:custGeom>
                <a:avLst/>
                <a:gdLst/>
                <a:ahLst/>
                <a:cxnLst/>
                <a:rect l="0" t="0" r="0" b="0"/>
                <a:pathLst>
                  <a:path w="1331723" h="1000381">
                    <a:moveTo>
                      <a:pt x="0" y="0"/>
                    </a:moveTo>
                    <a:lnTo>
                      <a:pt x="1331722" y="0"/>
                    </a:lnTo>
                    <a:lnTo>
                      <a:pt x="1331722" y="1000380"/>
                    </a:lnTo>
                    <a:lnTo>
                      <a:pt x="0" y="100038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8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34" name="Picture 33" descr="clipboard(3).png">
                <a:hlinkClick r:id="" action="ppaction://noaction"/>
              </p:cNvPr>
              <p:cNvPicPr>
                <a:picLocks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33425" y="5880227"/>
                <a:ext cx="1240027" cy="88798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4" name="Group 106"/>
            <p:cNvGrpSpPr/>
            <p:nvPr/>
          </p:nvGrpSpPr>
          <p:grpSpPr>
            <a:xfrm>
              <a:off x="1636014" y="5831585"/>
              <a:ext cx="1331722" cy="1000381"/>
              <a:chOff x="1636014" y="5831585"/>
              <a:chExt cx="1331722" cy="1000381"/>
            </a:xfrm>
          </p:grpSpPr>
          <p:sp>
            <p:nvSpPr>
              <p:cNvPr id="31" name="Freeform 30">
                <a:hlinkClick r:id="" action="ppaction://noaction"/>
              </p:cNvPr>
              <p:cNvSpPr/>
              <p:nvPr/>
            </p:nvSpPr>
            <p:spPr>
              <a:xfrm>
                <a:off x="1636014" y="5831585"/>
                <a:ext cx="1331722" cy="1000381"/>
              </a:xfrm>
              <a:custGeom>
                <a:avLst/>
                <a:gdLst/>
                <a:ahLst/>
                <a:cxnLst/>
                <a:rect l="0" t="0" r="0" b="0"/>
                <a:pathLst>
                  <a:path w="1331722" h="1000381">
                    <a:moveTo>
                      <a:pt x="0" y="0"/>
                    </a:moveTo>
                    <a:lnTo>
                      <a:pt x="1331721" y="0"/>
                    </a:lnTo>
                    <a:lnTo>
                      <a:pt x="1331721" y="1000380"/>
                    </a:lnTo>
                    <a:lnTo>
                      <a:pt x="0" y="100038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8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32" name="Picture 31" descr="clipboard(5).png">
                <a:hlinkClick r:id="" action="ppaction://noaction"/>
              </p:cNvPr>
              <p:cNvPicPr>
                <a:picLocks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699767" y="5877052"/>
                <a:ext cx="1218819" cy="92938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5" name="Group 109"/>
            <p:cNvGrpSpPr/>
            <p:nvPr/>
          </p:nvGrpSpPr>
          <p:grpSpPr>
            <a:xfrm>
              <a:off x="3034410" y="5825363"/>
              <a:ext cx="1351789" cy="1015366"/>
              <a:chOff x="3034410" y="5825363"/>
              <a:chExt cx="1351789" cy="1015366"/>
            </a:xfrm>
          </p:grpSpPr>
          <p:sp>
            <p:nvSpPr>
              <p:cNvPr id="29" name="Freeform 28">
                <a:hlinkClick r:id="" action="ppaction://noaction"/>
              </p:cNvPr>
              <p:cNvSpPr/>
              <p:nvPr/>
            </p:nvSpPr>
            <p:spPr>
              <a:xfrm>
                <a:off x="3034410" y="5825363"/>
                <a:ext cx="1351789" cy="1015366"/>
              </a:xfrm>
              <a:custGeom>
                <a:avLst/>
                <a:gdLst/>
                <a:ahLst/>
                <a:cxnLst/>
                <a:rect l="0" t="0" r="0" b="0"/>
                <a:pathLst>
                  <a:path w="1351789" h="1015366">
                    <a:moveTo>
                      <a:pt x="0" y="0"/>
                    </a:moveTo>
                    <a:lnTo>
                      <a:pt x="1351788" y="0"/>
                    </a:lnTo>
                    <a:lnTo>
                      <a:pt x="1351788" y="1015365"/>
                    </a:lnTo>
                    <a:lnTo>
                      <a:pt x="0" y="1015365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8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30" name="Picture 29" descr="clipboard(9).png">
                <a:hlinkClick r:id="" action="ppaction://noaction"/>
              </p:cNvPr>
              <p:cNvPicPr>
                <a:picLocks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102101" y="5839459"/>
                <a:ext cx="1255902" cy="94716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26" name="TextBox 25">
              <a:hlinkClick r:id="" action="ppaction://noaction"/>
            </p:cNvPr>
            <p:cNvSpPr txBox="1"/>
            <p:nvPr/>
          </p:nvSpPr>
          <p:spPr>
            <a:xfrm>
              <a:off x="183456" y="5518894"/>
              <a:ext cx="1695624" cy="24622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nl-NL" sz="1000" dirty="0" err="1" smtClean="0">
                  <a:solidFill>
                    <a:srgbClr val="000000"/>
                  </a:solidFill>
                  <a:latin typeface="Arial - 14"/>
                </a:rPr>
                <a:t>classroom</a:t>
              </a:r>
              <a:r>
                <a:rPr lang="nl-NL" sz="1000" dirty="0" smtClean="0">
                  <a:solidFill>
                    <a:srgbClr val="000000"/>
                  </a:solidFill>
                  <a:latin typeface="Arial - 14"/>
                </a:rPr>
                <a:t> </a:t>
              </a:r>
              <a:r>
                <a:rPr lang="nl-NL" sz="1000" dirty="0" err="1" smtClean="0">
                  <a:solidFill>
                    <a:srgbClr val="000000"/>
                  </a:solidFill>
                  <a:latin typeface="Arial - 14"/>
                </a:rPr>
                <a:t>mind</a:t>
              </a:r>
              <a:r>
                <a:rPr lang="nl-NL" sz="1000" dirty="0" smtClean="0">
                  <a:solidFill>
                    <a:srgbClr val="000000"/>
                  </a:solidFill>
                  <a:latin typeface="Arial - 14"/>
                </a:rPr>
                <a:t> map 1</a:t>
              </a:r>
              <a:endParaRPr lang="nl-NL" sz="1000" dirty="0">
                <a:solidFill>
                  <a:srgbClr val="000000"/>
                </a:solidFill>
                <a:latin typeface="Arial - 14"/>
              </a:endParaRPr>
            </a:p>
          </p:txBody>
        </p:sp>
        <p:sp>
          <p:nvSpPr>
            <p:cNvPr id="27" name="TextBox 26">
              <a:hlinkClick r:id="" action="ppaction://noaction"/>
            </p:cNvPr>
            <p:cNvSpPr txBox="1"/>
            <p:nvPr/>
          </p:nvSpPr>
          <p:spPr>
            <a:xfrm>
              <a:off x="1623616" y="5518894"/>
              <a:ext cx="1463700" cy="24622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nl-NL" sz="1000" dirty="0" err="1" smtClean="0">
                  <a:solidFill>
                    <a:srgbClr val="000000"/>
                  </a:solidFill>
                  <a:latin typeface="Arial - 14"/>
                </a:rPr>
                <a:t>classroom</a:t>
              </a:r>
              <a:r>
                <a:rPr lang="nl-NL" sz="1000" dirty="0" smtClean="0">
                  <a:solidFill>
                    <a:srgbClr val="000000"/>
                  </a:solidFill>
                  <a:latin typeface="Arial - 14"/>
                </a:rPr>
                <a:t> </a:t>
              </a:r>
              <a:r>
                <a:rPr lang="nl-NL" sz="1000" dirty="0" err="1" smtClean="0">
                  <a:solidFill>
                    <a:srgbClr val="000000"/>
                  </a:solidFill>
                  <a:latin typeface="Arial - 14"/>
                </a:rPr>
                <a:t>mind</a:t>
              </a:r>
              <a:r>
                <a:rPr lang="nl-NL" sz="1000" dirty="0" smtClean="0">
                  <a:solidFill>
                    <a:srgbClr val="000000"/>
                  </a:solidFill>
                  <a:latin typeface="Arial - 14"/>
                </a:rPr>
                <a:t> map 2</a:t>
              </a:r>
              <a:endParaRPr lang="nl-NL" sz="1000" dirty="0">
                <a:solidFill>
                  <a:srgbClr val="000000"/>
                </a:solidFill>
                <a:latin typeface="Arial - 14"/>
              </a:endParaRPr>
            </a:p>
          </p:txBody>
        </p:sp>
        <p:sp>
          <p:nvSpPr>
            <p:cNvPr id="28" name="TextBox 27">
              <a:hlinkClick r:id="" action="ppaction://noaction"/>
            </p:cNvPr>
            <p:cNvSpPr txBox="1"/>
            <p:nvPr/>
          </p:nvSpPr>
          <p:spPr>
            <a:xfrm>
              <a:off x="2991768" y="5518894"/>
              <a:ext cx="1656184" cy="24622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nl-NL" sz="1000" dirty="0" err="1" smtClean="0">
                  <a:solidFill>
                    <a:srgbClr val="000000"/>
                  </a:solidFill>
                  <a:latin typeface="Arial - 14"/>
                </a:rPr>
                <a:t>classroom</a:t>
              </a:r>
              <a:r>
                <a:rPr lang="nl-NL" sz="1000" dirty="0" smtClean="0">
                  <a:solidFill>
                    <a:srgbClr val="000000"/>
                  </a:solidFill>
                  <a:latin typeface="Arial - 14"/>
                </a:rPr>
                <a:t> </a:t>
              </a:r>
              <a:r>
                <a:rPr lang="nl-NL" sz="1000" dirty="0" err="1" smtClean="0">
                  <a:solidFill>
                    <a:srgbClr val="000000"/>
                  </a:solidFill>
                  <a:latin typeface="Arial - 14"/>
                </a:rPr>
                <a:t>mind</a:t>
              </a:r>
              <a:r>
                <a:rPr lang="nl-NL" sz="1000" dirty="0" smtClean="0">
                  <a:solidFill>
                    <a:srgbClr val="000000"/>
                  </a:solidFill>
                  <a:latin typeface="Arial - 14"/>
                </a:rPr>
                <a:t> map 10</a:t>
              </a:r>
              <a:endParaRPr lang="nl-NL" sz="1000" dirty="0">
                <a:solidFill>
                  <a:srgbClr val="000000"/>
                </a:solidFill>
                <a:latin typeface="Arial - 1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152008" y="5813152"/>
            <a:ext cx="4524753" cy="1382794"/>
            <a:chOff x="5114671" y="5446886"/>
            <a:chExt cx="4524753" cy="1382794"/>
          </a:xfrm>
        </p:grpSpPr>
        <p:sp>
          <p:nvSpPr>
            <p:cNvPr id="36" name="Freeform 35">
              <a:hlinkClick r:id="" action="ppaction://noaction"/>
            </p:cNvPr>
            <p:cNvSpPr/>
            <p:nvPr/>
          </p:nvSpPr>
          <p:spPr>
            <a:xfrm>
              <a:off x="5114671" y="5746750"/>
              <a:ext cx="1441705" cy="1082930"/>
            </a:xfrm>
            <a:custGeom>
              <a:avLst/>
              <a:gdLst/>
              <a:ahLst/>
              <a:cxnLst/>
              <a:rect l="0" t="0" r="0" b="0"/>
              <a:pathLst>
                <a:path w="1441705" h="1082930">
                  <a:moveTo>
                    <a:pt x="0" y="0"/>
                  </a:moveTo>
                  <a:lnTo>
                    <a:pt x="1441704" y="0"/>
                  </a:lnTo>
                  <a:lnTo>
                    <a:pt x="1441704" y="1082929"/>
                  </a:lnTo>
                  <a:lnTo>
                    <a:pt x="0" y="1082929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8B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7" name="Picture 36" descr="clipboard(11).png">
              <a:hlinkClick r:id="" action="ppaction://noaction"/>
            </p:cNvPr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56327" y="5782183"/>
              <a:ext cx="1374267" cy="99237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38" name="Freeform 37">
              <a:hlinkClick r:id="" action="ppaction://noaction"/>
            </p:cNvPr>
            <p:cNvSpPr/>
            <p:nvPr/>
          </p:nvSpPr>
          <p:spPr>
            <a:xfrm>
              <a:off x="6682993" y="5739891"/>
              <a:ext cx="1441705" cy="1082930"/>
            </a:xfrm>
            <a:custGeom>
              <a:avLst/>
              <a:gdLst/>
              <a:ahLst/>
              <a:cxnLst/>
              <a:rect l="0" t="0" r="0" b="0"/>
              <a:pathLst>
                <a:path w="1441705" h="1082930">
                  <a:moveTo>
                    <a:pt x="0" y="0"/>
                  </a:moveTo>
                  <a:lnTo>
                    <a:pt x="1441704" y="0"/>
                  </a:lnTo>
                  <a:lnTo>
                    <a:pt x="1441704" y="1082929"/>
                  </a:lnTo>
                  <a:lnTo>
                    <a:pt x="0" y="1082929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8B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9" name="Picture 38" descr="clipboard(1)(1).png">
              <a:hlinkClick r:id="" action="ppaction://noaction"/>
            </p:cNvPr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32523" y="5748146"/>
              <a:ext cx="1379982" cy="102641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40" name="Freeform 39">
              <a:hlinkClick r:id="" action="ppaction://noaction"/>
            </p:cNvPr>
            <p:cNvSpPr/>
            <p:nvPr/>
          </p:nvSpPr>
          <p:spPr>
            <a:xfrm>
              <a:off x="8196833" y="5733034"/>
              <a:ext cx="1441706" cy="1082930"/>
            </a:xfrm>
            <a:custGeom>
              <a:avLst/>
              <a:gdLst/>
              <a:ahLst/>
              <a:cxnLst/>
              <a:rect l="0" t="0" r="0" b="0"/>
              <a:pathLst>
                <a:path w="1441706" h="1082930">
                  <a:moveTo>
                    <a:pt x="0" y="0"/>
                  </a:moveTo>
                  <a:lnTo>
                    <a:pt x="1441705" y="0"/>
                  </a:lnTo>
                  <a:lnTo>
                    <a:pt x="1441705" y="1082929"/>
                  </a:lnTo>
                  <a:lnTo>
                    <a:pt x="0" y="1082929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8B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1" name="Picture 40" descr="clipboard(2)(1).png">
              <a:hlinkClick r:id="" action="ppaction://noaction"/>
            </p:cNvPr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48522" y="5754878"/>
              <a:ext cx="1354582" cy="101561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42" name="TextBox 41">
              <a:hlinkClick r:id="" action="ppaction://noaction"/>
            </p:cNvPr>
            <p:cNvSpPr txBox="1"/>
            <p:nvPr/>
          </p:nvSpPr>
          <p:spPr>
            <a:xfrm>
              <a:off x="5440040" y="5446886"/>
              <a:ext cx="1008112" cy="24622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nl-NL" sz="1000" dirty="0" smtClean="0">
                  <a:solidFill>
                    <a:srgbClr val="000000"/>
                  </a:solidFill>
                  <a:latin typeface="Arial - 14"/>
                </a:rPr>
                <a:t>pre test</a:t>
              </a:r>
              <a:endParaRPr lang="nl-NL" sz="1000" dirty="0">
                <a:solidFill>
                  <a:srgbClr val="000000"/>
                </a:solidFill>
                <a:latin typeface="Arial - 14"/>
              </a:endParaRPr>
            </a:p>
          </p:txBody>
        </p:sp>
        <p:sp>
          <p:nvSpPr>
            <p:cNvPr id="43" name="TextBox 42">
              <a:hlinkClick r:id="" action="ppaction://noaction"/>
            </p:cNvPr>
            <p:cNvSpPr txBox="1"/>
            <p:nvPr/>
          </p:nvSpPr>
          <p:spPr>
            <a:xfrm>
              <a:off x="6952208" y="5446886"/>
              <a:ext cx="907628" cy="24622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nl-NL" sz="1000" dirty="0" smtClean="0">
                  <a:solidFill>
                    <a:srgbClr val="000000"/>
                  </a:solidFill>
                  <a:latin typeface="Arial - 14"/>
                </a:rPr>
                <a:t>post test</a:t>
              </a:r>
              <a:endParaRPr lang="nl-NL" sz="1000" dirty="0">
                <a:solidFill>
                  <a:srgbClr val="000000"/>
                </a:solidFill>
                <a:latin typeface="Arial - 14"/>
              </a:endParaRPr>
            </a:p>
          </p:txBody>
        </p:sp>
        <p:sp>
          <p:nvSpPr>
            <p:cNvPr id="44" name="TextBox 43">
              <a:hlinkClick r:id="" action="ppaction://noaction"/>
            </p:cNvPr>
            <p:cNvSpPr txBox="1"/>
            <p:nvPr/>
          </p:nvSpPr>
          <p:spPr>
            <a:xfrm>
              <a:off x="8392368" y="5446886"/>
              <a:ext cx="1247056" cy="24622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nl-NL" sz="1000" dirty="0" err="1" smtClean="0">
                  <a:solidFill>
                    <a:srgbClr val="000000"/>
                  </a:solidFill>
                  <a:latin typeface="Arial - 14"/>
                </a:rPr>
                <a:t>retention</a:t>
              </a:r>
              <a:r>
                <a:rPr lang="nl-NL" sz="1000" dirty="0" smtClean="0">
                  <a:solidFill>
                    <a:srgbClr val="000000"/>
                  </a:solidFill>
                  <a:latin typeface="Arial - 14"/>
                </a:rPr>
                <a:t> test</a:t>
              </a:r>
              <a:endParaRPr lang="nl-NL" sz="1000" dirty="0">
                <a:solidFill>
                  <a:srgbClr val="000000"/>
                </a:solidFill>
                <a:latin typeface="Arial - 14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52008" y="2068736"/>
            <a:ext cx="4608512" cy="1296144"/>
            <a:chOff x="5080000" y="3142630"/>
            <a:chExt cx="4608512" cy="1296144"/>
          </a:xfrm>
        </p:grpSpPr>
        <p:grpSp>
          <p:nvGrpSpPr>
            <p:cNvPr id="46" name="Group 128"/>
            <p:cNvGrpSpPr/>
            <p:nvPr/>
          </p:nvGrpSpPr>
          <p:grpSpPr>
            <a:xfrm>
              <a:off x="5080000" y="3502670"/>
              <a:ext cx="4608512" cy="936104"/>
              <a:chOff x="5080000" y="3286646"/>
              <a:chExt cx="4608512" cy="936104"/>
            </a:xfrm>
          </p:grpSpPr>
          <p:pic>
            <p:nvPicPr>
              <p:cNvPr id="50" name="Picture 198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080000" y="3286646"/>
                <a:ext cx="1368152" cy="92453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51" name="Picture 199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592168" y="3286646"/>
                <a:ext cx="1471972" cy="93610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52" name="Picture 1" descr="clipboard(3).png"/>
              <p:cNvPicPr>
                <a:picLocks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8176344" y="3286646"/>
                <a:ext cx="1512168" cy="93610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47" name="Rectangle 46"/>
            <p:cNvSpPr/>
            <p:nvPr/>
          </p:nvSpPr>
          <p:spPr>
            <a:xfrm>
              <a:off x="8176344" y="3142630"/>
              <a:ext cx="151216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100" dirty="0" err="1" smtClean="0">
                  <a:solidFill>
                    <a:srgbClr val="000000"/>
                  </a:solidFill>
                  <a:latin typeface="Arial - 14"/>
                </a:rPr>
                <a:t>classroom</a:t>
              </a:r>
              <a:r>
                <a:rPr lang="nl-NL" sz="1100" dirty="0" smtClean="0">
                  <a:solidFill>
                    <a:srgbClr val="000000"/>
                  </a:solidFill>
                  <a:latin typeface="Arial - 14"/>
                </a:rPr>
                <a:t> </a:t>
              </a:r>
              <a:r>
                <a:rPr lang="nl-NL" sz="1100" dirty="0" err="1" smtClean="0">
                  <a:solidFill>
                    <a:srgbClr val="000000"/>
                  </a:solidFill>
                  <a:latin typeface="Arial - 14"/>
                </a:rPr>
                <a:t>mind</a:t>
              </a:r>
              <a:r>
                <a:rPr lang="nl-NL" sz="1100" dirty="0" smtClean="0">
                  <a:solidFill>
                    <a:srgbClr val="000000"/>
                  </a:solidFill>
                  <a:latin typeface="Arial - 14"/>
                </a:rPr>
                <a:t> map </a:t>
              </a:r>
              <a:endParaRPr lang="nl-NL" sz="11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808192" y="3142630"/>
              <a:ext cx="101181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1200" dirty="0" smtClean="0">
                  <a:solidFill>
                    <a:srgbClr val="000000"/>
                  </a:solidFill>
                  <a:latin typeface="Arial - 14"/>
                </a:rPr>
                <a:t>word cluster</a:t>
              </a:r>
              <a:endParaRPr lang="nl-NL" sz="12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368032" y="3142630"/>
              <a:ext cx="84029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1200" dirty="0" smtClean="0">
                  <a:solidFill>
                    <a:srgbClr val="000000"/>
                  </a:solidFill>
                  <a:latin typeface="Arial - 14"/>
                </a:rPr>
                <a:t>word field</a:t>
              </a:r>
              <a:endParaRPr lang="nl-NL" sz="1200" dirty="0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1911648" y="844600"/>
            <a:ext cx="5958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2800" b="1" dirty="0" err="1" smtClean="0">
                <a:solidFill>
                  <a:prstClr val="black"/>
                </a:solidFill>
              </a:rPr>
              <a:t>Four</a:t>
            </a:r>
            <a:r>
              <a:rPr lang="nl-NL" sz="2800" b="1" dirty="0" smtClean="0">
                <a:solidFill>
                  <a:prstClr val="black"/>
                </a:solidFill>
              </a:rPr>
              <a:t> </a:t>
            </a:r>
            <a:r>
              <a:rPr lang="nl-NL" sz="2800" b="1" dirty="0" err="1" smtClean="0">
                <a:solidFill>
                  <a:prstClr val="black"/>
                </a:solidFill>
              </a:rPr>
              <a:t>functions</a:t>
            </a:r>
            <a:r>
              <a:rPr lang="nl-NL" sz="2800" b="1" dirty="0" smtClean="0">
                <a:solidFill>
                  <a:prstClr val="black"/>
                </a:solidFill>
              </a:rPr>
              <a:t> of digital </a:t>
            </a:r>
            <a:r>
              <a:rPr lang="nl-NL" sz="2800" b="1" dirty="0" err="1" smtClean="0">
                <a:solidFill>
                  <a:prstClr val="black"/>
                </a:solidFill>
              </a:rPr>
              <a:t>mind</a:t>
            </a:r>
            <a:r>
              <a:rPr lang="nl-NL" sz="2800" b="1" dirty="0" smtClean="0">
                <a:solidFill>
                  <a:prstClr val="black"/>
                </a:solidFill>
              </a:rPr>
              <a:t> </a:t>
            </a:r>
            <a:r>
              <a:rPr lang="nl-NL" sz="2800" b="1" dirty="0" err="1" smtClean="0">
                <a:solidFill>
                  <a:prstClr val="black"/>
                </a:solidFill>
              </a:rPr>
              <a:t>mapping</a:t>
            </a:r>
            <a:endParaRPr lang="nl-NL" b="1" dirty="0" smtClean="0">
              <a:solidFill>
                <a:prstClr val="black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327472" y="4949056"/>
            <a:ext cx="9289032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327472" y="3868936"/>
            <a:ext cx="4287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dirty="0" smtClean="0"/>
              <a:t>Design</a:t>
            </a:r>
            <a:r>
              <a:rPr lang="nl-NL" i="1" dirty="0" smtClean="0"/>
              <a:t> Teacher </a:t>
            </a:r>
            <a:r>
              <a:rPr lang="nl-NL" i="1" dirty="0" err="1" smtClean="0"/>
              <a:t>Mind</a:t>
            </a:r>
            <a:r>
              <a:rPr lang="nl-NL" i="1" dirty="0" smtClean="0"/>
              <a:t> Map </a:t>
            </a:r>
            <a:r>
              <a:rPr lang="nl-NL" dirty="0" smtClean="0"/>
              <a:t>as </a:t>
            </a:r>
            <a:r>
              <a:rPr lang="nl-NL" dirty="0" err="1" smtClean="0"/>
              <a:t>visualization</a:t>
            </a:r>
            <a:r>
              <a:rPr lang="nl-NL" dirty="0" smtClean="0"/>
              <a:t> of </a:t>
            </a:r>
            <a:r>
              <a:rPr lang="nl-NL" dirty="0" err="1" smtClean="0"/>
              <a:t>conceptual</a:t>
            </a:r>
            <a:r>
              <a:rPr lang="nl-NL" dirty="0" smtClean="0"/>
              <a:t> core curriculum</a:t>
            </a:r>
            <a:endParaRPr lang="nl-NL" dirty="0" smtClean="0"/>
          </a:p>
          <a:p>
            <a:pPr lvl="0"/>
            <a:r>
              <a:rPr lang="nl-NL" dirty="0" smtClean="0"/>
              <a:t>(vlg. </a:t>
            </a:r>
            <a:r>
              <a:rPr lang="nl-NL" dirty="0" err="1" smtClean="0"/>
              <a:t>Bereiter</a:t>
            </a:r>
            <a:r>
              <a:rPr lang="nl-NL" dirty="0" smtClean="0"/>
              <a:t>, 2004 ; </a:t>
            </a:r>
            <a:r>
              <a:rPr lang="nl-NL" dirty="0" err="1" smtClean="0"/>
              <a:t>Applebee</a:t>
            </a:r>
            <a:r>
              <a:rPr lang="nl-NL" dirty="0" smtClean="0"/>
              <a:t>, 1996)</a:t>
            </a:r>
            <a:endParaRPr lang="nl-NL" dirty="0"/>
          </a:p>
        </p:txBody>
      </p:sp>
      <p:sp>
        <p:nvSpPr>
          <p:cNvPr id="60" name="Rectangle 59"/>
          <p:cNvSpPr/>
          <p:nvPr/>
        </p:nvSpPr>
        <p:spPr>
          <a:xfrm>
            <a:off x="5224016" y="3868936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dirty="0" err="1" smtClean="0"/>
              <a:t>Make</a:t>
            </a:r>
            <a:r>
              <a:rPr lang="nl-NL" dirty="0" smtClean="0"/>
              <a:t> </a:t>
            </a:r>
            <a:r>
              <a:rPr lang="nl-NL" dirty="0" err="1" smtClean="0"/>
              <a:t>inventory</a:t>
            </a:r>
            <a:r>
              <a:rPr lang="nl-NL" dirty="0" smtClean="0"/>
              <a:t> and </a:t>
            </a:r>
            <a:r>
              <a:rPr lang="nl-NL" dirty="0" err="1" smtClean="0"/>
              <a:t>structure</a:t>
            </a:r>
            <a:r>
              <a:rPr lang="nl-NL" dirty="0" smtClean="0"/>
              <a:t> prior </a:t>
            </a:r>
            <a:r>
              <a:rPr lang="nl-NL" dirty="0" err="1" smtClean="0"/>
              <a:t>knowledge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constructing</a:t>
            </a:r>
            <a:r>
              <a:rPr lang="nl-NL" dirty="0" smtClean="0"/>
              <a:t> a </a:t>
            </a:r>
            <a:r>
              <a:rPr lang="nl-NL" i="1" dirty="0" err="1" smtClean="0"/>
              <a:t>Classroom</a:t>
            </a:r>
            <a:r>
              <a:rPr lang="nl-NL" i="1" dirty="0" smtClean="0"/>
              <a:t> </a:t>
            </a:r>
            <a:r>
              <a:rPr lang="nl-NL" i="1" dirty="0" err="1" smtClean="0"/>
              <a:t>Mind</a:t>
            </a:r>
            <a:r>
              <a:rPr lang="nl-NL" i="1" dirty="0" smtClean="0"/>
              <a:t> Map</a:t>
            </a:r>
            <a:endParaRPr lang="nl-NL" i="1" dirty="0" smtClean="0"/>
          </a:p>
          <a:p>
            <a:r>
              <a:rPr lang="nl-NL" dirty="0" smtClean="0"/>
              <a:t>(Stokhof, et al., 2012) </a:t>
            </a:r>
            <a:endParaRPr lang="nl-NL" dirty="0"/>
          </a:p>
        </p:txBody>
      </p:sp>
      <p:sp>
        <p:nvSpPr>
          <p:cNvPr id="61" name="Rectangle 60"/>
          <p:cNvSpPr/>
          <p:nvPr/>
        </p:nvSpPr>
        <p:spPr>
          <a:xfrm>
            <a:off x="0" y="7541344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dirty="0" err="1" smtClean="0"/>
              <a:t>Connect</a:t>
            </a:r>
            <a:r>
              <a:rPr lang="nl-NL" dirty="0" smtClean="0"/>
              <a:t> </a:t>
            </a:r>
            <a:r>
              <a:rPr lang="nl-NL" dirty="0" err="1" smtClean="0"/>
              <a:t>questions</a:t>
            </a:r>
            <a:r>
              <a:rPr lang="nl-NL" dirty="0" smtClean="0"/>
              <a:t> to the </a:t>
            </a:r>
            <a:r>
              <a:rPr lang="nl-NL" dirty="0" err="1" smtClean="0"/>
              <a:t>classroom</a:t>
            </a:r>
            <a:r>
              <a:rPr lang="nl-NL" dirty="0" smtClean="0"/>
              <a:t> </a:t>
            </a:r>
            <a:r>
              <a:rPr lang="nl-NL" dirty="0" err="1" smtClean="0"/>
              <a:t>mind</a:t>
            </a:r>
            <a:r>
              <a:rPr lang="nl-NL" dirty="0" smtClean="0"/>
              <a:t> map.</a:t>
            </a:r>
            <a:endParaRPr lang="nl-NL" dirty="0" smtClean="0"/>
          </a:p>
          <a:p>
            <a:pPr lvl="0"/>
            <a:r>
              <a:rPr lang="nl-NL" dirty="0" err="1" smtClean="0"/>
              <a:t>Aim</a:t>
            </a:r>
            <a:r>
              <a:rPr lang="nl-NL" dirty="0" smtClean="0"/>
              <a:t>: </a:t>
            </a:r>
            <a:r>
              <a:rPr lang="nl-NL" dirty="0" err="1" smtClean="0"/>
              <a:t>coaching</a:t>
            </a:r>
            <a:r>
              <a:rPr lang="nl-NL" dirty="0" smtClean="0"/>
              <a:t> and </a:t>
            </a:r>
            <a:r>
              <a:rPr lang="nl-NL" dirty="0" err="1" smtClean="0"/>
              <a:t>exchanging</a:t>
            </a:r>
            <a:r>
              <a:rPr lang="nl-NL" dirty="0" smtClean="0"/>
              <a:t> </a:t>
            </a:r>
            <a:r>
              <a:rPr lang="nl-NL" dirty="0" err="1" smtClean="0"/>
              <a:t>questions</a:t>
            </a:r>
            <a:r>
              <a:rPr lang="nl-NL" dirty="0" smtClean="0"/>
              <a:t> and </a:t>
            </a:r>
            <a:r>
              <a:rPr lang="nl-NL" dirty="0" err="1" smtClean="0"/>
              <a:t>learning</a:t>
            </a:r>
            <a:r>
              <a:rPr lang="nl-NL" dirty="0" smtClean="0"/>
              <a:t> </a:t>
            </a:r>
            <a:r>
              <a:rPr lang="nl-NL" dirty="0" err="1" smtClean="0"/>
              <a:t>outcomes</a:t>
            </a:r>
            <a:r>
              <a:rPr lang="nl-NL" dirty="0" smtClean="0"/>
              <a:t> in a </a:t>
            </a:r>
            <a:r>
              <a:rPr lang="nl-NL" dirty="0" err="1" smtClean="0"/>
              <a:t>community</a:t>
            </a:r>
            <a:r>
              <a:rPr lang="nl-NL" dirty="0" smtClean="0"/>
              <a:t> of </a:t>
            </a:r>
            <a:r>
              <a:rPr lang="nl-NL" dirty="0" err="1" smtClean="0"/>
              <a:t>learners</a:t>
            </a:r>
            <a:endParaRPr lang="nl-NL" dirty="0" smtClean="0"/>
          </a:p>
          <a:p>
            <a:pPr lvl="0"/>
            <a:r>
              <a:rPr lang="nl-NL" dirty="0" smtClean="0"/>
              <a:t>(vgl. </a:t>
            </a:r>
            <a:r>
              <a:rPr lang="nl-NL" dirty="0" err="1" smtClean="0"/>
              <a:t>Scardamalia</a:t>
            </a:r>
            <a:r>
              <a:rPr lang="nl-NL" dirty="0" smtClean="0"/>
              <a:t>, 2002)</a:t>
            </a:r>
            <a:endParaRPr lang="nl-NL" dirty="0"/>
          </a:p>
        </p:txBody>
      </p:sp>
      <p:sp>
        <p:nvSpPr>
          <p:cNvPr id="63" name="Rectangle 62"/>
          <p:cNvSpPr/>
          <p:nvPr/>
        </p:nvSpPr>
        <p:spPr>
          <a:xfrm>
            <a:off x="4863976" y="7541344"/>
            <a:ext cx="5296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dirty="0" err="1" smtClean="0"/>
              <a:t>Evaluation</a:t>
            </a:r>
            <a:r>
              <a:rPr lang="nl-NL" dirty="0" smtClean="0"/>
              <a:t> of </a:t>
            </a:r>
            <a:r>
              <a:rPr lang="nl-NL" dirty="0" err="1" smtClean="0"/>
              <a:t>individual</a:t>
            </a:r>
            <a:r>
              <a:rPr lang="nl-NL" dirty="0" smtClean="0"/>
              <a:t> </a:t>
            </a:r>
            <a:r>
              <a:rPr lang="nl-NL" dirty="0" smtClean="0"/>
              <a:t>en </a:t>
            </a:r>
            <a:r>
              <a:rPr lang="nl-NL" dirty="0" err="1" smtClean="0"/>
              <a:t>collective</a:t>
            </a:r>
            <a:r>
              <a:rPr lang="nl-NL" dirty="0" smtClean="0"/>
              <a:t> </a:t>
            </a:r>
            <a:r>
              <a:rPr lang="nl-NL" dirty="0" err="1" smtClean="0"/>
              <a:t>cognitive</a:t>
            </a:r>
            <a:r>
              <a:rPr lang="nl-NL" dirty="0" smtClean="0"/>
              <a:t>  </a:t>
            </a:r>
            <a:r>
              <a:rPr lang="nl-NL" dirty="0" err="1" smtClean="0"/>
              <a:t>development</a:t>
            </a:r>
            <a:r>
              <a:rPr lang="nl-NL" dirty="0" smtClean="0"/>
              <a:t> 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mind</a:t>
            </a:r>
            <a:r>
              <a:rPr lang="nl-NL" dirty="0" smtClean="0"/>
              <a:t> map test &amp; </a:t>
            </a:r>
            <a:r>
              <a:rPr lang="nl-NL" dirty="0" err="1" smtClean="0"/>
              <a:t>monitoring</a:t>
            </a:r>
            <a:r>
              <a:rPr lang="nl-NL" dirty="0" smtClean="0"/>
              <a:t> the </a:t>
            </a:r>
            <a:r>
              <a:rPr lang="nl-NL" dirty="0" err="1" smtClean="0"/>
              <a:t>development</a:t>
            </a:r>
            <a:r>
              <a:rPr lang="nl-NL" dirty="0" smtClean="0"/>
              <a:t> of the </a:t>
            </a:r>
            <a:r>
              <a:rPr lang="nl-NL" dirty="0" err="1" smtClean="0"/>
              <a:t>classroom</a:t>
            </a:r>
            <a:r>
              <a:rPr lang="nl-NL" dirty="0" smtClean="0"/>
              <a:t> </a:t>
            </a:r>
            <a:r>
              <a:rPr lang="nl-NL" dirty="0" err="1" smtClean="0"/>
              <a:t>mind</a:t>
            </a:r>
            <a:r>
              <a:rPr lang="nl-NL" dirty="0" smtClean="0"/>
              <a:t> map.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 (vgl. </a:t>
            </a:r>
            <a:r>
              <a:rPr lang="nl-NL" dirty="0" err="1" smtClean="0"/>
              <a:t>Brinkman</a:t>
            </a:r>
            <a:r>
              <a:rPr lang="nl-NL" dirty="0" smtClean="0"/>
              <a:t>, 2003)</a:t>
            </a:r>
            <a:endParaRPr lang="nl-NL" dirty="0"/>
          </a:p>
        </p:txBody>
      </p:sp>
      <p:sp>
        <p:nvSpPr>
          <p:cNvPr id="64" name="Rectangle 63"/>
          <p:cNvSpPr/>
          <p:nvPr/>
        </p:nvSpPr>
        <p:spPr>
          <a:xfrm>
            <a:off x="1263576" y="3652912"/>
            <a:ext cx="18117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100" i="1" dirty="0" err="1" smtClean="0"/>
              <a:t>Figure</a:t>
            </a:r>
            <a:r>
              <a:rPr lang="nl-NL" sz="1100" i="1" dirty="0" smtClean="0"/>
              <a:t> </a:t>
            </a:r>
            <a:r>
              <a:rPr lang="nl-NL" sz="1100" i="1" dirty="0" smtClean="0"/>
              <a:t>3: </a:t>
            </a:r>
            <a:r>
              <a:rPr lang="nl-NL" sz="1100" i="1" dirty="0" err="1" smtClean="0"/>
              <a:t>teachers</a:t>
            </a:r>
            <a:r>
              <a:rPr lang="nl-NL" sz="1100" i="1" dirty="0" smtClean="0"/>
              <a:t> </a:t>
            </a:r>
            <a:r>
              <a:rPr lang="nl-NL" sz="1100" i="1" dirty="0" err="1" smtClean="0"/>
              <a:t>mind</a:t>
            </a:r>
            <a:r>
              <a:rPr lang="nl-NL" sz="1100" i="1" dirty="0" smtClean="0"/>
              <a:t> map</a:t>
            </a:r>
            <a:endParaRPr lang="nl-NL" sz="1100" dirty="0"/>
          </a:p>
        </p:txBody>
      </p:sp>
      <p:sp>
        <p:nvSpPr>
          <p:cNvPr id="65" name="Rectangle 64"/>
          <p:cNvSpPr/>
          <p:nvPr/>
        </p:nvSpPr>
        <p:spPr>
          <a:xfrm>
            <a:off x="5944096" y="3508896"/>
            <a:ext cx="26773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100" i="1" dirty="0" err="1" smtClean="0"/>
              <a:t>Figure</a:t>
            </a:r>
            <a:r>
              <a:rPr lang="nl-NL" sz="1100" i="1" dirty="0" smtClean="0"/>
              <a:t> </a:t>
            </a:r>
            <a:r>
              <a:rPr lang="nl-NL" sz="1100" i="1" dirty="0" smtClean="0"/>
              <a:t>4: </a:t>
            </a:r>
            <a:r>
              <a:rPr lang="nl-NL" sz="1100" i="1" dirty="0" err="1" smtClean="0"/>
              <a:t>development</a:t>
            </a:r>
            <a:r>
              <a:rPr lang="nl-NL" sz="1100" i="1" dirty="0" smtClean="0"/>
              <a:t> </a:t>
            </a:r>
            <a:r>
              <a:rPr lang="nl-NL" sz="1100" i="1" dirty="0" err="1" smtClean="0"/>
              <a:t>classroom</a:t>
            </a:r>
            <a:r>
              <a:rPr lang="nl-NL" sz="1100" i="1" dirty="0" smtClean="0"/>
              <a:t> </a:t>
            </a:r>
            <a:r>
              <a:rPr lang="nl-NL" sz="1100" i="1" dirty="0" err="1" smtClean="0"/>
              <a:t>mind</a:t>
            </a:r>
            <a:r>
              <a:rPr lang="nl-NL" sz="1100" i="1" dirty="0" smtClean="0"/>
              <a:t> map</a:t>
            </a:r>
            <a:endParaRPr lang="nl-NL" sz="1100" dirty="0"/>
          </a:p>
        </p:txBody>
      </p:sp>
      <p:sp>
        <p:nvSpPr>
          <p:cNvPr id="66" name="Rectangle 65"/>
          <p:cNvSpPr/>
          <p:nvPr/>
        </p:nvSpPr>
        <p:spPr>
          <a:xfrm>
            <a:off x="1047552" y="7253312"/>
            <a:ext cx="29722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i="1" dirty="0" err="1" smtClean="0"/>
              <a:t>Figure</a:t>
            </a:r>
            <a:r>
              <a:rPr lang="nl-NL" sz="1200" i="1" dirty="0" smtClean="0"/>
              <a:t> </a:t>
            </a:r>
            <a:r>
              <a:rPr lang="nl-NL" sz="1200" i="1" dirty="0" smtClean="0"/>
              <a:t>5: </a:t>
            </a:r>
            <a:r>
              <a:rPr lang="nl-NL" sz="1200" i="1" dirty="0" err="1" smtClean="0"/>
              <a:t>elaboration</a:t>
            </a:r>
            <a:r>
              <a:rPr lang="nl-NL" sz="1200" i="1" dirty="0" smtClean="0"/>
              <a:t> of </a:t>
            </a:r>
            <a:r>
              <a:rPr lang="nl-NL" sz="1200" i="1" dirty="0" err="1" smtClean="0"/>
              <a:t>classroom</a:t>
            </a:r>
            <a:r>
              <a:rPr lang="nl-NL" sz="1200" i="1" dirty="0" smtClean="0"/>
              <a:t> </a:t>
            </a:r>
            <a:r>
              <a:rPr lang="nl-NL" sz="1200" i="1" dirty="0" err="1" smtClean="0"/>
              <a:t>mind</a:t>
            </a:r>
            <a:r>
              <a:rPr lang="nl-NL" sz="1200" i="1" dirty="0" smtClean="0"/>
              <a:t> map</a:t>
            </a:r>
            <a:endParaRPr lang="nl-NL" sz="1200" dirty="0"/>
          </a:p>
        </p:txBody>
      </p:sp>
      <p:sp>
        <p:nvSpPr>
          <p:cNvPr id="67" name="Rectangle 66"/>
          <p:cNvSpPr/>
          <p:nvPr/>
        </p:nvSpPr>
        <p:spPr>
          <a:xfrm>
            <a:off x="6016104" y="7253312"/>
            <a:ext cx="30285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i="1" dirty="0" err="1" smtClean="0"/>
              <a:t>Figure</a:t>
            </a:r>
            <a:r>
              <a:rPr lang="nl-NL" sz="1200" i="1" dirty="0" smtClean="0"/>
              <a:t> </a:t>
            </a:r>
            <a:r>
              <a:rPr lang="nl-NL" sz="1200" i="1" dirty="0" smtClean="0"/>
              <a:t>6: </a:t>
            </a:r>
            <a:r>
              <a:rPr lang="nl-NL" sz="1200" i="1" dirty="0" err="1" smtClean="0"/>
              <a:t>mind</a:t>
            </a:r>
            <a:r>
              <a:rPr lang="nl-NL" sz="1200" i="1" dirty="0" smtClean="0"/>
              <a:t> map as </a:t>
            </a:r>
            <a:r>
              <a:rPr lang="nl-NL" sz="1200" i="1" dirty="0" err="1" smtClean="0"/>
              <a:t>assessment</a:t>
            </a:r>
            <a:r>
              <a:rPr lang="nl-NL" sz="1200" i="1" dirty="0" smtClean="0"/>
              <a:t> instrument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50292" y="-507"/>
            <a:ext cx="10068815" cy="799589"/>
            <a:chOff x="50292" y="-507"/>
            <a:chExt cx="10068815" cy="799589"/>
          </a:xfrm>
        </p:grpSpPr>
        <p:sp>
          <p:nvSpPr>
            <p:cNvPr id="3" name="Freeform 2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14700" y="50800"/>
              <a:ext cx="37338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nl-NL" sz="3600" smtClean="0">
                  <a:solidFill>
                    <a:srgbClr val="FFFFFF"/>
                  </a:solidFill>
                  <a:latin typeface="Arial - 48"/>
                </a:rPr>
                <a:t>DYNAMIND</a:t>
              </a:r>
              <a:endParaRPr lang="nl-NL" sz="3600">
                <a:solidFill>
                  <a:srgbClr val="FFFFFF"/>
                </a:solidFill>
                <a:latin typeface="Arial - 48"/>
              </a:endParaRPr>
            </a:p>
          </p:txBody>
        </p:sp>
        <p:pic>
          <p:nvPicPr>
            <p:cNvPr id="5" name="Picture 4" descr="logo_han[1]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06" y="14477"/>
              <a:ext cx="1124458" cy="7846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Picture 5" descr="LOOK[1]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13064" y="6985"/>
              <a:ext cx="1596770" cy="765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8" name="TextBox 7"/>
          <p:cNvSpPr txBox="1"/>
          <p:nvPr/>
        </p:nvSpPr>
        <p:spPr>
          <a:xfrm>
            <a:off x="615504" y="1636688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 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399480" y="1420665"/>
            <a:ext cx="93610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 smtClean="0"/>
          </a:p>
          <a:p>
            <a:pPr algn="just"/>
            <a:r>
              <a:rPr lang="en-GB" sz="2400" dirty="0" smtClean="0"/>
              <a:t>How can digital mindmapping enhance effective questioning </a:t>
            </a:r>
            <a:r>
              <a:rPr lang="en-GB" sz="2400" dirty="0" smtClean="0"/>
              <a:t>behaviour </a:t>
            </a:r>
            <a:r>
              <a:rPr lang="en-GB" sz="2400" dirty="0" smtClean="0"/>
              <a:t>and </a:t>
            </a:r>
            <a:r>
              <a:rPr lang="en-GB" sz="2400" dirty="0" smtClean="0"/>
              <a:t>scaffold teachers</a:t>
            </a:r>
            <a:r>
              <a:rPr lang="en-GB" sz="2400" dirty="0" smtClean="0"/>
              <a:t>' support of  learners' questioning </a:t>
            </a:r>
            <a:r>
              <a:rPr lang="en-GB" sz="2400" dirty="0" smtClean="0"/>
              <a:t>behaviour? </a:t>
            </a:r>
            <a:r>
              <a:rPr lang="nl-NL" sz="2400" dirty="0" smtClean="0"/>
              <a:t> </a:t>
            </a:r>
          </a:p>
          <a:p>
            <a:r>
              <a:rPr lang="nl-NL" sz="2400" dirty="0" smtClean="0"/>
              <a:t> </a:t>
            </a:r>
          </a:p>
          <a:p>
            <a:endParaRPr lang="nl-NL" dirty="0"/>
          </a:p>
        </p:txBody>
      </p:sp>
      <p:sp>
        <p:nvSpPr>
          <p:cNvPr id="10" name="Rectangle 9"/>
          <p:cNvSpPr/>
          <p:nvPr/>
        </p:nvSpPr>
        <p:spPr>
          <a:xfrm>
            <a:off x="2991768" y="988616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b="1" dirty="0" smtClean="0">
                <a:solidFill>
                  <a:prstClr val="black"/>
                </a:solidFill>
              </a:rPr>
              <a:t>Research </a:t>
            </a:r>
            <a:r>
              <a:rPr lang="nl-NL" sz="2800" b="1" dirty="0" err="1" smtClean="0">
                <a:solidFill>
                  <a:prstClr val="black"/>
                </a:solidFill>
              </a:rPr>
              <a:t>question</a:t>
            </a:r>
            <a:r>
              <a:rPr lang="nl-NL" sz="2800" b="1" dirty="0" smtClean="0">
                <a:solidFill>
                  <a:prstClr val="black"/>
                </a:solidFill>
              </a:rPr>
              <a:t> </a:t>
            </a:r>
            <a:endParaRPr lang="nl-NL" sz="2800" b="1" dirty="0" smtClean="0">
              <a:solidFill>
                <a:prstClr val="black"/>
              </a:solidFill>
            </a:endParaRPr>
          </a:p>
        </p:txBody>
      </p:sp>
      <p:pic>
        <p:nvPicPr>
          <p:cNvPr id="5122" name="Picture 2" descr="https://encrypted-tbn0.gstatic.com/images?q=tbn:ANd9GcTnEtuRfSzkkpG-UzHpU08Dz5QVVOfLYaLLivR3tjgaYaJMOcC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6780" b="3390"/>
          <a:stretch>
            <a:fillRect/>
          </a:stretch>
        </p:blipFill>
        <p:spPr bwMode="auto">
          <a:xfrm>
            <a:off x="471488" y="3148856"/>
            <a:ext cx="4287912" cy="3816424"/>
          </a:xfrm>
          <a:prstGeom prst="rect">
            <a:avLst/>
          </a:prstGeom>
          <a:noFill/>
        </p:spPr>
      </p:pic>
      <p:pic>
        <p:nvPicPr>
          <p:cNvPr id="11" name="Picture 10" descr="imagesCAEZZRON.jpg"/>
          <p:cNvPicPr>
            <a:picLocks/>
          </p:cNvPicPr>
          <p:nvPr/>
        </p:nvPicPr>
        <p:blipFill>
          <a:blip r:embed="rId6" cstate="print"/>
          <a:srcRect b="5262"/>
          <a:stretch>
            <a:fillRect/>
          </a:stretch>
        </p:blipFill>
        <p:spPr>
          <a:xfrm>
            <a:off x="4791968" y="3076848"/>
            <a:ext cx="5011266" cy="36724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50292" y="-507"/>
            <a:ext cx="10068815" cy="799589"/>
            <a:chOff x="50292" y="-507"/>
            <a:chExt cx="10068815" cy="799589"/>
          </a:xfrm>
        </p:grpSpPr>
        <p:sp>
          <p:nvSpPr>
            <p:cNvPr id="3" name="Freeform 2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14700" y="50800"/>
              <a:ext cx="37338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nl-NL" sz="3600" smtClean="0">
                  <a:solidFill>
                    <a:srgbClr val="FFFFFF"/>
                  </a:solidFill>
                  <a:latin typeface="Arial - 48"/>
                </a:rPr>
                <a:t>DYNAMIND</a:t>
              </a:r>
              <a:endParaRPr lang="nl-NL" sz="3600">
                <a:solidFill>
                  <a:srgbClr val="FFFFFF"/>
                </a:solidFill>
                <a:latin typeface="Arial - 48"/>
              </a:endParaRPr>
            </a:p>
          </p:txBody>
        </p:sp>
        <p:pic>
          <p:nvPicPr>
            <p:cNvPr id="5" name="Picture 4" descr="logo_han[1]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06" y="14477"/>
              <a:ext cx="1124458" cy="7846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Picture 5" descr="LOOK[1]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3064" y="6985"/>
              <a:ext cx="1596770" cy="765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8" name="TextBox 7"/>
          <p:cNvSpPr txBox="1"/>
          <p:nvPr/>
        </p:nvSpPr>
        <p:spPr>
          <a:xfrm>
            <a:off x="615504" y="1636688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 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471488" y="1626473"/>
            <a:ext cx="871296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 smtClean="0"/>
          </a:p>
          <a:p>
            <a:r>
              <a:rPr lang="nl-NL" sz="2400" dirty="0" smtClean="0"/>
              <a:t>Design </a:t>
            </a:r>
            <a:r>
              <a:rPr lang="nl-NL" sz="2400" dirty="0" err="1" smtClean="0"/>
              <a:t>based</a:t>
            </a:r>
            <a:r>
              <a:rPr lang="nl-NL" sz="2400" dirty="0" smtClean="0"/>
              <a:t> </a:t>
            </a:r>
            <a:r>
              <a:rPr lang="nl-NL" sz="2400" dirty="0" err="1" smtClean="0"/>
              <a:t>reseach</a:t>
            </a:r>
            <a:r>
              <a:rPr lang="nl-NL" sz="2400" dirty="0" smtClean="0"/>
              <a:t>: </a:t>
            </a:r>
            <a:r>
              <a:rPr lang="nl-NL" sz="2400" dirty="0" err="1" smtClean="0"/>
              <a:t>repeated</a:t>
            </a:r>
            <a:r>
              <a:rPr lang="nl-NL" sz="2400" dirty="0" smtClean="0"/>
              <a:t> </a:t>
            </a:r>
            <a:r>
              <a:rPr lang="nl-NL" sz="2400" dirty="0" err="1" smtClean="0"/>
              <a:t>cycles</a:t>
            </a:r>
            <a:r>
              <a:rPr lang="nl-NL" sz="2400" dirty="0" smtClean="0"/>
              <a:t> of design, </a:t>
            </a:r>
            <a:r>
              <a:rPr lang="nl-NL" sz="2400" dirty="0" err="1" smtClean="0"/>
              <a:t>implementation</a:t>
            </a:r>
            <a:r>
              <a:rPr lang="nl-NL" sz="2400" dirty="0" smtClean="0"/>
              <a:t> and </a:t>
            </a:r>
            <a:r>
              <a:rPr lang="nl-NL" sz="2400" dirty="0" err="1" smtClean="0"/>
              <a:t>evaluation</a:t>
            </a:r>
            <a:r>
              <a:rPr lang="nl-NL" sz="2400" dirty="0" smtClean="0"/>
              <a:t> </a:t>
            </a:r>
            <a:r>
              <a:rPr lang="nl-NL" dirty="0" smtClean="0"/>
              <a:t>(</a:t>
            </a:r>
            <a:r>
              <a:rPr lang="nl-NL" dirty="0" err="1" smtClean="0"/>
              <a:t>McKenny</a:t>
            </a:r>
            <a:r>
              <a:rPr lang="nl-NL" dirty="0" smtClean="0"/>
              <a:t> </a:t>
            </a:r>
            <a:r>
              <a:rPr lang="nl-NL" dirty="0" smtClean="0"/>
              <a:t>&amp; </a:t>
            </a:r>
            <a:r>
              <a:rPr lang="nl-NL" dirty="0" err="1" smtClean="0"/>
              <a:t>Reeves</a:t>
            </a:r>
            <a:r>
              <a:rPr lang="nl-NL" dirty="0" smtClean="0"/>
              <a:t>, 2012).</a:t>
            </a:r>
          </a:p>
          <a:p>
            <a:endParaRPr lang="nl-NL" sz="2400" dirty="0" smtClean="0"/>
          </a:p>
          <a:p>
            <a:r>
              <a:rPr lang="nl-NL" sz="2400" dirty="0" err="1" smtClean="0"/>
              <a:t>Participants</a:t>
            </a:r>
            <a:r>
              <a:rPr lang="nl-NL" sz="2400" dirty="0" smtClean="0"/>
              <a:t>: </a:t>
            </a:r>
            <a:r>
              <a:rPr lang="nl-NL" sz="2400" dirty="0" err="1" smtClean="0"/>
              <a:t>Grade</a:t>
            </a:r>
            <a:r>
              <a:rPr lang="nl-NL" sz="2400" dirty="0" err="1" smtClean="0"/>
              <a:t>s</a:t>
            </a:r>
            <a:r>
              <a:rPr lang="nl-NL" sz="2400" dirty="0" smtClean="0"/>
              <a:t> 4-6 of  </a:t>
            </a:r>
            <a:r>
              <a:rPr lang="nl-NL" sz="2400" dirty="0" err="1" smtClean="0"/>
              <a:t>two</a:t>
            </a:r>
            <a:r>
              <a:rPr lang="nl-NL" sz="2400" dirty="0" smtClean="0"/>
              <a:t> </a:t>
            </a:r>
            <a:r>
              <a:rPr lang="nl-NL" sz="2400" dirty="0" err="1" smtClean="0"/>
              <a:t>primary</a:t>
            </a:r>
            <a:r>
              <a:rPr lang="nl-NL" sz="2400" dirty="0" smtClean="0"/>
              <a:t> schools</a:t>
            </a:r>
            <a:r>
              <a:rPr lang="nl-NL" sz="2400" dirty="0" smtClean="0"/>
              <a:t>= </a:t>
            </a:r>
            <a:r>
              <a:rPr lang="nl-NL" sz="2400" dirty="0" smtClean="0"/>
              <a:t>10 </a:t>
            </a:r>
            <a:r>
              <a:rPr lang="nl-NL" sz="2400" dirty="0" smtClean="0"/>
              <a:t>cases</a:t>
            </a:r>
            <a:endParaRPr lang="nl-NL" sz="2400" dirty="0" smtClean="0"/>
          </a:p>
          <a:p>
            <a:r>
              <a:rPr lang="nl-NL" sz="2400" dirty="0" smtClean="0"/>
              <a:t> 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1600" i="1" dirty="0" smtClean="0"/>
          </a:p>
          <a:p>
            <a:endParaRPr lang="nl-NL" sz="1600" i="1" dirty="0" smtClean="0"/>
          </a:p>
          <a:p>
            <a:endParaRPr lang="nl-NL" sz="1600" i="1" dirty="0" smtClean="0"/>
          </a:p>
          <a:p>
            <a:r>
              <a:rPr lang="nl-NL" sz="1600" i="1" dirty="0" err="1" smtClean="0"/>
              <a:t>Figure</a:t>
            </a:r>
            <a:r>
              <a:rPr lang="nl-NL" sz="1600" i="1" dirty="0" smtClean="0"/>
              <a:t> 7 </a:t>
            </a:r>
            <a:r>
              <a:rPr lang="nl-NL" sz="1600" dirty="0" smtClean="0"/>
              <a:t>: </a:t>
            </a:r>
            <a:r>
              <a:rPr lang="nl-NL" sz="1600" i="1" dirty="0" smtClean="0"/>
              <a:t>Cycli, prototypes </a:t>
            </a:r>
            <a:r>
              <a:rPr lang="nl-NL" sz="1600" i="1" dirty="0" smtClean="0"/>
              <a:t>and </a:t>
            </a:r>
            <a:r>
              <a:rPr lang="nl-NL" sz="1600" i="1" dirty="0" err="1" smtClean="0"/>
              <a:t>phases</a:t>
            </a:r>
            <a:r>
              <a:rPr lang="nl-NL" sz="1600" i="1" dirty="0" smtClean="0"/>
              <a:t>  (</a:t>
            </a:r>
            <a:r>
              <a:rPr lang="nl-NL" sz="1600" i="1" dirty="0" err="1" smtClean="0"/>
              <a:t>adapted</a:t>
            </a:r>
            <a:r>
              <a:rPr lang="nl-NL" sz="1600" i="1" dirty="0" smtClean="0"/>
              <a:t> </a:t>
            </a:r>
            <a:r>
              <a:rPr lang="nl-NL" sz="1600" i="1" dirty="0" err="1" smtClean="0"/>
              <a:t>from</a:t>
            </a:r>
            <a:r>
              <a:rPr lang="nl-NL" sz="1600" i="1" dirty="0" smtClean="0"/>
              <a:t> </a:t>
            </a:r>
            <a:r>
              <a:rPr lang="nl-NL" sz="1600" i="1" dirty="0" err="1" smtClean="0"/>
              <a:t>McKenny</a:t>
            </a:r>
            <a:r>
              <a:rPr lang="nl-NL" sz="1600" i="1" dirty="0" smtClean="0"/>
              <a:t> </a:t>
            </a:r>
            <a:r>
              <a:rPr lang="nl-NL" sz="1600" i="1" dirty="0" smtClean="0"/>
              <a:t>&amp; </a:t>
            </a:r>
            <a:r>
              <a:rPr lang="nl-NL" sz="1600" i="1" dirty="0" err="1" smtClean="0"/>
              <a:t>Reeves</a:t>
            </a:r>
            <a:r>
              <a:rPr lang="nl-NL" sz="1600" i="1" dirty="0" smtClean="0"/>
              <a:t>, 2012)</a:t>
            </a:r>
            <a:endParaRPr lang="nl-NL" sz="1600" dirty="0" smtClean="0"/>
          </a:p>
          <a:p>
            <a:endParaRPr lang="nl-NL" sz="2400" dirty="0"/>
          </a:p>
        </p:txBody>
      </p:sp>
      <p:sp>
        <p:nvSpPr>
          <p:cNvPr id="10" name="Rectangle 9"/>
          <p:cNvSpPr/>
          <p:nvPr/>
        </p:nvSpPr>
        <p:spPr>
          <a:xfrm>
            <a:off x="3783856" y="1060624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b="1" dirty="0" err="1" smtClean="0">
                <a:solidFill>
                  <a:prstClr val="black"/>
                </a:solidFill>
              </a:rPr>
              <a:t>Method</a:t>
            </a:r>
            <a:r>
              <a:rPr lang="nl-NL" sz="2800" b="1" dirty="0" smtClean="0">
                <a:solidFill>
                  <a:prstClr val="black"/>
                </a:solidFill>
              </a:rPr>
              <a:t> (1)</a:t>
            </a:r>
            <a:endParaRPr lang="nl-NL" sz="2800" b="1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270" t="9947" r="2380" b="5501"/>
          <a:stretch>
            <a:fillRect/>
          </a:stretch>
        </p:blipFill>
        <p:spPr bwMode="auto">
          <a:xfrm>
            <a:off x="471488" y="3724920"/>
            <a:ext cx="889510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50292" y="-507"/>
            <a:ext cx="10068815" cy="799589"/>
            <a:chOff x="50292" y="-507"/>
            <a:chExt cx="10068815" cy="799589"/>
          </a:xfrm>
        </p:grpSpPr>
        <p:sp>
          <p:nvSpPr>
            <p:cNvPr id="3" name="Freeform 2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14700" y="50800"/>
              <a:ext cx="37338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nl-NL" sz="3600" smtClean="0">
                  <a:solidFill>
                    <a:srgbClr val="FFFFFF"/>
                  </a:solidFill>
                  <a:latin typeface="Arial - 48"/>
                </a:rPr>
                <a:t>DYNAMIND</a:t>
              </a:r>
              <a:endParaRPr lang="nl-NL" sz="3600">
                <a:solidFill>
                  <a:srgbClr val="FFFFFF"/>
                </a:solidFill>
                <a:latin typeface="Arial - 48"/>
              </a:endParaRPr>
            </a:p>
          </p:txBody>
        </p:sp>
        <p:pic>
          <p:nvPicPr>
            <p:cNvPr id="5" name="Picture 4" descr="logo_han[1]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06" y="14477"/>
              <a:ext cx="1124458" cy="7846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Picture 5" descr="LOOK[1]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3064" y="6985"/>
              <a:ext cx="1596770" cy="765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8" name="TextBox 7"/>
          <p:cNvSpPr txBox="1"/>
          <p:nvPr/>
        </p:nvSpPr>
        <p:spPr>
          <a:xfrm>
            <a:off x="615504" y="1636688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 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12" name="Rectangle 11"/>
          <p:cNvSpPr/>
          <p:nvPr/>
        </p:nvSpPr>
        <p:spPr>
          <a:xfrm>
            <a:off x="3783856" y="1060624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b="1" dirty="0" err="1" smtClean="0">
                <a:solidFill>
                  <a:prstClr val="black"/>
                </a:solidFill>
              </a:rPr>
              <a:t>Method</a:t>
            </a:r>
            <a:r>
              <a:rPr lang="nl-NL" sz="2800" b="1" dirty="0" smtClean="0">
                <a:solidFill>
                  <a:prstClr val="black"/>
                </a:solidFill>
              </a:rPr>
              <a:t> (2)</a:t>
            </a:r>
            <a:endParaRPr lang="nl-NL" sz="2800" b="1" dirty="0" smtClean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7592" y="185271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1</a:t>
            </a:r>
            <a:r>
              <a:rPr lang="en-US" i="1" dirty="0" smtClean="0"/>
              <a:t>: variables, operationalization, indicators and data collection 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25" t="8549" r="25" b="4601"/>
          <a:stretch>
            <a:fillRect/>
          </a:stretch>
        </p:blipFill>
        <p:spPr bwMode="auto">
          <a:xfrm>
            <a:off x="255464" y="2572792"/>
            <a:ext cx="954106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50292" y="-507"/>
            <a:ext cx="10068815" cy="799589"/>
            <a:chOff x="50292" y="-507"/>
            <a:chExt cx="10068815" cy="799589"/>
          </a:xfrm>
        </p:grpSpPr>
        <p:sp>
          <p:nvSpPr>
            <p:cNvPr id="3" name="Freeform 2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14700" y="50800"/>
              <a:ext cx="37338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nl-NL" sz="3600" smtClean="0">
                  <a:solidFill>
                    <a:srgbClr val="FFFFFF"/>
                  </a:solidFill>
                  <a:latin typeface="Arial - 48"/>
                </a:rPr>
                <a:t>DYNAMIND</a:t>
              </a:r>
              <a:endParaRPr lang="nl-NL" sz="3600">
                <a:solidFill>
                  <a:srgbClr val="FFFFFF"/>
                </a:solidFill>
                <a:latin typeface="Arial - 48"/>
              </a:endParaRPr>
            </a:p>
          </p:txBody>
        </p:sp>
        <p:pic>
          <p:nvPicPr>
            <p:cNvPr id="5" name="Picture 4" descr="logo_han[1]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06" y="14477"/>
              <a:ext cx="1124458" cy="7846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Picture 5" descr="LOOK[1]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3064" y="6985"/>
              <a:ext cx="1596770" cy="765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8" name="TextBox 7"/>
          <p:cNvSpPr txBox="1"/>
          <p:nvPr/>
        </p:nvSpPr>
        <p:spPr>
          <a:xfrm>
            <a:off x="615504" y="1636688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 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12" name="Rectangle 11"/>
          <p:cNvSpPr/>
          <p:nvPr/>
        </p:nvSpPr>
        <p:spPr>
          <a:xfrm>
            <a:off x="2919760" y="988616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b="1" dirty="0" err="1" smtClean="0">
                <a:solidFill>
                  <a:prstClr val="black"/>
                </a:solidFill>
              </a:rPr>
              <a:t>Preliminary</a:t>
            </a:r>
            <a:r>
              <a:rPr lang="nl-NL" sz="2800" b="1" dirty="0" smtClean="0">
                <a:solidFill>
                  <a:prstClr val="black"/>
                </a:solidFill>
              </a:rPr>
              <a:t> </a:t>
            </a:r>
            <a:r>
              <a:rPr lang="nl-NL" sz="2800" b="1" dirty="0" err="1" smtClean="0">
                <a:solidFill>
                  <a:prstClr val="black"/>
                </a:solidFill>
              </a:rPr>
              <a:t>findings</a:t>
            </a:r>
            <a:endParaRPr lang="nl-NL" sz="2800" b="1" dirty="0" smtClean="0">
              <a:solidFill>
                <a:prstClr val="black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/>
          <a:srcRect l="1587" t="5704" r="656" b="2751"/>
          <a:stretch>
            <a:fillRect/>
          </a:stretch>
        </p:blipFill>
        <p:spPr bwMode="auto">
          <a:xfrm>
            <a:off x="282129" y="1996728"/>
            <a:ext cx="9877871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601</Words>
  <Application>Microsoft Office PowerPoint</Application>
  <PresentationFormat>Custom</PresentationFormat>
  <Paragraphs>148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Arial - 48</vt:lpstr>
      <vt:lpstr>Calibri - 26</vt:lpstr>
      <vt:lpstr>Calibri - 36</vt:lpstr>
      <vt:lpstr>Wingdings</vt:lpstr>
      <vt:lpstr>Arial - 20</vt:lpstr>
      <vt:lpstr>Arial - 18</vt:lpstr>
      <vt:lpstr>Arial - 14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Hogeschool van Arnhem en Nijmegen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shfh</dc:creator>
  <cp:lastModifiedBy>shfh</cp:lastModifiedBy>
  <cp:revision>143</cp:revision>
  <dcterms:created xsi:type="dcterms:W3CDTF">2012-11-07T13:21:08Z</dcterms:created>
  <dcterms:modified xsi:type="dcterms:W3CDTF">2013-11-24T20:56:39Z</dcterms:modified>
</cp:coreProperties>
</file>