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78995" autoAdjust="0"/>
  </p:normalViewPr>
  <p:slideViewPr>
    <p:cSldViewPr snapToGrid="0">
      <p:cViewPr varScale="1">
        <p:scale>
          <a:sx n="59" d="100"/>
          <a:sy n="59" d="100"/>
        </p:scale>
        <p:origin x="1242" y="60"/>
      </p:cViewPr>
      <p:guideLst/>
    </p:cSldViewPr>
  </p:slideViewPr>
  <p:outlineViewPr>
    <p:cViewPr>
      <p:scale>
        <a:sx n="33" d="100"/>
        <a:sy n="33" d="100"/>
      </p:scale>
      <p:origin x="0" y="-120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CECF6-751B-48D3-96B2-19226E990C57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E0EC855A-AED0-4B11-9A08-7E6BA7C9F164}">
      <dgm:prSet phldrT="[Tekst]" custT="1"/>
      <dgm:spPr/>
      <dgm:t>
        <a:bodyPr/>
        <a:lstStyle/>
        <a:p>
          <a:r>
            <a:rPr lang="nl-NL" sz="2000" b="1" dirty="0">
              <a:solidFill>
                <a:schemeClr val="bg1"/>
              </a:solidFill>
            </a:rPr>
            <a:t>Step 1:</a:t>
          </a:r>
        </a:p>
        <a:p>
          <a:r>
            <a:rPr lang="nl-NL" sz="2000" dirty="0" err="1">
              <a:solidFill>
                <a:schemeClr val="bg1"/>
              </a:solidFill>
            </a:rPr>
            <a:t>implementation</a:t>
          </a:r>
          <a:r>
            <a:rPr lang="nl-NL" sz="2000" dirty="0">
              <a:solidFill>
                <a:schemeClr val="bg1"/>
              </a:solidFill>
            </a:rPr>
            <a:t> </a:t>
          </a:r>
          <a:r>
            <a:rPr lang="nl-NL" sz="2000" dirty="0" err="1">
              <a:solidFill>
                <a:schemeClr val="bg1"/>
              </a:solidFill>
            </a:rPr>
            <a:t>decision</a:t>
          </a:r>
          <a:r>
            <a:rPr lang="nl-NL" sz="2000" dirty="0">
              <a:solidFill>
                <a:schemeClr val="bg1"/>
              </a:solidFill>
            </a:rPr>
            <a:t>?</a:t>
          </a:r>
        </a:p>
      </dgm:t>
    </dgm:pt>
    <dgm:pt modelId="{6ED70652-9B3A-4058-8CE8-E559CDD5C948}" type="parTrans" cxnId="{35390591-D7B2-4E4C-A8D9-131FA9281252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A8C36E32-FCE6-485E-933B-AF3F35FBFF4A}" type="sibTrans" cxnId="{35390591-D7B2-4E4C-A8D9-131FA9281252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CA0A4F1D-F4DD-4765-89C8-3855CE1428DB}">
      <dgm:prSet phldrT="[Tekst]" custT="1"/>
      <dgm:spPr/>
      <dgm:t>
        <a:bodyPr/>
        <a:lstStyle/>
        <a:p>
          <a:r>
            <a:rPr lang="nl-NL" sz="2000" b="1" dirty="0">
              <a:solidFill>
                <a:schemeClr val="bg1"/>
              </a:solidFill>
            </a:rPr>
            <a:t>Step 2:</a:t>
          </a:r>
        </a:p>
        <a:p>
          <a:r>
            <a:rPr lang="nl-NL" sz="2000" dirty="0" err="1">
              <a:solidFill>
                <a:schemeClr val="bg1"/>
              </a:solidFill>
            </a:rPr>
            <a:t>perceived</a:t>
          </a:r>
          <a:r>
            <a:rPr lang="nl-NL" sz="2000" dirty="0">
              <a:solidFill>
                <a:schemeClr val="bg1"/>
              </a:solidFill>
            </a:rPr>
            <a:t> curriculum?</a:t>
          </a:r>
        </a:p>
      </dgm:t>
    </dgm:pt>
    <dgm:pt modelId="{3DFEC25D-B493-460C-B97B-F9B0F1F55F53}" type="parTrans" cxnId="{B1E88FCA-D2B5-4DAC-B6AF-91DFD4D70F7F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9FEE4AB9-C45C-4D4F-9D71-6C24C25BEF80}" type="sibTrans" cxnId="{B1E88FCA-D2B5-4DAC-B6AF-91DFD4D70F7F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05FD1135-A925-4C4D-99A9-576B0A75ACA9}">
      <dgm:prSet phldrT="[Tekst]" custT="1"/>
      <dgm:spPr/>
      <dgm:t>
        <a:bodyPr/>
        <a:lstStyle/>
        <a:p>
          <a:r>
            <a:rPr lang="nl-NL" sz="2000" b="1" dirty="0">
              <a:solidFill>
                <a:schemeClr val="bg1"/>
              </a:solidFill>
            </a:rPr>
            <a:t>Step 3:</a:t>
          </a:r>
        </a:p>
        <a:p>
          <a:r>
            <a:rPr lang="nl-NL" sz="2000" dirty="0" err="1">
              <a:solidFill>
                <a:schemeClr val="bg1"/>
              </a:solidFill>
            </a:rPr>
            <a:t>operational</a:t>
          </a:r>
          <a:r>
            <a:rPr lang="nl-NL" sz="2000" dirty="0">
              <a:solidFill>
                <a:schemeClr val="bg1"/>
              </a:solidFill>
            </a:rPr>
            <a:t> curriculum?</a:t>
          </a:r>
        </a:p>
      </dgm:t>
    </dgm:pt>
    <dgm:pt modelId="{CB5761DB-B819-494C-A1C7-593D9AA240F8}" type="parTrans" cxnId="{0FF44E7B-05A1-4EE6-AD65-19D0D6F8C73E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69EB4C6C-1F55-4514-827A-4800B82DA454}" type="sibTrans" cxnId="{0FF44E7B-05A1-4EE6-AD65-19D0D6F8C73E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9D4B3F3F-CF7C-4B95-B37A-50B13393A727}">
      <dgm:prSet custT="1"/>
      <dgm:spPr/>
      <dgm:t>
        <a:bodyPr/>
        <a:lstStyle/>
        <a:p>
          <a:r>
            <a:rPr lang="nl-NL" sz="2000" b="1" dirty="0">
              <a:solidFill>
                <a:schemeClr val="bg1"/>
              </a:solidFill>
            </a:rPr>
            <a:t>Stap 4:</a:t>
          </a:r>
        </a:p>
        <a:p>
          <a:r>
            <a:rPr lang="nl-NL" sz="2000" dirty="0" err="1">
              <a:solidFill>
                <a:schemeClr val="bg1"/>
              </a:solidFill>
            </a:rPr>
            <a:t>realized </a:t>
          </a:r>
          <a:r>
            <a:rPr lang="nl-NL" sz="2000" dirty="0">
              <a:solidFill>
                <a:schemeClr val="bg1"/>
              </a:solidFill>
            </a:rPr>
            <a:t>curriculum?</a:t>
          </a:r>
        </a:p>
      </dgm:t>
    </dgm:pt>
    <dgm:pt modelId="{0B7B4774-2225-4076-97F2-E79E769B1591}" type="parTrans" cxnId="{BC21F2EA-916B-4EE7-9C92-38B17A0EE56A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92947A11-D9B7-4140-AA01-CF2F1EEFF8C9}" type="sibTrans" cxnId="{BC21F2EA-916B-4EE7-9C92-38B17A0EE56A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0E965052-DD2D-440E-807D-7417E5FB89A5}">
      <dgm:prSet custT="1"/>
      <dgm:spPr/>
      <dgm:t>
        <a:bodyPr/>
        <a:lstStyle/>
        <a:p>
          <a:r>
            <a:rPr lang="nl-NL" sz="2000" b="1" dirty="0">
              <a:solidFill>
                <a:schemeClr val="bg1"/>
              </a:solidFill>
            </a:rPr>
            <a:t>Step 5:</a:t>
          </a:r>
        </a:p>
        <a:p>
          <a:r>
            <a:rPr lang="nl-NL" sz="2000" dirty="0" err="1">
              <a:solidFill>
                <a:schemeClr val="bg1"/>
              </a:solidFill>
            </a:rPr>
            <a:t>correlating</a:t>
          </a:r>
          <a:r>
            <a:rPr lang="nl-NL" sz="2000" dirty="0">
              <a:solidFill>
                <a:schemeClr val="bg1"/>
              </a:solidFill>
            </a:rPr>
            <a:t> variables?</a:t>
          </a:r>
        </a:p>
      </dgm:t>
    </dgm:pt>
    <dgm:pt modelId="{5CE3F670-D33B-42EC-A884-FDE74EDE6B09}" type="parTrans" cxnId="{B73555D3-B295-4712-BF7F-E400968E760C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8B84AD8D-BCA0-4413-BDE0-9555E7FEFEF1}" type="sibTrans" cxnId="{B73555D3-B295-4712-BF7F-E400968E760C}">
      <dgm:prSet/>
      <dgm:spPr/>
      <dgm:t>
        <a:bodyPr/>
        <a:lstStyle/>
        <a:p>
          <a:endParaRPr lang="nl-NL" sz="5400">
            <a:solidFill>
              <a:schemeClr val="bg1"/>
            </a:solidFill>
          </a:endParaRPr>
        </a:p>
      </dgm:t>
    </dgm:pt>
    <dgm:pt modelId="{FE1CD89D-C36B-4227-BDFB-3E4718649F20}" type="pres">
      <dgm:prSet presAssocID="{2B1CECF6-751B-48D3-96B2-19226E990C57}" presName="Name0" presStyleCnt="0">
        <dgm:presLayoutVars>
          <dgm:dir/>
          <dgm:animLvl val="lvl"/>
          <dgm:resizeHandles val="exact"/>
        </dgm:presLayoutVars>
      </dgm:prSet>
      <dgm:spPr/>
    </dgm:pt>
    <dgm:pt modelId="{3F747C0C-9404-438A-9D95-C27D99E3E461}" type="pres">
      <dgm:prSet presAssocID="{E0EC855A-AED0-4B11-9A08-7E6BA7C9F164}" presName="parTxOnly" presStyleLbl="node1" presStyleIdx="0" presStyleCnt="5" custScaleX="124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16B843-728F-4318-B0DD-AD45DDB449D6}" type="pres">
      <dgm:prSet presAssocID="{A8C36E32-FCE6-485E-933B-AF3F35FBFF4A}" presName="parTxOnlySpace" presStyleCnt="0"/>
      <dgm:spPr/>
    </dgm:pt>
    <dgm:pt modelId="{8AC987AE-60E7-4D05-9035-AC13FB9A2575}" type="pres">
      <dgm:prSet presAssocID="{CA0A4F1D-F4DD-4765-89C8-3855CE1428D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72668E-03CD-4448-958A-34C6B5DD6FAA}" type="pres">
      <dgm:prSet presAssocID="{9FEE4AB9-C45C-4D4F-9D71-6C24C25BEF80}" presName="parTxOnlySpace" presStyleCnt="0"/>
      <dgm:spPr/>
    </dgm:pt>
    <dgm:pt modelId="{862ABD2A-FEEA-4CF3-A6E8-C24580FEE5F6}" type="pres">
      <dgm:prSet presAssocID="{05FD1135-A925-4C4D-99A9-576B0A75ACA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D074DD-9BCC-45E8-8605-8A9177C9900D}" type="pres">
      <dgm:prSet presAssocID="{69EB4C6C-1F55-4514-827A-4800B82DA454}" presName="parTxOnlySpace" presStyleCnt="0"/>
      <dgm:spPr/>
    </dgm:pt>
    <dgm:pt modelId="{0510A683-BB0D-4760-92E3-3E8A95D4D0B8}" type="pres">
      <dgm:prSet presAssocID="{9D4B3F3F-CF7C-4B95-B37A-50B13393A72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BBBF86-60EB-4709-88FE-4CE691914925}" type="pres">
      <dgm:prSet presAssocID="{92947A11-D9B7-4140-AA01-CF2F1EEFF8C9}" presName="parTxOnlySpace" presStyleCnt="0"/>
      <dgm:spPr/>
    </dgm:pt>
    <dgm:pt modelId="{0DB83FFD-053D-4E1E-A8B7-5F1A31F0228F}" type="pres">
      <dgm:prSet presAssocID="{0E965052-DD2D-440E-807D-7417E5FB89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F44E7B-05A1-4EE6-AD65-19D0D6F8C73E}" srcId="{2B1CECF6-751B-48D3-96B2-19226E990C57}" destId="{05FD1135-A925-4C4D-99A9-576B0A75ACA9}" srcOrd="2" destOrd="0" parTransId="{CB5761DB-B819-494C-A1C7-593D9AA240F8}" sibTransId="{69EB4C6C-1F55-4514-827A-4800B82DA454}"/>
    <dgm:cxn modelId="{DB0F6102-BD5B-4EF5-A1F6-17D92182CCF1}" type="presOf" srcId="{E0EC855A-AED0-4B11-9A08-7E6BA7C9F164}" destId="{3F747C0C-9404-438A-9D95-C27D99E3E461}" srcOrd="0" destOrd="0" presId="urn:microsoft.com/office/officeart/2005/8/layout/chevron1"/>
    <dgm:cxn modelId="{EBE2A89F-1F5C-4088-8B69-9BE3CBBCFBD9}" type="presOf" srcId="{CA0A4F1D-F4DD-4765-89C8-3855CE1428DB}" destId="{8AC987AE-60E7-4D05-9035-AC13FB9A2575}" srcOrd="0" destOrd="0" presId="urn:microsoft.com/office/officeart/2005/8/layout/chevron1"/>
    <dgm:cxn modelId="{BC21F2EA-916B-4EE7-9C92-38B17A0EE56A}" srcId="{2B1CECF6-751B-48D3-96B2-19226E990C57}" destId="{9D4B3F3F-CF7C-4B95-B37A-50B13393A727}" srcOrd="3" destOrd="0" parTransId="{0B7B4774-2225-4076-97F2-E79E769B1591}" sibTransId="{92947A11-D9B7-4140-AA01-CF2F1EEFF8C9}"/>
    <dgm:cxn modelId="{EEB40432-64EB-4710-B165-95AE428414EE}" type="presOf" srcId="{05FD1135-A925-4C4D-99A9-576B0A75ACA9}" destId="{862ABD2A-FEEA-4CF3-A6E8-C24580FEE5F6}" srcOrd="0" destOrd="0" presId="urn:microsoft.com/office/officeart/2005/8/layout/chevron1"/>
    <dgm:cxn modelId="{35390591-D7B2-4E4C-A8D9-131FA9281252}" srcId="{2B1CECF6-751B-48D3-96B2-19226E990C57}" destId="{E0EC855A-AED0-4B11-9A08-7E6BA7C9F164}" srcOrd="0" destOrd="0" parTransId="{6ED70652-9B3A-4058-8CE8-E559CDD5C948}" sibTransId="{A8C36E32-FCE6-485E-933B-AF3F35FBFF4A}"/>
    <dgm:cxn modelId="{B1E88FCA-D2B5-4DAC-B6AF-91DFD4D70F7F}" srcId="{2B1CECF6-751B-48D3-96B2-19226E990C57}" destId="{CA0A4F1D-F4DD-4765-89C8-3855CE1428DB}" srcOrd="1" destOrd="0" parTransId="{3DFEC25D-B493-460C-B97B-F9B0F1F55F53}" sibTransId="{9FEE4AB9-C45C-4D4F-9D71-6C24C25BEF80}"/>
    <dgm:cxn modelId="{4F15E862-8593-44CA-8EC5-BD8C3E7459B5}" type="presOf" srcId="{9D4B3F3F-CF7C-4B95-B37A-50B13393A727}" destId="{0510A683-BB0D-4760-92E3-3E8A95D4D0B8}" srcOrd="0" destOrd="0" presId="urn:microsoft.com/office/officeart/2005/8/layout/chevron1"/>
    <dgm:cxn modelId="{5BB9B6AA-9A9C-4F2F-BA10-4F911C0866C8}" type="presOf" srcId="{0E965052-DD2D-440E-807D-7417E5FB89A5}" destId="{0DB83FFD-053D-4E1E-A8B7-5F1A31F0228F}" srcOrd="0" destOrd="0" presId="urn:microsoft.com/office/officeart/2005/8/layout/chevron1"/>
    <dgm:cxn modelId="{B73555D3-B295-4712-BF7F-E400968E760C}" srcId="{2B1CECF6-751B-48D3-96B2-19226E990C57}" destId="{0E965052-DD2D-440E-807D-7417E5FB89A5}" srcOrd="4" destOrd="0" parTransId="{5CE3F670-D33B-42EC-A884-FDE74EDE6B09}" sibTransId="{8B84AD8D-BCA0-4413-BDE0-9555E7FEFEF1}"/>
    <dgm:cxn modelId="{F7FD1F9F-FB67-4140-96F4-FA298BBD4141}" type="presOf" srcId="{2B1CECF6-751B-48D3-96B2-19226E990C57}" destId="{FE1CD89D-C36B-4227-BDFB-3E4718649F20}" srcOrd="0" destOrd="0" presId="urn:microsoft.com/office/officeart/2005/8/layout/chevron1"/>
    <dgm:cxn modelId="{75893D79-AC1A-4546-BE77-4B1B0C7D801F}" type="presParOf" srcId="{FE1CD89D-C36B-4227-BDFB-3E4718649F20}" destId="{3F747C0C-9404-438A-9D95-C27D99E3E461}" srcOrd="0" destOrd="0" presId="urn:microsoft.com/office/officeart/2005/8/layout/chevron1"/>
    <dgm:cxn modelId="{E481D2C8-8876-4811-8577-A1E20AFB8031}" type="presParOf" srcId="{FE1CD89D-C36B-4227-BDFB-3E4718649F20}" destId="{2816B843-728F-4318-B0DD-AD45DDB449D6}" srcOrd="1" destOrd="0" presId="urn:microsoft.com/office/officeart/2005/8/layout/chevron1"/>
    <dgm:cxn modelId="{7DE8D839-D173-470F-8A89-99FD304A41D9}" type="presParOf" srcId="{FE1CD89D-C36B-4227-BDFB-3E4718649F20}" destId="{8AC987AE-60E7-4D05-9035-AC13FB9A2575}" srcOrd="2" destOrd="0" presId="urn:microsoft.com/office/officeart/2005/8/layout/chevron1"/>
    <dgm:cxn modelId="{7A79F3F0-CE77-4579-8E79-9DA1EDD7568E}" type="presParOf" srcId="{FE1CD89D-C36B-4227-BDFB-3E4718649F20}" destId="{5D72668E-03CD-4448-958A-34C6B5DD6FAA}" srcOrd="3" destOrd="0" presId="urn:microsoft.com/office/officeart/2005/8/layout/chevron1"/>
    <dgm:cxn modelId="{B6AE1A32-C03B-46BB-8427-424867828B30}" type="presParOf" srcId="{FE1CD89D-C36B-4227-BDFB-3E4718649F20}" destId="{862ABD2A-FEEA-4CF3-A6E8-C24580FEE5F6}" srcOrd="4" destOrd="0" presId="urn:microsoft.com/office/officeart/2005/8/layout/chevron1"/>
    <dgm:cxn modelId="{15E3737E-5078-44F3-A26A-9EC9FA494166}" type="presParOf" srcId="{FE1CD89D-C36B-4227-BDFB-3E4718649F20}" destId="{A0D074DD-9BCC-45E8-8605-8A9177C9900D}" srcOrd="5" destOrd="0" presId="urn:microsoft.com/office/officeart/2005/8/layout/chevron1"/>
    <dgm:cxn modelId="{8720F18C-0788-43EC-BF45-18DC294ADA25}" type="presParOf" srcId="{FE1CD89D-C36B-4227-BDFB-3E4718649F20}" destId="{0510A683-BB0D-4760-92E3-3E8A95D4D0B8}" srcOrd="6" destOrd="0" presId="urn:microsoft.com/office/officeart/2005/8/layout/chevron1"/>
    <dgm:cxn modelId="{03B80F52-0B42-4E45-955F-EFDF63D32C02}" type="presParOf" srcId="{FE1CD89D-C36B-4227-BDFB-3E4718649F20}" destId="{84BBBF86-60EB-4709-88FE-4CE691914925}" srcOrd="7" destOrd="0" presId="urn:microsoft.com/office/officeart/2005/8/layout/chevron1"/>
    <dgm:cxn modelId="{F62A82DF-5BB6-42F9-90A5-EE82C37DD053}" type="presParOf" srcId="{FE1CD89D-C36B-4227-BDFB-3E4718649F20}" destId="{0DB83FFD-053D-4E1E-A8B7-5F1A31F0228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47C0C-9404-438A-9D95-C27D99E3E461}">
      <dsp:nvSpPr>
        <dsp:cNvPr id="0" name=""/>
        <dsp:cNvSpPr/>
      </dsp:nvSpPr>
      <dsp:spPr>
        <a:xfrm>
          <a:off x="4002" y="558446"/>
          <a:ext cx="2956998" cy="9508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>
              <a:solidFill>
                <a:schemeClr val="bg1"/>
              </a:solidFill>
            </a:rPr>
            <a:t>Step 1: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>
              <a:solidFill>
                <a:schemeClr val="bg1"/>
              </a:solidFill>
            </a:rPr>
            <a:t>implementation</a:t>
          </a:r>
          <a:r>
            <a:rPr lang="nl-NL" sz="2000" kern="1200" dirty="0">
              <a:solidFill>
                <a:schemeClr val="bg1"/>
              </a:solidFill>
            </a:rPr>
            <a:t> </a:t>
          </a:r>
          <a:r>
            <a:rPr lang="nl-NL" sz="2000" kern="1200" dirty="0" err="1">
              <a:solidFill>
                <a:schemeClr val="bg1"/>
              </a:solidFill>
            </a:rPr>
            <a:t>decision</a:t>
          </a:r>
          <a:r>
            <a:rPr lang="nl-NL" sz="2000" kern="1200" dirty="0">
              <a:solidFill>
                <a:schemeClr val="bg1"/>
              </a:solidFill>
            </a:rPr>
            <a:t>?</a:t>
          </a:r>
        </a:p>
      </dsp:txBody>
      <dsp:txXfrm>
        <a:off x="479415" y="558446"/>
        <a:ext cx="2006172" cy="950826"/>
      </dsp:txXfrm>
    </dsp:sp>
    <dsp:sp modelId="{8AC987AE-60E7-4D05-9035-AC13FB9A2575}">
      <dsp:nvSpPr>
        <dsp:cNvPr id="0" name=""/>
        <dsp:cNvSpPr/>
      </dsp:nvSpPr>
      <dsp:spPr>
        <a:xfrm>
          <a:off x="2723293" y="558446"/>
          <a:ext cx="2377065" cy="9508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>
              <a:solidFill>
                <a:schemeClr val="bg1"/>
              </a:solidFill>
            </a:rPr>
            <a:t>Step 2: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>
              <a:solidFill>
                <a:schemeClr val="bg1"/>
              </a:solidFill>
            </a:rPr>
            <a:t>perceived</a:t>
          </a:r>
          <a:r>
            <a:rPr lang="nl-NL" sz="2000" kern="1200" dirty="0">
              <a:solidFill>
                <a:schemeClr val="bg1"/>
              </a:solidFill>
            </a:rPr>
            <a:t> curriculum?</a:t>
          </a:r>
        </a:p>
      </dsp:txBody>
      <dsp:txXfrm>
        <a:off x="3198706" y="558446"/>
        <a:ext cx="1426239" cy="950826"/>
      </dsp:txXfrm>
    </dsp:sp>
    <dsp:sp modelId="{862ABD2A-FEEA-4CF3-A6E8-C24580FEE5F6}">
      <dsp:nvSpPr>
        <dsp:cNvPr id="0" name=""/>
        <dsp:cNvSpPr/>
      </dsp:nvSpPr>
      <dsp:spPr>
        <a:xfrm>
          <a:off x="4862653" y="558446"/>
          <a:ext cx="2377065" cy="9508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>
              <a:solidFill>
                <a:schemeClr val="bg1"/>
              </a:solidFill>
            </a:rPr>
            <a:t>Step 3: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>
              <a:solidFill>
                <a:schemeClr val="bg1"/>
              </a:solidFill>
            </a:rPr>
            <a:t>operational</a:t>
          </a:r>
          <a:r>
            <a:rPr lang="nl-NL" sz="2000" kern="1200" dirty="0">
              <a:solidFill>
                <a:schemeClr val="bg1"/>
              </a:solidFill>
            </a:rPr>
            <a:t> curriculum?</a:t>
          </a:r>
        </a:p>
      </dsp:txBody>
      <dsp:txXfrm>
        <a:off x="5338066" y="558446"/>
        <a:ext cx="1426239" cy="950826"/>
      </dsp:txXfrm>
    </dsp:sp>
    <dsp:sp modelId="{0510A683-BB0D-4760-92E3-3E8A95D4D0B8}">
      <dsp:nvSpPr>
        <dsp:cNvPr id="0" name=""/>
        <dsp:cNvSpPr/>
      </dsp:nvSpPr>
      <dsp:spPr>
        <a:xfrm>
          <a:off x="7002012" y="558446"/>
          <a:ext cx="2377065" cy="9508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>
              <a:solidFill>
                <a:schemeClr val="bg1"/>
              </a:solidFill>
            </a:rPr>
            <a:t>Stap 4: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>
              <a:solidFill>
                <a:schemeClr val="bg1"/>
              </a:solidFill>
            </a:rPr>
            <a:t>realized </a:t>
          </a:r>
          <a:r>
            <a:rPr lang="nl-NL" sz="2000" kern="1200" dirty="0">
              <a:solidFill>
                <a:schemeClr val="bg1"/>
              </a:solidFill>
            </a:rPr>
            <a:t>curriculum?</a:t>
          </a:r>
        </a:p>
      </dsp:txBody>
      <dsp:txXfrm>
        <a:off x="7477425" y="558446"/>
        <a:ext cx="1426239" cy="950826"/>
      </dsp:txXfrm>
    </dsp:sp>
    <dsp:sp modelId="{0DB83FFD-053D-4E1E-A8B7-5F1A31F0228F}">
      <dsp:nvSpPr>
        <dsp:cNvPr id="0" name=""/>
        <dsp:cNvSpPr/>
      </dsp:nvSpPr>
      <dsp:spPr>
        <a:xfrm>
          <a:off x="9141371" y="558446"/>
          <a:ext cx="2377065" cy="9508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>
              <a:solidFill>
                <a:schemeClr val="bg1"/>
              </a:solidFill>
            </a:rPr>
            <a:t>Step 5: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>
              <a:solidFill>
                <a:schemeClr val="bg1"/>
              </a:solidFill>
            </a:rPr>
            <a:t>correlating</a:t>
          </a:r>
          <a:r>
            <a:rPr lang="nl-NL" sz="2000" kern="1200" dirty="0">
              <a:solidFill>
                <a:schemeClr val="bg1"/>
              </a:solidFill>
            </a:rPr>
            <a:t> variables?</a:t>
          </a:r>
        </a:p>
      </dsp:txBody>
      <dsp:txXfrm>
        <a:off x="9616784" y="558446"/>
        <a:ext cx="1426239" cy="950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141A-2385-40DE-B435-90771FE5A861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B870-AB11-4FD4-9390-D353851EF9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5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drie</a:t>
            </a:r>
            <a:r>
              <a:rPr lang="nl-NL" baseline="0" dirty="0" smtClean="0"/>
              <a:t> lagen over elkaar heen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eerst benefits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probleem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support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B870-AB11-4FD4-9390-D353851EF95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83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afbeeldingen verkregen op 1-11-2017 van:</a:t>
            </a:r>
          </a:p>
          <a:p>
            <a:r>
              <a:rPr lang="nl-NL" dirty="0" smtClean="0"/>
              <a:t>http://www.vriendenvangorazde.com/school/eerste-bericht-over-school-2/</a:t>
            </a:r>
          </a:p>
          <a:p>
            <a:r>
              <a:rPr lang="nl-NL" dirty="0" smtClean="0"/>
              <a:t>https://nl.pinterest.com/pin/440086194821038230/?lp=true</a:t>
            </a:r>
          </a:p>
          <a:p>
            <a:r>
              <a:rPr lang="nl-NL" dirty="0" smtClean="0"/>
              <a:t>https://pixabay.com/nl/school-gebouw-onderwijs-295210/</a:t>
            </a:r>
          </a:p>
          <a:p>
            <a:r>
              <a:rPr lang="nl-NL" dirty="0" smtClean="0"/>
              <a:t>http://www.wijchensnieuws.nl/pvda-wijchen-kinderen-met-beperking-zoveel-mogelijk-dichtbij-naar-school/</a:t>
            </a:r>
          </a:p>
          <a:p>
            <a:r>
              <a:rPr lang="nl-NL" dirty="0" smtClean="0"/>
              <a:t>https://nl.pinterest.com/pin/440086194821038230/?lp=true</a:t>
            </a:r>
          </a:p>
          <a:p>
            <a:r>
              <a:rPr lang="nl-NL" dirty="0" smtClean="0"/>
              <a:t>https://thetomatos.com/free-clipart-37384/</a:t>
            </a:r>
          </a:p>
          <a:p>
            <a:endParaRPr lang="nl-NL" dirty="0" smtClean="0"/>
          </a:p>
          <a:p>
            <a:r>
              <a:rPr lang="nl-NL" dirty="0" smtClean="0"/>
              <a:t>leraren </a:t>
            </a:r>
          </a:p>
          <a:p>
            <a:r>
              <a:rPr lang="nl-NL" dirty="0" smtClean="0"/>
              <a:t>http://www.ignitumtoday.com/2011/10/27/agree-to-disagree/teacher-with-apple-clipart/</a:t>
            </a:r>
          </a:p>
          <a:p>
            <a:r>
              <a:rPr lang="nl-NL" dirty="0" smtClean="0"/>
              <a:t>http://thejosevilson.com/fellow-male-educators-color/</a:t>
            </a:r>
          </a:p>
          <a:p>
            <a:r>
              <a:rPr lang="nl-NL" dirty="0" smtClean="0"/>
              <a:t>http://weclipart.com/elementary+school+teacher+clip+art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B870-AB11-4FD4-9390-D353851EF9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24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6B870-AB11-4FD4-9390-D353851EF95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38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2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24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7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99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3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56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9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9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10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8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8D01-4D94-4B73-B924-42528A126A0A}" type="datetimeFigureOut">
              <a:rPr lang="nl-NL" smtClean="0"/>
              <a:t>25-11-2017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6DC6-B4FF-459A-B602-7A54928D1A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0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gif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8547" y="529935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Adopt</a:t>
            </a:r>
            <a:r>
              <a:rPr lang="nl-NL" dirty="0"/>
              <a:t>, </a:t>
            </a:r>
            <a:r>
              <a:rPr lang="nl-NL" dirty="0" err="1"/>
              <a:t>Adapt</a:t>
            </a:r>
            <a:r>
              <a:rPr lang="nl-NL" dirty="0"/>
              <a:t> or </a:t>
            </a:r>
            <a:r>
              <a:rPr lang="nl-NL" dirty="0" err="1"/>
              <a:t>Reject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sz="3600" dirty="0" err="1"/>
              <a:t>Testing</a:t>
            </a:r>
            <a:r>
              <a:rPr lang="nl-NL" sz="3600" dirty="0"/>
              <a:t> a scenario </a:t>
            </a:r>
            <a:r>
              <a:rPr lang="nl-NL" sz="3600" dirty="0" err="1"/>
              <a:t>for</a:t>
            </a:r>
            <a:r>
              <a:rPr lang="nl-NL" sz="3600" dirty="0"/>
              <a:t> </a:t>
            </a:r>
            <a:r>
              <a:rPr lang="nl-NL" sz="3600" dirty="0" err="1"/>
              <a:t>guiding</a:t>
            </a:r>
            <a:r>
              <a:rPr lang="nl-NL" sz="3600" dirty="0"/>
              <a:t>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“</a:t>
            </a:r>
            <a:r>
              <a:rPr lang="nl-NL" sz="3600" dirty="0" err="1" smtClean="0"/>
              <a:t>effective</a:t>
            </a:r>
            <a:r>
              <a:rPr lang="nl-NL" sz="3600" dirty="0" smtClean="0"/>
              <a:t> student questioning”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68699" y="5344732"/>
            <a:ext cx="9144000" cy="81136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EAPRIL present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discuss</a:t>
            </a:r>
            <a:r>
              <a:rPr lang="nl-NL" dirty="0" smtClean="0"/>
              <a:t> </a:t>
            </a:r>
            <a:r>
              <a:rPr lang="nl-NL" dirty="0" err="1" smtClean="0"/>
              <a:t>session</a:t>
            </a:r>
            <a:endParaRPr lang="nl-NL" dirty="0" smtClean="0"/>
          </a:p>
          <a:p>
            <a:r>
              <a:rPr lang="nl-NL" dirty="0" smtClean="0"/>
              <a:t>Harry Stokhof, Bregje de Vries, Theo Bastiaens, &amp; Rob Martens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34" y="3088032"/>
            <a:ext cx="591972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272" y="97822"/>
            <a:ext cx="10515600" cy="1325563"/>
          </a:xfrm>
        </p:spPr>
        <p:txBody>
          <a:bodyPr/>
          <a:lstStyle/>
          <a:p>
            <a:r>
              <a:rPr lang="nl-NL" dirty="0" smtClean="0"/>
              <a:t>Analysis</a:t>
            </a:r>
            <a:endParaRPr lang="nl-N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9901" y="6464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3670700"/>
              </p:ext>
            </p:extLst>
          </p:nvPr>
        </p:nvGraphicFramePr>
        <p:xfrm>
          <a:off x="334780" y="737771"/>
          <a:ext cx="11522439" cy="206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9901" y="1878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50967"/>
              </p:ext>
            </p:extLst>
          </p:nvPr>
        </p:nvGraphicFramePr>
        <p:xfrm>
          <a:off x="334780" y="2395970"/>
          <a:ext cx="11666720" cy="4138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377"/>
                <a:gridCol w="2248006"/>
                <a:gridCol w="2241299"/>
                <a:gridCol w="2066095"/>
                <a:gridCol w="2481943"/>
              </a:tblGrid>
              <a:tr h="1669844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Scores</a:t>
                      </a:r>
                    </a:p>
                    <a:p>
                      <a:r>
                        <a:rPr lang="nl-NL" sz="1800" dirty="0" smtClean="0"/>
                        <a:t>&lt; 30</a:t>
                      </a:r>
                      <a:r>
                        <a:rPr lang="nl-NL" sz="1800" dirty="0" smtClean="0"/>
                        <a:t>% </a:t>
                      </a:r>
                      <a:r>
                        <a:rPr lang="nl-NL" sz="1800" dirty="0" err="1" smtClean="0"/>
                        <a:t>likeliness</a:t>
                      </a:r>
                      <a:r>
                        <a:rPr lang="nl-NL" sz="1800" dirty="0" smtClean="0"/>
                        <a:t> = </a:t>
                      </a:r>
                      <a:r>
                        <a:rPr lang="nl-NL" sz="1800" dirty="0" err="1" smtClean="0"/>
                        <a:t>reject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=50</a:t>
                      </a:r>
                      <a:r>
                        <a:rPr lang="nl-NL" sz="1800" dirty="0" smtClean="0"/>
                        <a:t>% </a:t>
                      </a:r>
                      <a:r>
                        <a:rPr lang="nl-NL" sz="1800" dirty="0" err="1" smtClean="0"/>
                        <a:t>likeliness</a:t>
                      </a:r>
                      <a:r>
                        <a:rPr lang="nl-NL" sz="1800" dirty="0" smtClean="0"/>
                        <a:t> = </a:t>
                      </a:r>
                      <a:r>
                        <a:rPr lang="nl-NL" sz="1800" dirty="0" smtClean="0"/>
                        <a:t>in </a:t>
                      </a:r>
                      <a:r>
                        <a:rPr lang="nl-NL" sz="1800" dirty="0" err="1" smtClean="0"/>
                        <a:t>doubt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&gt;70% </a:t>
                      </a:r>
                      <a:r>
                        <a:rPr lang="nl-NL" sz="1800" dirty="0" err="1" smtClean="0"/>
                        <a:t>likeliness</a:t>
                      </a:r>
                      <a:r>
                        <a:rPr lang="nl-NL" sz="1800" dirty="0" smtClean="0"/>
                        <a:t> = </a:t>
                      </a:r>
                      <a:r>
                        <a:rPr lang="nl-NL" sz="1800" dirty="0" err="1" smtClean="0"/>
                        <a:t>adopt</a:t>
                      </a:r>
                      <a:endParaRPr lang="nl-N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Scores</a:t>
                      </a:r>
                    </a:p>
                    <a:p>
                      <a:r>
                        <a:rPr lang="nl-NL" sz="1800" dirty="0" smtClean="0"/>
                        <a:t>7-point </a:t>
                      </a:r>
                      <a:r>
                        <a:rPr lang="nl-NL" sz="1800" dirty="0" err="1" smtClean="0"/>
                        <a:t>Likert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sum</a:t>
                      </a:r>
                      <a:r>
                        <a:rPr lang="nl-NL" sz="1800" dirty="0" smtClean="0"/>
                        <a:t> scores</a:t>
                      </a:r>
                    </a:p>
                    <a:p>
                      <a:r>
                        <a:rPr lang="nl-NL" sz="1800" dirty="0" err="1" smtClean="0"/>
                        <a:t>reliability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smtClean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Scores</a:t>
                      </a:r>
                    </a:p>
                    <a:p>
                      <a:r>
                        <a:rPr lang="nl-NL" sz="1800" dirty="0" err="1" smtClean="0"/>
                        <a:t>Activities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Dichotomous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essential</a:t>
                      </a:r>
                      <a:r>
                        <a:rPr lang="nl-NL" sz="1800" dirty="0" smtClean="0"/>
                        <a:t>/</a:t>
                      </a:r>
                      <a:r>
                        <a:rPr lang="nl-NL" sz="1800" dirty="0" err="1" smtClean="0"/>
                        <a:t>optional</a:t>
                      </a:r>
                      <a:endParaRPr lang="nl-NL" sz="1800" dirty="0" smtClean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Scores</a:t>
                      </a:r>
                    </a:p>
                    <a:p>
                      <a:r>
                        <a:rPr lang="nl-NL" sz="1800" dirty="0" smtClean="0"/>
                        <a:t>7-point </a:t>
                      </a:r>
                      <a:r>
                        <a:rPr lang="nl-NL" sz="1800" dirty="0" err="1" smtClean="0"/>
                        <a:t>Likert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sum</a:t>
                      </a:r>
                      <a:r>
                        <a:rPr lang="nl-NL" sz="1800" dirty="0" smtClean="0"/>
                        <a:t> score</a:t>
                      </a:r>
                    </a:p>
                    <a:p>
                      <a:r>
                        <a:rPr lang="nl-NL" sz="1800" dirty="0" err="1" smtClean="0"/>
                        <a:t>reliability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smtClean="0"/>
                        <a:t>analysis</a:t>
                      </a:r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Spearman’s </a:t>
                      </a:r>
                      <a:r>
                        <a:rPr lang="el-GR" sz="2400" dirty="0" smtClean="0"/>
                        <a:t>ρ</a:t>
                      </a:r>
                      <a:endParaRPr lang="nl-NL" sz="2400" dirty="0" smtClean="0"/>
                    </a:p>
                    <a:p>
                      <a:r>
                        <a:rPr lang="nl-NL" sz="1800" dirty="0" err="1" smtClean="0"/>
                        <a:t>perceived</a:t>
                      </a:r>
                      <a:r>
                        <a:rPr lang="nl-NL" sz="1800" dirty="0" smtClean="0"/>
                        <a:t> curriculum</a:t>
                      </a:r>
                    </a:p>
                    <a:p>
                      <a:r>
                        <a:rPr lang="nl-NL" sz="1800" dirty="0" err="1" smtClean="0"/>
                        <a:t>operational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NL" sz="1800" dirty="0" smtClean="0"/>
                        <a:t>curriculum</a:t>
                      </a:r>
                    </a:p>
                    <a:p>
                      <a:r>
                        <a:rPr lang="nl-NL" sz="1800" dirty="0" err="1" smtClean="0"/>
                        <a:t>realized</a:t>
                      </a:r>
                      <a:r>
                        <a:rPr lang="nl-NL" sz="1800" dirty="0" smtClean="0"/>
                        <a:t> curriculum</a:t>
                      </a:r>
                      <a:endParaRPr lang="nl-NL" sz="2400" dirty="0"/>
                    </a:p>
                  </a:txBody>
                  <a:tcPr/>
                </a:tc>
              </a:tr>
              <a:tr h="1208315"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Frequencies</a:t>
                      </a:r>
                      <a:r>
                        <a:rPr lang="nl-NL" sz="2400" dirty="0" smtClean="0"/>
                        <a:t> </a:t>
                      </a:r>
                      <a:endParaRPr lang="nl-NL" sz="2400" dirty="0" smtClean="0"/>
                    </a:p>
                    <a:p>
                      <a:r>
                        <a:rPr lang="nl-NL" sz="1800" dirty="0" err="1" smtClean="0"/>
                        <a:t>each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phase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overall</a:t>
                      </a:r>
                      <a:endParaRPr lang="nl-N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Frequencies</a:t>
                      </a:r>
                      <a:r>
                        <a:rPr lang="nl-NL" sz="2400" dirty="0" smtClean="0"/>
                        <a:t> </a:t>
                      </a:r>
                      <a:endParaRPr lang="nl-NL" sz="2400" dirty="0" smtClean="0"/>
                    </a:p>
                    <a:p>
                      <a:r>
                        <a:rPr lang="nl-NL" sz="1800" dirty="0" err="1" smtClean="0"/>
                        <a:t>each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phase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each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attribute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Frequencies</a:t>
                      </a:r>
                      <a:r>
                        <a:rPr lang="nl-NL" sz="2400" dirty="0" smtClean="0"/>
                        <a:t> </a:t>
                      </a:r>
                      <a:endParaRPr lang="nl-NL" sz="2400" dirty="0" smtClean="0"/>
                    </a:p>
                    <a:p>
                      <a:r>
                        <a:rPr lang="nl-NL" sz="1800" dirty="0" err="1" smtClean="0"/>
                        <a:t>each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phase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total</a:t>
                      </a:r>
                      <a:endParaRPr lang="nl-NL" sz="1800" dirty="0" smtClean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Frequencies</a:t>
                      </a:r>
                      <a:r>
                        <a:rPr lang="nl-NL" sz="2400" dirty="0" smtClean="0"/>
                        <a:t> </a:t>
                      </a:r>
                      <a:endParaRPr lang="nl-NL" sz="2400" dirty="0" smtClean="0"/>
                    </a:p>
                    <a:p>
                      <a:r>
                        <a:rPr lang="nl-NL" sz="1800" dirty="0" err="1" smtClean="0"/>
                        <a:t>each</a:t>
                      </a:r>
                      <a:r>
                        <a:rPr lang="nl-NL" sz="1800" dirty="0" smtClean="0"/>
                        <a:t> </a:t>
                      </a:r>
                      <a:r>
                        <a:rPr lang="nl-NL" sz="1800" dirty="0" err="1" smtClean="0"/>
                        <a:t>phase</a:t>
                      </a:r>
                      <a:endParaRPr lang="nl-NL" sz="1800" dirty="0" smtClean="0"/>
                    </a:p>
                    <a:p>
                      <a:r>
                        <a:rPr lang="nl-NL" sz="1800" dirty="0" err="1" smtClean="0"/>
                        <a:t>each</a:t>
                      </a:r>
                      <a:r>
                        <a:rPr lang="nl-NL" sz="1800" dirty="0" smtClean="0"/>
                        <a:t> indicator</a:t>
                      </a:r>
                      <a:endParaRPr lang="nl-N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Spearman’s </a:t>
                      </a:r>
                      <a:r>
                        <a:rPr lang="el-GR" sz="2400" dirty="0" smtClean="0"/>
                        <a:t>ρ</a:t>
                      </a:r>
                      <a:endParaRPr lang="nl-NL" sz="2400" dirty="0" smtClean="0"/>
                    </a:p>
                    <a:p>
                      <a:r>
                        <a:rPr lang="nl-NL" sz="1800" dirty="0" smtClean="0"/>
                        <a:t>school </a:t>
                      </a:r>
                      <a:r>
                        <a:rPr lang="nl-NL" sz="1800" dirty="0" err="1" smtClean="0"/>
                        <a:t>characteristics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teacher </a:t>
                      </a:r>
                      <a:r>
                        <a:rPr lang="nl-NL" sz="1800" dirty="0" err="1" smtClean="0"/>
                        <a:t>characteristics</a:t>
                      </a:r>
                      <a:endParaRPr lang="nl-NL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Triangulation</a:t>
                      </a:r>
                      <a:endParaRPr lang="nl-NL" sz="2400" dirty="0" smtClean="0"/>
                    </a:p>
                    <a:p>
                      <a:r>
                        <a:rPr lang="nl-NL" sz="1800" dirty="0" smtClean="0"/>
                        <a:t>product </a:t>
                      </a:r>
                      <a:r>
                        <a:rPr lang="nl-NL" sz="1800" dirty="0" err="1" smtClean="0"/>
                        <a:t>collection</a:t>
                      </a:r>
                      <a:endParaRPr lang="nl-NL" sz="1800" dirty="0" smtClean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7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571839"/>
              </p:ext>
            </p:extLst>
          </p:nvPr>
        </p:nvGraphicFramePr>
        <p:xfrm>
          <a:off x="659567" y="2325643"/>
          <a:ext cx="10538085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953"/>
                <a:gridCol w="2592740"/>
                <a:gridCol w="2656843"/>
                <a:gridCol w="318454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Phase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Decision: reject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(0-30% likely to adopt)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Decision: in doubt</a:t>
                      </a:r>
                      <a:r>
                        <a:rPr lang="en-US" sz="1600">
                          <a:effectLst/>
                        </a:rPr>
                        <a:t/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(50% likely to adopt)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Decision: adopt </a:t>
                      </a:r>
                      <a:endParaRPr lang="nl-NL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(70%- 100% likely to adopt)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1: preparation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4,8%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14.2%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81.0%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2: introduction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7.1%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9.5%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83.4%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3: questioning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3.6%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9.5%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86.9%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4: construction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10.7%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13.1%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76.2%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5: evaluation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14.3%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15.5%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70.2%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Overall score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10.7%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13.1%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76.2%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6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8147" y="449918"/>
            <a:ext cx="10515600" cy="1325563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: </a:t>
            </a:r>
            <a:r>
              <a:rPr lang="nl-NL" dirty="0" err="1" smtClean="0"/>
              <a:t>correlations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(co-)variables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4976733" y="3040222"/>
            <a:ext cx="2398428" cy="200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934793" y="1831251"/>
            <a:ext cx="2198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Perceived</a:t>
            </a:r>
            <a:r>
              <a:rPr lang="nl-NL" b="1" dirty="0" smtClean="0"/>
              <a:t>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relative</a:t>
            </a:r>
            <a:r>
              <a:rPr lang="nl-NL" dirty="0" smtClean="0"/>
              <a:t>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compatibility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observability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complexity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trialibility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98219" y="1689961"/>
            <a:ext cx="2432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Experienced</a:t>
            </a:r>
            <a:r>
              <a:rPr lang="nl-NL" b="1" dirty="0" smtClean="0"/>
              <a:t>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autonomy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competence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relatedness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overall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8347307" y="3624257"/>
            <a:ext cx="2966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School </a:t>
            </a:r>
            <a:r>
              <a:rPr lang="nl-NL" b="1" dirty="0" err="1" smtClean="0"/>
              <a:t>characteristics</a:t>
            </a:r>
            <a:r>
              <a:rPr lang="nl-NL" b="1" dirty="0" smtClean="0"/>
              <a:t> (2 of 8)</a:t>
            </a:r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single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grades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size</a:t>
            </a:r>
            <a:r>
              <a:rPr lang="nl-NL" dirty="0" smtClean="0"/>
              <a:t> schoolteam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8022236" y="5003828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Teacher </a:t>
            </a:r>
            <a:r>
              <a:rPr lang="nl-NL" b="1" dirty="0" err="1" smtClean="0"/>
              <a:t>characteristics</a:t>
            </a:r>
            <a:r>
              <a:rPr lang="nl-NL" b="1" dirty="0" smtClean="0"/>
              <a:t> (3 of 10)</a:t>
            </a:r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motivation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student questioning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perceived</a:t>
            </a:r>
            <a:r>
              <a:rPr lang="nl-NL" dirty="0" smtClean="0"/>
              <a:t> support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perceived</a:t>
            </a:r>
            <a:r>
              <a:rPr lang="nl-NL" dirty="0" smtClean="0"/>
              <a:t> support trainer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330812" y="4893957"/>
            <a:ext cx="3133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 smtClean="0"/>
              <a:t>Operational</a:t>
            </a:r>
            <a:r>
              <a:rPr lang="nl-NL" b="1" dirty="0" smtClean="0"/>
              <a:t> </a:t>
            </a:r>
            <a:r>
              <a:rPr lang="nl-NL" b="1" dirty="0" smtClean="0"/>
              <a:t>curriculum (3 of 5)</a:t>
            </a:r>
            <a:endParaRPr lang="nl-N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Phase</a:t>
            </a:r>
            <a:r>
              <a:rPr lang="nl-NL" dirty="0" smtClean="0"/>
              <a:t> 2: </a:t>
            </a:r>
            <a:r>
              <a:rPr lang="nl-NL" dirty="0" err="1" smtClean="0"/>
              <a:t>Introduction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Phase</a:t>
            </a:r>
            <a:r>
              <a:rPr lang="nl-NL" dirty="0" smtClean="0"/>
              <a:t> 4: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Phase</a:t>
            </a:r>
            <a:r>
              <a:rPr lang="nl-NL" dirty="0" smtClean="0"/>
              <a:t> 5: Evaluation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4026670" y="2392693"/>
            <a:ext cx="1580654" cy="7359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3706708" y="2622816"/>
            <a:ext cx="1563868" cy="705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3609083" y="2889637"/>
            <a:ext cx="1492205" cy="6886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3398573" y="3176156"/>
            <a:ext cx="1540862" cy="664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3266953" y="3464063"/>
            <a:ext cx="1672482" cy="6969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H="1">
            <a:off x="6895936" y="2171906"/>
            <a:ext cx="1267951" cy="986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H="1">
            <a:off x="7025957" y="2429458"/>
            <a:ext cx="1187074" cy="9222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H="1">
            <a:off x="7343518" y="3027963"/>
            <a:ext cx="860718" cy="6488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H="1">
            <a:off x="7211779" y="2741700"/>
            <a:ext cx="1003276" cy="788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/>
          <p:nvPr/>
        </p:nvCxnSpPr>
        <p:spPr>
          <a:xfrm flipV="1">
            <a:off x="3997587" y="4802201"/>
            <a:ext cx="1201655" cy="49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flipV="1">
            <a:off x="4082733" y="5039901"/>
            <a:ext cx="1332392" cy="5321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>
          <a:xfrm flipV="1">
            <a:off x="3897192" y="5207490"/>
            <a:ext cx="1782122" cy="720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/>
          <p:cNvCxnSpPr>
            <a:stCxn id="10" idx="1"/>
          </p:cNvCxnSpPr>
          <p:nvPr/>
        </p:nvCxnSpPr>
        <p:spPr>
          <a:xfrm flipH="1">
            <a:off x="7534897" y="4085922"/>
            <a:ext cx="812410" cy="8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/>
          <p:cNvCxnSpPr/>
          <p:nvPr/>
        </p:nvCxnSpPr>
        <p:spPr>
          <a:xfrm flipH="1">
            <a:off x="7534897" y="4389831"/>
            <a:ext cx="8124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/>
          <p:nvPr/>
        </p:nvCxnSpPr>
        <p:spPr>
          <a:xfrm flipH="1" flipV="1">
            <a:off x="7114662" y="4877364"/>
            <a:ext cx="972121" cy="522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/>
          <p:nvPr/>
        </p:nvCxnSpPr>
        <p:spPr>
          <a:xfrm flipH="1" flipV="1">
            <a:off x="6850473" y="5080798"/>
            <a:ext cx="1171764" cy="614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/>
          <p:nvPr/>
        </p:nvCxnSpPr>
        <p:spPr>
          <a:xfrm flipH="1" flipV="1">
            <a:off x="6538582" y="5207490"/>
            <a:ext cx="1531980" cy="860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kstvak 113"/>
          <p:cNvSpPr txBox="1"/>
          <p:nvPr/>
        </p:nvSpPr>
        <p:spPr>
          <a:xfrm rot="1500013">
            <a:off x="4519570" y="245968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567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8" name="Tekstvak 117"/>
          <p:cNvSpPr txBox="1"/>
          <p:nvPr/>
        </p:nvSpPr>
        <p:spPr>
          <a:xfrm rot="1530210">
            <a:off x="4354302" y="272885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626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0" name="Tekstvak 119"/>
          <p:cNvSpPr txBox="1"/>
          <p:nvPr/>
        </p:nvSpPr>
        <p:spPr>
          <a:xfrm rot="1416440">
            <a:off x="4210265" y="29775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.437</a:t>
            </a:r>
            <a:endParaRPr lang="nl-NL" dirty="0"/>
          </a:p>
        </p:txBody>
      </p:sp>
      <p:sp>
        <p:nvSpPr>
          <p:cNvPr id="121" name="Tekstvak 120"/>
          <p:cNvSpPr txBox="1"/>
          <p:nvPr/>
        </p:nvSpPr>
        <p:spPr>
          <a:xfrm rot="1556523">
            <a:off x="4066516" y="326438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.543</a:t>
            </a:r>
            <a:endParaRPr lang="nl-NL" dirty="0"/>
          </a:p>
        </p:txBody>
      </p:sp>
      <p:sp>
        <p:nvSpPr>
          <p:cNvPr id="122" name="Tekstvak 121"/>
          <p:cNvSpPr txBox="1"/>
          <p:nvPr/>
        </p:nvSpPr>
        <p:spPr>
          <a:xfrm rot="1630896">
            <a:off x="3902602" y="353546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.528</a:t>
            </a:r>
            <a:endParaRPr lang="nl-NL" dirty="0"/>
          </a:p>
        </p:txBody>
      </p:sp>
      <p:sp>
        <p:nvSpPr>
          <p:cNvPr id="124" name="Tekstvak 123"/>
          <p:cNvSpPr txBox="1"/>
          <p:nvPr/>
        </p:nvSpPr>
        <p:spPr>
          <a:xfrm rot="20382973">
            <a:off x="4264446" y="474301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.309</a:t>
            </a:r>
            <a:endParaRPr lang="nl-NL" dirty="0"/>
          </a:p>
        </p:txBody>
      </p:sp>
      <p:sp>
        <p:nvSpPr>
          <p:cNvPr id="125" name="Tekstvak 124"/>
          <p:cNvSpPr txBox="1"/>
          <p:nvPr/>
        </p:nvSpPr>
        <p:spPr>
          <a:xfrm rot="20304366">
            <a:off x="4319825" y="50423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.</a:t>
            </a:r>
            <a:r>
              <a:rPr lang="en-GB" dirty="0">
                <a:solidFill>
                  <a:srgbClr val="FF0000"/>
                </a:solidFill>
              </a:rPr>
              <a:t>479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7" name="Tekstvak 126"/>
          <p:cNvSpPr txBox="1"/>
          <p:nvPr/>
        </p:nvSpPr>
        <p:spPr>
          <a:xfrm rot="20198831">
            <a:off x="4477052" y="528924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497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8" name="Tekstvak 127"/>
          <p:cNvSpPr txBox="1"/>
          <p:nvPr/>
        </p:nvSpPr>
        <p:spPr>
          <a:xfrm rot="19150726">
            <a:off x="6994956" y="253011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.571</a:t>
            </a:r>
            <a:endParaRPr lang="nl-NL" dirty="0"/>
          </a:p>
        </p:txBody>
      </p:sp>
      <p:sp>
        <p:nvSpPr>
          <p:cNvPr id="129" name="Tekstvak 128"/>
          <p:cNvSpPr txBox="1"/>
          <p:nvPr/>
        </p:nvSpPr>
        <p:spPr>
          <a:xfrm rot="19339388">
            <a:off x="7132019" y="27430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.497</a:t>
            </a:r>
            <a:endParaRPr lang="nl-NL" dirty="0"/>
          </a:p>
        </p:txBody>
      </p:sp>
      <p:sp>
        <p:nvSpPr>
          <p:cNvPr id="130" name="Tekstvak 129"/>
          <p:cNvSpPr txBox="1"/>
          <p:nvPr/>
        </p:nvSpPr>
        <p:spPr>
          <a:xfrm rot="19366301">
            <a:off x="7278360" y="296354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576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1" name="Tekstvak 130"/>
          <p:cNvSpPr txBox="1"/>
          <p:nvPr/>
        </p:nvSpPr>
        <p:spPr>
          <a:xfrm rot="19386218">
            <a:off x="7408985" y="312651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624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2" name="Tekstvak 131"/>
          <p:cNvSpPr txBox="1"/>
          <p:nvPr/>
        </p:nvSpPr>
        <p:spPr>
          <a:xfrm>
            <a:off x="7610804" y="41245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.223</a:t>
            </a:r>
          </a:p>
        </p:txBody>
      </p:sp>
      <p:sp>
        <p:nvSpPr>
          <p:cNvPr id="133" name="Tekstvak 132"/>
          <p:cNvSpPr txBox="1"/>
          <p:nvPr/>
        </p:nvSpPr>
        <p:spPr>
          <a:xfrm>
            <a:off x="7584875" y="379541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-.250</a:t>
            </a:r>
          </a:p>
        </p:txBody>
      </p:sp>
      <p:sp>
        <p:nvSpPr>
          <p:cNvPr id="134" name="Tekstvak 133"/>
          <p:cNvSpPr txBox="1"/>
          <p:nvPr/>
        </p:nvSpPr>
        <p:spPr>
          <a:xfrm rot="1802423">
            <a:off x="7151682" y="509837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.294</a:t>
            </a:r>
            <a:endParaRPr lang="nl-NL" dirty="0"/>
          </a:p>
        </p:txBody>
      </p:sp>
      <p:sp>
        <p:nvSpPr>
          <p:cNvPr id="135" name="Tekstvak 134"/>
          <p:cNvSpPr txBox="1"/>
          <p:nvPr/>
        </p:nvSpPr>
        <p:spPr>
          <a:xfrm rot="1526860">
            <a:off x="6996975" y="535177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462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6" name="Tekstvak 135"/>
          <p:cNvSpPr txBox="1"/>
          <p:nvPr/>
        </p:nvSpPr>
        <p:spPr>
          <a:xfrm rot="1694524">
            <a:off x="7322777" y="485967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  <a:r>
              <a:rPr lang="en-GB" dirty="0">
                <a:solidFill>
                  <a:srgbClr val="FF0000"/>
                </a:solidFill>
              </a:rPr>
              <a:t>625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scenario is </a:t>
            </a:r>
            <a:r>
              <a:rPr lang="nl-NL" dirty="0" err="1" smtClean="0"/>
              <a:t>robust</a:t>
            </a:r>
            <a:endParaRPr lang="nl-NL" dirty="0" smtClean="0"/>
          </a:p>
          <a:p>
            <a:pPr lvl="1"/>
            <a:r>
              <a:rPr lang="nl-NL" dirty="0" err="1" smtClean="0"/>
              <a:t>diversity</a:t>
            </a:r>
            <a:r>
              <a:rPr lang="nl-NL" dirty="0" smtClean="0"/>
              <a:t> of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smtClean="0"/>
              <a:t>is</a:t>
            </a:r>
            <a:endParaRPr lang="nl-NL" dirty="0" smtClean="0"/>
          </a:p>
          <a:p>
            <a:pPr lvl="2"/>
            <a:r>
              <a:rPr lang="nl-NL" dirty="0" err="1" smtClean="0"/>
              <a:t>appreciative</a:t>
            </a:r>
            <a:endParaRPr lang="nl-NL" dirty="0"/>
          </a:p>
          <a:p>
            <a:pPr lvl="2"/>
            <a:r>
              <a:rPr lang="nl-NL" dirty="0" err="1" smtClean="0"/>
              <a:t>willing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generally</a:t>
            </a:r>
            <a:r>
              <a:rPr lang="nl-NL" dirty="0" smtClean="0"/>
              <a:t> </a:t>
            </a:r>
            <a:r>
              <a:rPr lang="nl-NL" dirty="0" smtClean="0"/>
              <a:t>independent of </a:t>
            </a:r>
            <a:endParaRPr lang="nl-NL" dirty="0" smtClean="0"/>
          </a:p>
          <a:p>
            <a:pPr lvl="2"/>
            <a:r>
              <a:rPr lang="nl-NL" dirty="0" smtClean="0"/>
              <a:t>school </a:t>
            </a:r>
            <a:r>
              <a:rPr lang="nl-NL" dirty="0" err="1" smtClean="0"/>
              <a:t>characteristics</a:t>
            </a:r>
            <a:endParaRPr lang="nl-NL" dirty="0" smtClean="0"/>
          </a:p>
          <a:p>
            <a:pPr lvl="2"/>
            <a:r>
              <a:rPr lang="nl-NL" dirty="0" smtClean="0"/>
              <a:t>teacher </a:t>
            </a:r>
            <a:r>
              <a:rPr lang="nl-NL" dirty="0" err="1" smtClean="0"/>
              <a:t>characteristics</a:t>
            </a:r>
            <a:endParaRPr lang="nl-NL" dirty="0" smtClean="0"/>
          </a:p>
        </p:txBody>
      </p:sp>
      <p:grpSp>
        <p:nvGrpSpPr>
          <p:cNvPr id="4" name="Groep 3"/>
          <p:cNvGrpSpPr/>
          <p:nvPr/>
        </p:nvGrpSpPr>
        <p:grpSpPr>
          <a:xfrm>
            <a:off x="5860348" y="1236453"/>
            <a:ext cx="5085348" cy="3715178"/>
            <a:chOff x="6158350" y="181805"/>
            <a:chExt cx="6033651" cy="4931522"/>
          </a:xfrm>
        </p:grpSpPr>
        <p:grpSp>
          <p:nvGrpSpPr>
            <p:cNvPr id="5" name="Groep 4"/>
            <p:cNvGrpSpPr/>
            <p:nvPr/>
          </p:nvGrpSpPr>
          <p:grpSpPr>
            <a:xfrm>
              <a:off x="7779768" y="2007675"/>
              <a:ext cx="2454443" cy="2799505"/>
              <a:chOff x="6159809" y="1876894"/>
              <a:chExt cx="2454443" cy="2799505"/>
            </a:xfrm>
          </p:grpSpPr>
          <p:pic>
            <p:nvPicPr>
              <p:cNvPr id="16" name="Afbeelding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4484" y="1930765"/>
                <a:ext cx="1185094" cy="1190385"/>
              </a:xfrm>
              <a:prstGeom prst="rect">
                <a:avLst/>
              </a:prstGeom>
            </p:spPr>
          </p:pic>
          <p:pic>
            <p:nvPicPr>
              <p:cNvPr id="17" name="Afbeelding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5409" y="3421239"/>
                <a:ext cx="1614993" cy="827684"/>
              </a:xfrm>
              <a:prstGeom prst="rect">
                <a:avLst/>
              </a:prstGeom>
            </p:spPr>
          </p:pic>
          <p:sp>
            <p:nvSpPr>
              <p:cNvPr id="18" name="Ovaal 17"/>
              <p:cNvSpPr/>
              <p:nvPr/>
            </p:nvSpPr>
            <p:spPr>
              <a:xfrm>
                <a:off x="6159809" y="1876894"/>
                <a:ext cx="2454443" cy="2799505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350" y="3527205"/>
              <a:ext cx="1523440" cy="107654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663" y="181805"/>
              <a:ext cx="1630153" cy="1216345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290" y="1196263"/>
              <a:ext cx="1039595" cy="1258725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097" y="1196263"/>
              <a:ext cx="1677225" cy="1568784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200" y="3322526"/>
              <a:ext cx="1790801" cy="1790801"/>
            </a:xfrm>
            <a:prstGeom prst="rect">
              <a:avLst/>
            </a:prstGeom>
          </p:spPr>
        </p:pic>
        <p:sp>
          <p:nvSpPr>
            <p:cNvPr id="11" name="PIJL-RECHTS 10"/>
            <p:cNvSpPr/>
            <p:nvPr/>
          </p:nvSpPr>
          <p:spPr>
            <a:xfrm rot="13032470">
              <a:off x="7573936" y="2313108"/>
              <a:ext cx="535211" cy="4824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PIJL-RECHTS 11"/>
            <p:cNvSpPr/>
            <p:nvPr/>
          </p:nvSpPr>
          <p:spPr>
            <a:xfrm rot="9179900">
              <a:off x="7699258" y="3783363"/>
              <a:ext cx="535211" cy="4824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PIJL-RECHTS 12"/>
            <p:cNvSpPr/>
            <p:nvPr/>
          </p:nvSpPr>
          <p:spPr>
            <a:xfrm rot="16372449">
              <a:off x="8815260" y="1540945"/>
              <a:ext cx="535211" cy="4824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RECHTS 13"/>
            <p:cNvSpPr/>
            <p:nvPr/>
          </p:nvSpPr>
          <p:spPr>
            <a:xfrm rot="19366206">
              <a:off x="9904844" y="2332839"/>
              <a:ext cx="535211" cy="4824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RECHTS 14"/>
            <p:cNvSpPr/>
            <p:nvPr/>
          </p:nvSpPr>
          <p:spPr>
            <a:xfrm rot="2124682">
              <a:off x="9886605" y="3824237"/>
              <a:ext cx="535211" cy="4824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879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</a:t>
            </a:r>
            <a:r>
              <a:rPr lang="nl-NL" dirty="0" err="1" smtClean="0"/>
              <a:t>iscussion</a:t>
            </a:r>
            <a:r>
              <a:rPr lang="nl-NL" dirty="0" smtClean="0"/>
              <a:t>: </a:t>
            </a:r>
            <a:r>
              <a:rPr lang="nl-NL" dirty="0" err="1" smtClean="0"/>
              <a:t>explanations</a:t>
            </a:r>
            <a:r>
              <a:rPr lang="nl-NL" dirty="0" smtClean="0"/>
              <a:t> for </a:t>
            </a:r>
            <a:r>
              <a:rPr lang="nl-NL" dirty="0" err="1" smtClean="0"/>
              <a:t>relative</a:t>
            </a:r>
            <a:r>
              <a:rPr lang="nl-NL" dirty="0" smtClean="0"/>
              <a:t> </a:t>
            </a:r>
            <a:r>
              <a:rPr lang="nl-NL" dirty="0" err="1" smtClean="0"/>
              <a:t>success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C</a:t>
            </a:r>
            <a:r>
              <a:rPr lang="nl-NL" dirty="0" err="1" smtClean="0"/>
              <a:t>ultural</a:t>
            </a:r>
            <a:r>
              <a:rPr lang="nl-NL" dirty="0" smtClean="0"/>
              <a:t> </a:t>
            </a:r>
            <a:r>
              <a:rPr lang="nl-NL" dirty="0" err="1" smtClean="0"/>
              <a:t>disposition</a:t>
            </a:r>
            <a:r>
              <a:rPr lang="nl-NL" dirty="0" smtClean="0"/>
              <a:t> of </a:t>
            </a:r>
            <a:r>
              <a:rPr lang="nl-NL" dirty="0" err="1" smtClean="0"/>
              <a:t>teachers</a:t>
            </a:r>
            <a:endParaRPr lang="nl-NL" dirty="0" smtClean="0"/>
          </a:p>
          <a:p>
            <a:pPr lvl="1"/>
            <a:r>
              <a:rPr lang="nl-NL" dirty="0" err="1" smtClean="0"/>
              <a:t>volunteer</a:t>
            </a:r>
            <a:r>
              <a:rPr lang="nl-NL" dirty="0" smtClean="0"/>
              <a:t> sample</a:t>
            </a:r>
          </a:p>
          <a:p>
            <a:pPr lvl="1"/>
            <a:r>
              <a:rPr lang="nl-NL" dirty="0" err="1" smtClean="0"/>
              <a:t>prevailing</a:t>
            </a:r>
            <a:r>
              <a:rPr lang="nl-NL" dirty="0" smtClean="0"/>
              <a:t> culture in </a:t>
            </a:r>
            <a:r>
              <a:rPr lang="nl-NL" dirty="0" err="1" smtClean="0"/>
              <a:t>the</a:t>
            </a:r>
            <a:r>
              <a:rPr lang="nl-NL" dirty="0" smtClean="0"/>
              <a:t> Netherlands</a:t>
            </a:r>
          </a:p>
          <a:p>
            <a:pPr lvl="1"/>
            <a:endParaRPr lang="nl-NL" dirty="0"/>
          </a:p>
          <a:p>
            <a:r>
              <a:rPr lang="nl-NL" dirty="0" err="1" smtClean="0"/>
              <a:t>Felt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…</a:t>
            </a:r>
          </a:p>
          <a:p>
            <a:pPr lvl="1"/>
            <a:r>
              <a:rPr lang="nl-NL" dirty="0" smtClean="0"/>
              <a:t>sense of </a:t>
            </a:r>
            <a:r>
              <a:rPr lang="nl-NL" dirty="0" err="1" smtClean="0"/>
              <a:t>urgency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Fullan</a:t>
            </a:r>
            <a:r>
              <a:rPr lang="nl-NL" dirty="0" smtClean="0"/>
              <a:t>, 2006; Kotter</a:t>
            </a:r>
            <a:r>
              <a:rPr lang="nl-NL" dirty="0" smtClean="0"/>
              <a:t>, </a:t>
            </a:r>
            <a:r>
              <a:rPr lang="nl-NL" dirty="0" smtClean="0"/>
              <a:t>1998)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Type of </a:t>
            </a:r>
            <a:r>
              <a:rPr lang="nl-NL" dirty="0" err="1" smtClean="0"/>
              <a:t>innovation</a:t>
            </a:r>
            <a:endParaRPr lang="nl-NL" dirty="0" smtClean="0"/>
          </a:p>
          <a:p>
            <a:pPr lvl="1"/>
            <a:r>
              <a:rPr lang="nl-NL" dirty="0" err="1" smtClean="0"/>
              <a:t>designed</a:t>
            </a:r>
            <a:r>
              <a:rPr lang="nl-NL" dirty="0" smtClean="0"/>
              <a:t> for and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endParaRPr lang="nl-NL" dirty="0" smtClean="0"/>
          </a:p>
          <a:p>
            <a:pPr lvl="1"/>
            <a:r>
              <a:rPr lang="nl-NL" dirty="0" err="1" smtClean="0"/>
              <a:t>principle-based</a:t>
            </a:r>
            <a:endParaRPr lang="nl-NL" dirty="0" smtClean="0"/>
          </a:p>
          <a:p>
            <a:pPr lvl="1"/>
            <a:r>
              <a:rPr lang="nl-NL" dirty="0" err="1" smtClean="0"/>
              <a:t>flexible</a:t>
            </a:r>
            <a:r>
              <a:rPr lang="nl-NL" dirty="0" smtClean="0"/>
              <a:t> and </a:t>
            </a:r>
            <a:r>
              <a:rPr lang="nl-NL" dirty="0" err="1" smtClean="0"/>
              <a:t>adaptable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Question/statement?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53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dirty="0" err="1"/>
              <a:t>S</a:t>
            </a:r>
            <a:r>
              <a:rPr lang="nl-NL" sz="4800" dirty="0" err="1" smtClean="0"/>
              <a:t>uccessful</a:t>
            </a:r>
            <a:r>
              <a:rPr lang="nl-NL" sz="4800" dirty="0" smtClean="0"/>
              <a:t> </a:t>
            </a:r>
            <a:r>
              <a:rPr lang="nl-NL" sz="4800" dirty="0" err="1" smtClean="0"/>
              <a:t>implementation</a:t>
            </a:r>
            <a:r>
              <a:rPr lang="nl-NL" sz="4800" dirty="0" smtClean="0"/>
              <a:t> </a:t>
            </a:r>
            <a:r>
              <a:rPr lang="nl-NL" sz="4800" dirty="0" err="1" smtClean="0"/>
              <a:t>requires</a:t>
            </a:r>
            <a:r>
              <a:rPr lang="nl-NL" sz="4800" dirty="0" smtClean="0"/>
              <a:t> </a:t>
            </a:r>
            <a:r>
              <a:rPr lang="nl-NL" sz="4800" dirty="0" err="1" smtClean="0"/>
              <a:t>an</a:t>
            </a:r>
            <a:r>
              <a:rPr lang="nl-NL" sz="4800" dirty="0" smtClean="0"/>
              <a:t> </a:t>
            </a:r>
            <a:r>
              <a:rPr lang="nl-NL" sz="4800" dirty="0" err="1" smtClean="0"/>
              <a:t>educational</a:t>
            </a:r>
            <a:r>
              <a:rPr lang="nl-NL" sz="4800" dirty="0" smtClean="0"/>
              <a:t> design </a:t>
            </a:r>
            <a:r>
              <a:rPr lang="nl-NL" sz="4800" dirty="0" err="1" smtClean="0"/>
              <a:t>that</a:t>
            </a:r>
            <a:r>
              <a:rPr lang="nl-NL" sz="4800" dirty="0" smtClean="0"/>
              <a:t> is </a:t>
            </a:r>
          </a:p>
          <a:p>
            <a:pPr marL="0" indent="0">
              <a:buNone/>
            </a:pPr>
            <a:r>
              <a:rPr lang="nl-NL" sz="4800" i="1" dirty="0" err="1" smtClean="0"/>
              <a:t>principle-based</a:t>
            </a:r>
            <a:r>
              <a:rPr lang="nl-NL" sz="4800" i="1" dirty="0" smtClean="0"/>
              <a:t> </a:t>
            </a:r>
            <a:r>
              <a:rPr lang="nl-NL" sz="4800" dirty="0" err="1" smtClean="0"/>
              <a:t>rather</a:t>
            </a:r>
            <a:r>
              <a:rPr lang="nl-NL" sz="4800" dirty="0" smtClean="0"/>
              <a:t> </a:t>
            </a:r>
            <a:r>
              <a:rPr lang="nl-NL" sz="4800" dirty="0" err="1" smtClean="0"/>
              <a:t>than</a:t>
            </a:r>
            <a:r>
              <a:rPr lang="nl-NL" sz="4800" dirty="0" smtClean="0"/>
              <a:t> </a:t>
            </a:r>
            <a:r>
              <a:rPr lang="nl-NL" sz="4800" i="1" dirty="0" err="1" smtClean="0"/>
              <a:t>highly</a:t>
            </a:r>
            <a:r>
              <a:rPr lang="nl-NL" sz="4800" i="1" dirty="0" smtClean="0"/>
              <a:t> </a:t>
            </a:r>
            <a:r>
              <a:rPr lang="nl-NL" sz="4800" i="1" dirty="0" err="1" smtClean="0"/>
              <a:t>scripted</a:t>
            </a:r>
            <a:endParaRPr lang="nl-NL" sz="4800" i="1" dirty="0"/>
          </a:p>
        </p:txBody>
      </p:sp>
    </p:spTree>
    <p:extLst>
      <p:ext uri="{BB962C8B-B14F-4D97-AF65-F5344CB8AC3E}">
        <p14:creationId xmlns:p14="http://schemas.microsoft.com/office/powerpoint/2010/main" val="34658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student questioning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student questioning: multiple </a:t>
            </a:r>
            <a:r>
              <a:rPr lang="nl-NL" dirty="0" smtClean="0"/>
              <a:t>benefits for</a:t>
            </a:r>
            <a:endParaRPr lang="nl-NL" dirty="0" smtClean="0"/>
          </a:p>
          <a:p>
            <a:pPr lvl="1"/>
            <a:r>
              <a:rPr lang="nl-NL" dirty="0" err="1" smtClean="0"/>
              <a:t>learning</a:t>
            </a:r>
            <a:endParaRPr lang="nl-NL" dirty="0" smtClean="0"/>
          </a:p>
          <a:p>
            <a:pPr lvl="1"/>
            <a:r>
              <a:rPr lang="nl-NL" dirty="0" smtClean="0"/>
              <a:t>teaching</a:t>
            </a:r>
          </a:p>
          <a:p>
            <a:r>
              <a:rPr lang="nl-NL" dirty="0" err="1" smtClean="0"/>
              <a:t>however</a:t>
            </a:r>
            <a:endParaRPr lang="nl-NL" dirty="0" smtClean="0"/>
          </a:p>
          <a:p>
            <a:pPr lvl="1"/>
            <a:r>
              <a:rPr lang="nl-NL" dirty="0" smtClean="0"/>
              <a:t>teacher questioning dominant</a:t>
            </a:r>
          </a:p>
          <a:p>
            <a:pPr lvl="1"/>
            <a:r>
              <a:rPr lang="nl-NL" dirty="0" err="1" smtClean="0"/>
              <a:t>stiffles</a:t>
            </a:r>
            <a:r>
              <a:rPr lang="nl-NL" dirty="0" smtClean="0"/>
              <a:t> student questioning</a:t>
            </a:r>
          </a:p>
          <a:p>
            <a:pPr lvl="1"/>
            <a:r>
              <a:rPr lang="nl-NL" dirty="0" err="1" smtClean="0"/>
              <a:t>main</a:t>
            </a:r>
            <a:r>
              <a:rPr lang="nl-NL" dirty="0" smtClean="0"/>
              <a:t> concern: </a:t>
            </a:r>
            <a:r>
              <a:rPr lang="nl-NL" dirty="0" smtClean="0"/>
              <a:t>curriculum </a:t>
            </a:r>
            <a:r>
              <a:rPr lang="nl-NL" dirty="0" err="1" smtClean="0"/>
              <a:t>objectives</a:t>
            </a:r>
            <a:endParaRPr lang="nl-NL" dirty="0" smtClean="0"/>
          </a:p>
          <a:p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support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guidance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student questioning</a:t>
            </a:r>
          </a:p>
          <a:p>
            <a:pPr lvl="1"/>
            <a:r>
              <a:rPr lang="nl-NL" dirty="0" err="1" smtClean="0"/>
              <a:t>freedom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student </a:t>
            </a:r>
            <a:r>
              <a:rPr lang="nl-NL" dirty="0" err="1" smtClean="0"/>
              <a:t>questions</a:t>
            </a:r>
            <a:endParaRPr lang="nl-NL" dirty="0" smtClean="0"/>
          </a:p>
          <a:p>
            <a:pPr lvl="1"/>
            <a:r>
              <a:rPr lang="nl-NL" dirty="0" err="1" smtClean="0"/>
              <a:t>contribute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curricular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4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74" y="3427087"/>
            <a:ext cx="957155" cy="14326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35" y="3427087"/>
            <a:ext cx="957155" cy="143268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496" y="3427087"/>
            <a:ext cx="957155" cy="143268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67" y="3427087"/>
            <a:ext cx="957155" cy="1432684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>
          <a:xfrm>
            <a:off x="5510021" y="4844135"/>
            <a:ext cx="1342559" cy="94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7026342" y="4840146"/>
            <a:ext cx="1342559" cy="94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8539503" y="4823224"/>
            <a:ext cx="1342559" cy="94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10011240" y="4823224"/>
            <a:ext cx="1342559" cy="94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Support: </a:t>
            </a:r>
            <a:r>
              <a:rPr lang="nl-NL" dirty="0" err="1" smtClean="0"/>
              <a:t>Principle</a:t>
            </a:r>
            <a:r>
              <a:rPr lang="nl-NL" dirty="0" err="1"/>
              <a:t>-</a:t>
            </a:r>
            <a:r>
              <a:rPr lang="nl-NL" dirty="0" err="1" smtClean="0"/>
              <a:t>based</a:t>
            </a:r>
            <a:r>
              <a:rPr lang="nl-NL" dirty="0" smtClean="0"/>
              <a:t> scenario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design-</a:t>
            </a:r>
            <a:r>
              <a:rPr lang="nl-NL" dirty="0" err="1" smtClean="0"/>
              <a:t>based</a:t>
            </a:r>
            <a:r>
              <a:rPr lang="nl-NL" dirty="0" smtClean="0"/>
              <a:t> research</a:t>
            </a:r>
          </a:p>
          <a:p>
            <a:r>
              <a:rPr lang="nl-NL" dirty="0" err="1" smtClean="0"/>
              <a:t>collaboration</a:t>
            </a:r>
            <a:r>
              <a:rPr lang="nl-NL" dirty="0"/>
              <a:t> </a:t>
            </a:r>
            <a:r>
              <a:rPr lang="nl-NL" dirty="0" err="1" smtClean="0"/>
              <a:t>practitioners</a:t>
            </a:r>
            <a:endParaRPr lang="nl-NL" dirty="0" smtClean="0"/>
          </a:p>
          <a:p>
            <a:r>
              <a:rPr lang="nl-NL" dirty="0" smtClean="0"/>
              <a:t>4 </a:t>
            </a:r>
            <a:r>
              <a:rPr lang="nl-NL" dirty="0" err="1" smtClean="0"/>
              <a:t>years</a:t>
            </a:r>
            <a:endParaRPr lang="nl-NL" dirty="0"/>
          </a:p>
          <a:p>
            <a:r>
              <a:rPr lang="nl-NL" dirty="0" smtClean="0"/>
              <a:t>3 studies</a:t>
            </a:r>
          </a:p>
          <a:p>
            <a:pPr lvl="1"/>
            <a:r>
              <a:rPr lang="nl-NL" dirty="0" err="1" smtClean="0"/>
              <a:t>literature</a:t>
            </a:r>
            <a:r>
              <a:rPr lang="nl-NL" dirty="0" smtClean="0"/>
              <a:t> review</a:t>
            </a:r>
          </a:p>
          <a:p>
            <a:pPr lvl="1"/>
            <a:r>
              <a:rPr lang="nl-NL" dirty="0" smtClean="0"/>
              <a:t>development </a:t>
            </a:r>
            <a:r>
              <a:rPr lang="nl-NL" dirty="0" err="1" smtClean="0"/>
              <a:t>study</a:t>
            </a:r>
            <a:endParaRPr lang="nl-NL" dirty="0" smtClean="0"/>
          </a:p>
          <a:p>
            <a:pPr lvl="1"/>
            <a:r>
              <a:rPr lang="nl-NL" dirty="0" err="1" smtClean="0"/>
              <a:t>effectiveness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endParaRPr lang="nl-NL" dirty="0" smtClean="0"/>
          </a:p>
          <a:p>
            <a:r>
              <a:rPr lang="nl-NL" dirty="0" smtClean="0"/>
              <a:t>4 (design) principles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b="50214"/>
          <a:stretch/>
        </p:blipFill>
        <p:spPr>
          <a:xfrm>
            <a:off x="5510021" y="1825625"/>
            <a:ext cx="5843779" cy="1601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kstvak 17"/>
          <p:cNvSpPr txBox="1"/>
          <p:nvPr/>
        </p:nvSpPr>
        <p:spPr>
          <a:xfrm>
            <a:off x="8454201" y="4974533"/>
            <a:ext cx="15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collective</a:t>
            </a:r>
            <a:endParaRPr lang="nl-NL" dirty="0" smtClean="0">
              <a:solidFill>
                <a:schemeClr val="bg1"/>
              </a:solidFill>
            </a:endParaRPr>
          </a:p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responsibility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448592" y="4994706"/>
            <a:ext cx="15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question</a:t>
            </a:r>
          </a:p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potential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0088174" y="4983395"/>
            <a:ext cx="105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visual</a:t>
            </a:r>
            <a:endParaRPr lang="nl-NL" dirty="0" smtClean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support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976135" y="4973793"/>
            <a:ext cx="151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conceptual</a:t>
            </a:r>
            <a:endParaRPr lang="nl-NL" dirty="0" smtClean="0">
              <a:solidFill>
                <a:schemeClr val="bg1"/>
              </a:solidFill>
            </a:endParaRP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focus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Design principles in 5 </a:t>
            </a:r>
            <a:r>
              <a:rPr lang="nl-NL" dirty="0" err="1" smtClean="0"/>
              <a:t>Phases</a:t>
            </a:r>
            <a:r>
              <a:rPr lang="nl-NL" dirty="0" smtClean="0"/>
              <a:t> of </a:t>
            </a:r>
            <a:r>
              <a:rPr lang="nl-NL" dirty="0" err="1" smtClean="0"/>
              <a:t>guidance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30" y="1542066"/>
            <a:ext cx="7883839" cy="482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6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976963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 smtClean="0"/>
              <a:t>developed</a:t>
            </a:r>
            <a:r>
              <a:rPr lang="nl-NL" dirty="0" smtClean="0"/>
              <a:t> in </a:t>
            </a:r>
            <a:r>
              <a:rPr lang="nl-NL" dirty="0" err="1" smtClean="0"/>
              <a:t>two</a:t>
            </a:r>
            <a:r>
              <a:rPr lang="nl-NL" dirty="0" smtClean="0"/>
              <a:t> schools</a:t>
            </a:r>
          </a:p>
          <a:p>
            <a:pPr lvl="1"/>
            <a:r>
              <a:rPr lang="nl-NL" dirty="0" err="1" smtClean="0"/>
              <a:t>collaboration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practioners</a:t>
            </a:r>
            <a:endParaRPr lang="nl-NL" dirty="0" smtClean="0"/>
          </a:p>
          <a:p>
            <a:pPr lvl="1"/>
            <a:r>
              <a:rPr lang="nl-NL" dirty="0" err="1" smtClean="0"/>
              <a:t>period</a:t>
            </a:r>
            <a:r>
              <a:rPr lang="nl-NL" dirty="0" smtClean="0"/>
              <a:t> of 4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succesful</a:t>
            </a:r>
            <a:r>
              <a:rPr lang="nl-NL" dirty="0" smtClean="0"/>
              <a:t> in these </a:t>
            </a:r>
            <a:r>
              <a:rPr lang="nl-NL" dirty="0" err="1" smtClean="0"/>
              <a:t>settings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smtClean="0"/>
              <a:t>but……transfer </a:t>
            </a:r>
            <a:r>
              <a:rPr lang="nl-NL" dirty="0" err="1" smtClean="0"/>
              <a:t>to</a:t>
            </a:r>
            <a:r>
              <a:rPr lang="nl-NL" dirty="0" smtClean="0"/>
              <a:t> different</a:t>
            </a:r>
          </a:p>
          <a:p>
            <a:pPr lvl="1"/>
            <a:r>
              <a:rPr lang="nl-NL" dirty="0" err="1" smtClean="0"/>
              <a:t>settings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teachers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en-US" i="1" dirty="0" smtClean="0"/>
              <a:t>What </a:t>
            </a:r>
            <a:r>
              <a:rPr lang="en-US" i="1" dirty="0"/>
              <a:t>is the robustness of a principle-based scenario for guiding effective student questioning? </a:t>
            </a:r>
            <a:endParaRPr lang="nl-NL" dirty="0"/>
          </a:p>
          <a:p>
            <a:endParaRPr lang="nl-NL" dirty="0"/>
          </a:p>
        </p:txBody>
      </p:sp>
      <p:grpSp>
        <p:nvGrpSpPr>
          <p:cNvPr id="41" name="Groep 40"/>
          <p:cNvGrpSpPr/>
          <p:nvPr/>
        </p:nvGrpSpPr>
        <p:grpSpPr>
          <a:xfrm>
            <a:off x="6202528" y="1244999"/>
            <a:ext cx="5642131" cy="3943514"/>
            <a:chOff x="6362949" y="176558"/>
            <a:chExt cx="5642131" cy="3943514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924" y="3231853"/>
              <a:ext cx="1673156" cy="888219"/>
            </a:xfrm>
            <a:prstGeom prst="rect">
              <a:avLst/>
            </a:prstGeom>
          </p:spPr>
        </p:pic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238" y="824677"/>
              <a:ext cx="1082352" cy="943128"/>
            </a:xfrm>
            <a:prstGeom prst="rect">
              <a:avLst/>
            </a:prstGeom>
          </p:spPr>
        </p:pic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828" y="176558"/>
              <a:ext cx="1657833" cy="880084"/>
            </a:xfrm>
            <a:prstGeom prst="rect">
              <a:avLst/>
            </a:prstGeom>
          </p:spPr>
        </p:pic>
        <p:pic>
          <p:nvPicPr>
            <p:cNvPr id="38" name="Afbeelding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987" y="517081"/>
              <a:ext cx="1274553" cy="1335732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949" y="2953318"/>
              <a:ext cx="1465521" cy="106431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Robustness</a:t>
            </a:r>
            <a:r>
              <a:rPr lang="nl-NL" dirty="0" smtClean="0"/>
              <a:t> of scenario?</a:t>
            </a:r>
            <a:endParaRPr lang="nl-NL" dirty="0"/>
          </a:p>
        </p:txBody>
      </p:sp>
      <p:grpSp>
        <p:nvGrpSpPr>
          <p:cNvPr id="12" name="Groep 11"/>
          <p:cNvGrpSpPr/>
          <p:nvPr/>
        </p:nvGrpSpPr>
        <p:grpSpPr>
          <a:xfrm>
            <a:off x="7868614" y="3572729"/>
            <a:ext cx="2068681" cy="2109016"/>
            <a:chOff x="6159809" y="1876894"/>
            <a:chExt cx="2454443" cy="2799505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484" y="1930765"/>
              <a:ext cx="1185094" cy="1190385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09" y="3421239"/>
              <a:ext cx="1614993" cy="827684"/>
            </a:xfrm>
            <a:prstGeom prst="rect">
              <a:avLst/>
            </a:prstGeom>
          </p:spPr>
        </p:pic>
        <p:sp>
          <p:nvSpPr>
            <p:cNvPr id="11" name="Ovaal 10"/>
            <p:cNvSpPr/>
            <p:nvPr/>
          </p:nvSpPr>
          <p:spPr>
            <a:xfrm>
              <a:off x="6159809" y="1876894"/>
              <a:ext cx="2454443" cy="2799505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2" name="Groep 41"/>
          <p:cNvGrpSpPr/>
          <p:nvPr/>
        </p:nvGrpSpPr>
        <p:grpSpPr>
          <a:xfrm>
            <a:off x="6502033" y="2197204"/>
            <a:ext cx="5083090" cy="3979759"/>
            <a:chOff x="6662454" y="1128763"/>
            <a:chExt cx="5083090" cy="3979759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454" y="3974256"/>
              <a:ext cx="1284002" cy="811015"/>
            </a:xfrm>
            <a:prstGeom prst="rect">
              <a:avLst/>
            </a:prstGeom>
          </p:spPr>
        </p:pic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19" y="1128763"/>
              <a:ext cx="1373943" cy="916337"/>
            </a:xfrm>
            <a:prstGeom prst="rect">
              <a:avLst/>
            </a:prstGeom>
          </p:spPr>
        </p:pic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624" y="1893008"/>
              <a:ext cx="876203" cy="948265"/>
            </a:xfrm>
            <a:prstGeom prst="rect">
              <a:avLst/>
            </a:prstGeom>
          </p:spPr>
        </p:pic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927" y="1893008"/>
              <a:ext cx="1413617" cy="1181848"/>
            </a:xfrm>
            <a:prstGeom prst="rect">
              <a:avLst/>
            </a:prstGeom>
          </p:spPr>
        </p:pic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498" y="3759416"/>
              <a:ext cx="1509343" cy="1349106"/>
            </a:xfrm>
            <a:prstGeom prst="rect">
              <a:avLst/>
            </a:prstGeom>
          </p:spPr>
        </p:pic>
      </p:grpSp>
      <p:sp>
        <p:nvSpPr>
          <p:cNvPr id="25" name="PIJL-RECHTS 24"/>
          <p:cNvSpPr/>
          <p:nvPr/>
        </p:nvSpPr>
        <p:spPr>
          <a:xfrm rot="13032470">
            <a:off x="7695133" y="3802828"/>
            <a:ext cx="451092" cy="363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 rot="9179900">
            <a:off x="7800758" y="4910449"/>
            <a:ext cx="451092" cy="363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-RECHTS 26"/>
          <p:cNvSpPr/>
          <p:nvPr/>
        </p:nvSpPr>
        <p:spPr>
          <a:xfrm rot="16372449">
            <a:off x="8765304" y="3199531"/>
            <a:ext cx="403203" cy="4066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-RECHTS 27"/>
          <p:cNvSpPr/>
          <p:nvPr/>
        </p:nvSpPr>
        <p:spPr>
          <a:xfrm rot="19366206">
            <a:off x="9659694" y="3817692"/>
            <a:ext cx="451092" cy="363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-RECHTS 28"/>
          <p:cNvSpPr/>
          <p:nvPr/>
        </p:nvSpPr>
        <p:spPr>
          <a:xfrm rot="2124682">
            <a:off x="9644322" y="4941242"/>
            <a:ext cx="451092" cy="363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3" name="Groep 42"/>
          <p:cNvGrpSpPr/>
          <p:nvPr/>
        </p:nvGrpSpPr>
        <p:grpSpPr>
          <a:xfrm>
            <a:off x="7510354" y="1914635"/>
            <a:ext cx="3361945" cy="3609203"/>
            <a:chOff x="7670775" y="846194"/>
            <a:chExt cx="3361945" cy="3609203"/>
          </a:xfrm>
        </p:grpSpPr>
        <p:sp>
          <p:nvSpPr>
            <p:cNvPr id="31" name="Tekstvak 30"/>
            <p:cNvSpPr txBox="1"/>
            <p:nvPr/>
          </p:nvSpPr>
          <p:spPr>
            <a:xfrm>
              <a:off x="7727718" y="1914957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b="1" dirty="0" smtClean="0">
                  <a:solidFill>
                    <a:srgbClr val="FF0000"/>
                  </a:solidFill>
                </a:rPr>
                <a:t>?</a:t>
              </a:r>
              <a:endParaRPr lang="nl-NL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9383962" y="846194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b="1" dirty="0" smtClean="0">
                  <a:solidFill>
                    <a:srgbClr val="FF0000"/>
                  </a:solidFill>
                </a:rPr>
                <a:t>?</a:t>
              </a:r>
              <a:endParaRPr lang="nl-NL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7670775" y="3345684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b="1" dirty="0" smtClean="0">
                  <a:solidFill>
                    <a:srgbClr val="FF0000"/>
                  </a:solidFill>
                </a:rPr>
                <a:t>?</a:t>
              </a:r>
              <a:endParaRPr lang="nl-NL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10118320" y="3685956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b="1" dirty="0" smtClean="0">
                  <a:solidFill>
                    <a:srgbClr val="FF0000"/>
                  </a:solidFill>
                </a:rPr>
                <a:t>?</a:t>
              </a:r>
              <a:endParaRPr lang="nl-NL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10109844" y="2031672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400" b="1" dirty="0" smtClean="0">
                  <a:solidFill>
                    <a:srgbClr val="FF0000"/>
                  </a:solidFill>
                </a:rPr>
                <a:t>?</a:t>
              </a:r>
              <a:endParaRPr lang="nl-NL" sz="4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6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Method: </a:t>
            </a:r>
            <a:r>
              <a:rPr lang="nl-NL" dirty="0" err="1" smtClean="0"/>
              <a:t>implementation</a:t>
            </a:r>
            <a:r>
              <a:rPr lang="nl-NL" dirty="0" smtClean="0"/>
              <a:t> research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</a:t>
            </a:r>
            <a:r>
              <a:rPr lang="nl-NL" dirty="0" smtClean="0"/>
              <a:t>ndependent </a:t>
            </a:r>
            <a:r>
              <a:rPr lang="nl-NL" dirty="0" err="1" smtClean="0"/>
              <a:t>variable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- trial of scenario: </a:t>
            </a:r>
            <a:r>
              <a:rPr lang="nl-NL" i="1" dirty="0" err="1" smtClean="0">
                <a:solidFill>
                  <a:srgbClr val="FF0000"/>
                </a:solidFill>
              </a:rPr>
              <a:t>intended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curriculum (van den Akker, 2003)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D</a:t>
            </a:r>
            <a:r>
              <a:rPr lang="nl-NL" dirty="0" err="1" smtClean="0"/>
              <a:t>ependent</a:t>
            </a:r>
            <a:r>
              <a:rPr lang="nl-NL" dirty="0" smtClean="0"/>
              <a:t> variables:</a:t>
            </a:r>
          </a:p>
          <a:p>
            <a:r>
              <a:rPr lang="nl-NL" i="1" dirty="0" err="1" smtClean="0">
                <a:solidFill>
                  <a:srgbClr val="FF0000"/>
                </a:solidFill>
              </a:rPr>
              <a:t>perceived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curriculum: </a:t>
            </a:r>
            <a:r>
              <a:rPr lang="nl-NL" dirty="0" err="1" smtClean="0"/>
              <a:t>attributes</a:t>
            </a:r>
            <a:r>
              <a:rPr lang="nl-NL" dirty="0" smtClean="0"/>
              <a:t> of </a:t>
            </a:r>
            <a:r>
              <a:rPr lang="nl-NL" dirty="0" err="1" smtClean="0"/>
              <a:t>innovations</a:t>
            </a:r>
            <a:r>
              <a:rPr lang="nl-NL" dirty="0" smtClean="0"/>
              <a:t> (Rogers, 2003)</a:t>
            </a:r>
          </a:p>
          <a:p>
            <a:r>
              <a:rPr lang="nl-NL" i="1" dirty="0" err="1" smtClean="0">
                <a:solidFill>
                  <a:srgbClr val="FF0000"/>
                </a:solidFill>
              </a:rPr>
              <a:t>operational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curriculum: </a:t>
            </a:r>
            <a:r>
              <a:rPr lang="nl-NL" dirty="0" err="1" smtClean="0"/>
              <a:t>activities</a:t>
            </a:r>
            <a:r>
              <a:rPr lang="nl-NL" dirty="0" smtClean="0"/>
              <a:t> in scenario (Stokhof et al., 2017)</a:t>
            </a:r>
          </a:p>
          <a:p>
            <a:r>
              <a:rPr lang="nl-NL" i="1" dirty="0" err="1" smtClean="0">
                <a:solidFill>
                  <a:srgbClr val="FF0000"/>
                </a:solidFill>
              </a:rPr>
              <a:t>realized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curriculum: </a:t>
            </a:r>
            <a:r>
              <a:rPr lang="nl-NL" dirty="0" err="1" smtClean="0"/>
              <a:t>experience</a:t>
            </a:r>
            <a:r>
              <a:rPr lang="nl-NL" dirty="0" smtClean="0"/>
              <a:t> of </a:t>
            </a:r>
            <a:r>
              <a:rPr lang="nl-NL" dirty="0" err="1" smtClean="0"/>
              <a:t>guidance</a:t>
            </a:r>
            <a:r>
              <a:rPr lang="nl-NL" dirty="0" smtClean="0"/>
              <a:t> (</a:t>
            </a:r>
            <a:r>
              <a:rPr lang="nl-NL" dirty="0" err="1" smtClean="0"/>
              <a:t>Deci</a:t>
            </a:r>
            <a:r>
              <a:rPr lang="nl-NL" dirty="0" smtClean="0"/>
              <a:t> &amp; Ryan, 2000)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implementation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decision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(Rogers, 2003; </a:t>
            </a:r>
            <a:r>
              <a:rPr lang="en-US" dirty="0" err="1"/>
              <a:t>Fishbein</a:t>
            </a:r>
            <a:r>
              <a:rPr lang="en-US" dirty="0"/>
              <a:t> &amp; </a:t>
            </a:r>
            <a:r>
              <a:rPr lang="en-US" dirty="0" err="1"/>
              <a:t>Ajzen</a:t>
            </a:r>
            <a:r>
              <a:rPr lang="en-US" dirty="0"/>
              <a:t>, </a:t>
            </a:r>
            <a:r>
              <a:rPr lang="en-US" dirty="0" smtClean="0"/>
              <a:t>2010)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860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Procedure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416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train-</a:t>
            </a:r>
            <a:r>
              <a:rPr lang="nl-NL" dirty="0" err="1" smtClean="0"/>
              <a:t>the</a:t>
            </a:r>
            <a:r>
              <a:rPr lang="nl-NL" dirty="0" smtClean="0"/>
              <a:t>-trainer</a:t>
            </a:r>
          </a:p>
          <a:p>
            <a:r>
              <a:rPr lang="nl-NL" dirty="0" smtClean="0"/>
              <a:t>hands-on </a:t>
            </a:r>
            <a:r>
              <a:rPr lang="nl-NL" dirty="0" err="1" smtClean="0"/>
              <a:t>experience</a:t>
            </a:r>
            <a:endParaRPr lang="nl-NL" dirty="0" smtClean="0"/>
          </a:p>
          <a:p>
            <a:r>
              <a:rPr lang="nl-NL" dirty="0" smtClean="0"/>
              <a:t>rationale </a:t>
            </a:r>
          </a:p>
          <a:p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introduce </a:t>
            </a:r>
            <a:r>
              <a:rPr lang="nl-NL" dirty="0" smtClean="0"/>
              <a:t>scenario</a:t>
            </a:r>
          </a:p>
          <a:p>
            <a:r>
              <a:rPr lang="nl-NL" dirty="0" smtClean="0"/>
              <a:t>2 </a:t>
            </a:r>
            <a:r>
              <a:rPr lang="nl-NL" dirty="0" err="1" smtClean="0"/>
              <a:t>preparatory</a:t>
            </a:r>
            <a:r>
              <a:rPr lang="nl-NL" dirty="0" smtClean="0"/>
              <a:t> </a:t>
            </a:r>
            <a:r>
              <a:rPr lang="nl-NL" dirty="0" err="1" smtClean="0"/>
              <a:t>sessions</a:t>
            </a:r>
            <a:endParaRPr lang="nl-NL" dirty="0" smtClean="0"/>
          </a:p>
          <a:p>
            <a:r>
              <a:rPr lang="nl-NL" dirty="0" smtClean="0"/>
              <a:t>6 week trial</a:t>
            </a:r>
          </a:p>
          <a:p>
            <a:r>
              <a:rPr lang="nl-NL" dirty="0" err="1" smtClean="0"/>
              <a:t>evaluation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71" y="4507480"/>
            <a:ext cx="5919729" cy="16765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72" y="1825624"/>
            <a:ext cx="591972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Population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138534" cy="4351338"/>
          </a:xfrm>
        </p:spPr>
        <p:txBody>
          <a:bodyPr/>
          <a:lstStyle/>
          <a:p>
            <a:r>
              <a:rPr lang="nl-NL" dirty="0" smtClean="0"/>
              <a:t>23 schools</a:t>
            </a:r>
          </a:p>
          <a:p>
            <a:pPr lvl="1"/>
            <a:r>
              <a:rPr lang="nl-NL" dirty="0" err="1" smtClean="0"/>
              <a:t>rural-urban</a:t>
            </a:r>
            <a:r>
              <a:rPr lang="nl-NL" dirty="0" smtClean="0"/>
              <a:t> setting</a:t>
            </a:r>
          </a:p>
          <a:p>
            <a:pPr lvl="1"/>
            <a:r>
              <a:rPr lang="nl-NL" dirty="0" err="1" smtClean="0"/>
              <a:t>size</a:t>
            </a:r>
            <a:r>
              <a:rPr lang="nl-NL" dirty="0" smtClean="0"/>
              <a:t> student </a:t>
            </a:r>
            <a:r>
              <a:rPr lang="nl-NL" dirty="0" err="1" smtClean="0"/>
              <a:t>population</a:t>
            </a:r>
            <a:endParaRPr lang="nl-NL" dirty="0" smtClean="0"/>
          </a:p>
          <a:p>
            <a:pPr lvl="1"/>
            <a:r>
              <a:rPr lang="nl-NL" dirty="0" err="1" smtClean="0"/>
              <a:t>size</a:t>
            </a:r>
            <a:r>
              <a:rPr lang="nl-NL" dirty="0" smtClean="0"/>
              <a:t> teacher team</a:t>
            </a:r>
          </a:p>
          <a:p>
            <a:pPr lvl="1"/>
            <a:r>
              <a:rPr lang="nl-NL" dirty="0" smtClean="0"/>
              <a:t>school </a:t>
            </a:r>
            <a:r>
              <a:rPr lang="nl-NL" dirty="0" err="1" smtClean="0"/>
              <a:t>vision</a:t>
            </a:r>
            <a:endParaRPr lang="nl-NL" dirty="0" smtClean="0"/>
          </a:p>
          <a:p>
            <a:pPr lvl="1"/>
            <a:r>
              <a:rPr lang="nl-NL" dirty="0" smtClean="0"/>
              <a:t>curriculum </a:t>
            </a:r>
            <a:r>
              <a:rPr lang="nl-NL" dirty="0" err="1" smtClean="0"/>
              <a:t>materials</a:t>
            </a:r>
            <a:endParaRPr lang="nl-NL" dirty="0" smtClean="0"/>
          </a:p>
          <a:p>
            <a:pPr lvl="1"/>
            <a:r>
              <a:rPr lang="nl-NL" dirty="0" smtClean="0"/>
              <a:t>curriculum </a:t>
            </a:r>
            <a:r>
              <a:rPr lang="nl-NL" dirty="0" err="1" smtClean="0"/>
              <a:t>organisation</a:t>
            </a:r>
            <a:endParaRPr lang="nl-NL" dirty="0" smtClean="0"/>
          </a:p>
          <a:p>
            <a:pPr lvl="1"/>
            <a:r>
              <a:rPr lang="nl-NL" dirty="0" smtClean="0"/>
              <a:t>single-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grades</a:t>
            </a:r>
            <a:endParaRPr lang="nl-NL" dirty="0" smtClean="0"/>
          </a:p>
          <a:p>
            <a:pPr lvl="1"/>
            <a:r>
              <a:rPr lang="nl-NL" dirty="0" smtClean="0"/>
              <a:t>% special care </a:t>
            </a:r>
            <a:r>
              <a:rPr lang="nl-NL" dirty="0" err="1" smtClean="0"/>
              <a:t>students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096000" y="1825625"/>
            <a:ext cx="50267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103 </a:t>
            </a:r>
            <a:r>
              <a:rPr lang="nl-NL" dirty="0" err="1" smtClean="0"/>
              <a:t>teachers</a:t>
            </a:r>
            <a:endParaRPr lang="nl-NL" dirty="0" smtClean="0"/>
          </a:p>
          <a:p>
            <a:pPr lvl="1"/>
            <a:r>
              <a:rPr lang="nl-NL" dirty="0" err="1" smtClean="0"/>
              <a:t>age</a:t>
            </a:r>
            <a:endParaRPr lang="nl-NL" dirty="0" smtClean="0"/>
          </a:p>
          <a:p>
            <a:pPr lvl="1"/>
            <a:r>
              <a:rPr lang="nl-NL" dirty="0" smtClean="0"/>
              <a:t>gender</a:t>
            </a:r>
          </a:p>
          <a:p>
            <a:pPr lvl="1"/>
            <a:r>
              <a:rPr lang="nl-NL" dirty="0" err="1" smtClean="0"/>
              <a:t>grade</a:t>
            </a:r>
            <a:endParaRPr lang="nl-NL" dirty="0" smtClean="0"/>
          </a:p>
          <a:p>
            <a:pPr lvl="1"/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endParaRPr lang="nl-NL" dirty="0" smtClean="0"/>
          </a:p>
          <a:p>
            <a:pPr lvl="1"/>
            <a:r>
              <a:rPr lang="nl-NL" dirty="0" err="1" smtClean="0"/>
              <a:t>experience</a:t>
            </a:r>
            <a:r>
              <a:rPr lang="nl-NL" dirty="0" smtClean="0"/>
              <a:t> IBL</a:t>
            </a:r>
          </a:p>
          <a:p>
            <a:pPr lvl="1"/>
            <a:r>
              <a:rPr lang="nl-NL" dirty="0" err="1" smtClean="0"/>
              <a:t>experience</a:t>
            </a:r>
            <a:r>
              <a:rPr lang="nl-NL" dirty="0" smtClean="0"/>
              <a:t> co-design</a:t>
            </a:r>
          </a:p>
          <a:p>
            <a:pPr lvl="1"/>
            <a:r>
              <a:rPr lang="nl-NL" dirty="0" err="1" smtClean="0"/>
              <a:t>experience</a:t>
            </a:r>
            <a:r>
              <a:rPr lang="nl-NL" dirty="0" smtClean="0"/>
              <a:t> mind </a:t>
            </a:r>
            <a:r>
              <a:rPr lang="nl-NL" dirty="0" err="1" smtClean="0"/>
              <a:t>mapping</a:t>
            </a:r>
            <a:endParaRPr lang="nl-NL" dirty="0" smtClean="0"/>
          </a:p>
          <a:p>
            <a:pPr lvl="1"/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perceived</a:t>
            </a:r>
            <a:r>
              <a:rPr lang="nl-NL" dirty="0" smtClean="0"/>
              <a:t> support school leader </a:t>
            </a:r>
          </a:p>
          <a:p>
            <a:pPr lvl="1"/>
            <a:r>
              <a:rPr lang="nl-NL" dirty="0" err="1" smtClean="0"/>
              <a:t>perceived</a:t>
            </a:r>
            <a:r>
              <a:rPr lang="nl-NL" dirty="0" smtClean="0"/>
              <a:t> support trainer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2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collection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005138"/>
              </p:ext>
            </p:extLst>
          </p:nvPr>
        </p:nvGraphicFramePr>
        <p:xfrm>
          <a:off x="898357" y="1510831"/>
          <a:ext cx="1045544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917"/>
                <a:gridCol w="3352800"/>
                <a:gridCol w="408672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 smtClean="0"/>
                        <a:t>Instruments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(Co-)Variables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Based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upon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nl-NL" sz="2400" dirty="0" smtClean="0"/>
                        <a:t>Questionnaire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 smtClean="0"/>
                        <a:t>Perceived</a:t>
                      </a:r>
                      <a:r>
                        <a:rPr lang="nl-NL" sz="2400" dirty="0" smtClean="0"/>
                        <a:t>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Rogers (2003), </a:t>
                      </a:r>
                      <a:r>
                        <a:rPr lang="nl-N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Stachewitz</a:t>
                      </a:r>
                      <a:r>
                        <a:rPr lang="nl-N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(2011)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err="1" smtClean="0"/>
                        <a:t>Operational</a:t>
                      </a:r>
                      <a:r>
                        <a:rPr lang="nl-NL" sz="2400" dirty="0" smtClean="0"/>
                        <a:t>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Stokhof et al. (2017)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Realized</a:t>
                      </a:r>
                      <a:r>
                        <a:rPr lang="nl-NL" sz="2400" baseline="0" dirty="0" smtClean="0"/>
                        <a:t> curriculum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Deci</a:t>
                      </a:r>
                      <a:r>
                        <a:rPr lang="nl-NL" sz="2000" dirty="0" smtClean="0"/>
                        <a:t> et al. (2001)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Implementation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decision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Rogers (2003)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Teacher </a:t>
                      </a:r>
                      <a:r>
                        <a:rPr lang="nl-NL" sz="2400" dirty="0" err="1" smtClean="0"/>
                        <a:t>characteristics</a:t>
                      </a:r>
                      <a:endParaRPr lang="nl-NL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Ellsworth (2000),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St.Germain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Product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collection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Operational</a:t>
                      </a:r>
                      <a:r>
                        <a:rPr lang="nl-NL" sz="2400" dirty="0" smtClean="0"/>
                        <a:t> curriculum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Stokhof et al. (2017)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School</a:t>
                      </a:r>
                      <a:r>
                        <a:rPr lang="nl-NL" sz="2400" baseline="0" dirty="0" smtClean="0"/>
                        <a:t> </a:t>
                      </a:r>
                      <a:r>
                        <a:rPr lang="nl-NL" sz="2400" baseline="0" dirty="0" err="1" smtClean="0"/>
                        <a:t>documents</a:t>
                      </a:r>
                      <a:endParaRPr lang="nl-NL" sz="2400" baseline="0" dirty="0" smtClean="0"/>
                    </a:p>
                    <a:p>
                      <a:r>
                        <a:rPr lang="nl-NL" sz="2400" baseline="0" dirty="0" err="1" smtClean="0"/>
                        <a:t>Consultation</a:t>
                      </a:r>
                      <a:r>
                        <a:rPr lang="nl-NL" sz="2400" baseline="0" dirty="0" smtClean="0"/>
                        <a:t> trainers</a:t>
                      </a:r>
                      <a:endParaRPr lang="nl-NL" sz="2400" dirty="0" smtClean="0"/>
                    </a:p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School </a:t>
                      </a:r>
                      <a:r>
                        <a:rPr lang="nl-NL" sz="2400" dirty="0" err="1" smtClean="0"/>
                        <a:t>characteristics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Ellsworth (2000), Hargreaves and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(2014), Ryan and Deci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2000)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9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Breedbeeld</PresentationFormat>
  <Paragraphs>272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Kantoorthema</vt:lpstr>
      <vt:lpstr>To Adopt, Adapt or Reject?  Testing a scenario for guiding  “effective student questioning”</vt:lpstr>
      <vt:lpstr>Need for effective student questioning</vt:lpstr>
      <vt:lpstr>Support: Principle-based scenario</vt:lpstr>
      <vt:lpstr>Design principles in 5 Phases of guidance</vt:lpstr>
      <vt:lpstr>Robustness of scenario?</vt:lpstr>
      <vt:lpstr>Method: implementation research</vt:lpstr>
      <vt:lpstr>Procedure</vt:lpstr>
      <vt:lpstr>Population</vt:lpstr>
      <vt:lpstr>Data collection</vt:lpstr>
      <vt:lpstr>Analysis</vt:lpstr>
      <vt:lpstr>Results implementation decision</vt:lpstr>
      <vt:lpstr>Results: correlations with (co-)variables</vt:lpstr>
      <vt:lpstr>Conclusion</vt:lpstr>
      <vt:lpstr>Discussion: explanations for relative success?</vt:lpstr>
      <vt:lpstr>Question/statement?</vt:lpstr>
    </vt:vector>
  </TitlesOfParts>
  <Company>Hogeschool van Arnhem en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Adopt, Adapt or Reject?  Testing a scenario for guiding student questioning</dc:title>
  <dc:creator>Stokhof Harry</dc:creator>
  <cp:lastModifiedBy>Stokhof Harry</cp:lastModifiedBy>
  <cp:revision>47</cp:revision>
  <dcterms:created xsi:type="dcterms:W3CDTF">2017-11-01T08:24:24Z</dcterms:created>
  <dcterms:modified xsi:type="dcterms:W3CDTF">2017-11-25T19:05:05Z</dcterms:modified>
</cp:coreProperties>
</file>